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0" r:id="rId1"/>
    <p:sldMasterId id="2147483652" r:id="rId2"/>
    <p:sldMasterId id="2147483705" r:id="rId3"/>
    <p:sldMasterId id="2147483710" r:id="rId4"/>
    <p:sldMasterId id="2147483712" r:id="rId5"/>
    <p:sldMasterId id="2147483714" r:id="rId6"/>
  </p:sldMasterIdLst>
  <p:notesMasterIdLst>
    <p:notesMasterId r:id="rId95"/>
  </p:notesMasterIdLst>
  <p:handoutMasterIdLst>
    <p:handoutMasterId r:id="rId96"/>
  </p:handoutMasterIdLst>
  <p:sldIdLst>
    <p:sldId id="256" r:id="rId7"/>
    <p:sldId id="298" r:id="rId8"/>
    <p:sldId id="327" r:id="rId9"/>
    <p:sldId id="305" r:id="rId10"/>
    <p:sldId id="300" r:id="rId11"/>
    <p:sldId id="301" r:id="rId12"/>
    <p:sldId id="303" r:id="rId13"/>
    <p:sldId id="325" r:id="rId14"/>
    <p:sldId id="326" r:id="rId15"/>
    <p:sldId id="414" r:id="rId16"/>
    <p:sldId id="482" r:id="rId17"/>
    <p:sldId id="313" r:id="rId18"/>
    <p:sldId id="318" r:id="rId19"/>
    <p:sldId id="319" r:id="rId20"/>
    <p:sldId id="320" r:id="rId21"/>
    <p:sldId id="323" r:id="rId22"/>
    <p:sldId id="500" r:id="rId23"/>
    <p:sldId id="501" r:id="rId24"/>
    <p:sldId id="333" r:id="rId25"/>
    <p:sldId id="487" r:id="rId26"/>
    <p:sldId id="488" r:id="rId27"/>
    <p:sldId id="489" r:id="rId28"/>
    <p:sldId id="490" r:id="rId29"/>
    <p:sldId id="491" r:id="rId30"/>
    <p:sldId id="492" r:id="rId31"/>
    <p:sldId id="493" r:id="rId32"/>
    <p:sldId id="494" r:id="rId33"/>
    <p:sldId id="495" r:id="rId34"/>
    <p:sldId id="496" r:id="rId35"/>
    <p:sldId id="497" r:id="rId36"/>
    <p:sldId id="498" r:id="rId37"/>
    <p:sldId id="499" r:id="rId38"/>
    <p:sldId id="415" r:id="rId39"/>
    <p:sldId id="484" r:id="rId40"/>
    <p:sldId id="485" r:id="rId41"/>
    <p:sldId id="486" r:id="rId42"/>
    <p:sldId id="483" r:id="rId43"/>
    <p:sldId id="481" r:id="rId44"/>
    <p:sldId id="321" r:id="rId45"/>
    <p:sldId id="454" r:id="rId46"/>
    <p:sldId id="455" r:id="rId47"/>
    <p:sldId id="456" r:id="rId48"/>
    <p:sldId id="457" r:id="rId49"/>
    <p:sldId id="479" r:id="rId50"/>
    <p:sldId id="458" r:id="rId51"/>
    <p:sldId id="459" r:id="rId52"/>
    <p:sldId id="480" r:id="rId53"/>
    <p:sldId id="460" r:id="rId54"/>
    <p:sldId id="461" r:id="rId55"/>
    <p:sldId id="466" r:id="rId56"/>
    <p:sldId id="464" r:id="rId57"/>
    <p:sldId id="467" r:id="rId58"/>
    <p:sldId id="468" r:id="rId59"/>
    <p:sldId id="465" r:id="rId60"/>
    <p:sldId id="469" r:id="rId61"/>
    <p:sldId id="421" r:id="rId62"/>
    <p:sldId id="451" r:id="rId63"/>
    <p:sldId id="453" r:id="rId64"/>
    <p:sldId id="452" r:id="rId65"/>
    <p:sldId id="471" r:id="rId66"/>
    <p:sldId id="372" r:id="rId67"/>
    <p:sldId id="473" r:id="rId68"/>
    <p:sldId id="472" r:id="rId69"/>
    <p:sldId id="373" r:id="rId70"/>
    <p:sldId id="475" r:id="rId71"/>
    <p:sldId id="474" r:id="rId72"/>
    <p:sldId id="476" r:id="rId73"/>
    <p:sldId id="477" r:id="rId74"/>
    <p:sldId id="478" r:id="rId75"/>
    <p:sldId id="374" r:id="rId76"/>
    <p:sldId id="375" r:id="rId77"/>
    <p:sldId id="376" r:id="rId78"/>
    <p:sldId id="377" r:id="rId79"/>
    <p:sldId id="470" r:id="rId80"/>
    <p:sldId id="433" r:id="rId81"/>
    <p:sldId id="435" r:id="rId82"/>
    <p:sldId id="436" r:id="rId83"/>
    <p:sldId id="438" r:id="rId84"/>
    <p:sldId id="439" r:id="rId85"/>
    <p:sldId id="440" r:id="rId86"/>
    <p:sldId id="441" r:id="rId87"/>
    <p:sldId id="442" r:id="rId88"/>
    <p:sldId id="443" r:id="rId89"/>
    <p:sldId id="444" r:id="rId90"/>
    <p:sldId id="445" r:id="rId91"/>
    <p:sldId id="446" r:id="rId92"/>
    <p:sldId id="447" r:id="rId93"/>
    <p:sldId id="277" r:id="rId94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Verdana" pitchFamily="-10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Verdana" pitchFamily="-10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Verdana" pitchFamily="-10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Verdana" pitchFamily="-10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Verdana" pitchFamily="-108" charset="0"/>
        <a:ea typeface="+mn-ea"/>
        <a:cs typeface="+mn-cs"/>
      </a:defRPr>
    </a:lvl5pPr>
    <a:lvl6pPr marL="2286000" algn="l" defTabSz="457200" rtl="0" eaLnBrk="1" latinLnBrk="0" hangingPunct="1">
      <a:defRPr sz="3000" kern="1200">
        <a:solidFill>
          <a:schemeClr val="tx1"/>
        </a:solidFill>
        <a:latin typeface="Verdana" pitchFamily="-108" charset="0"/>
        <a:ea typeface="+mn-ea"/>
        <a:cs typeface="+mn-cs"/>
      </a:defRPr>
    </a:lvl6pPr>
    <a:lvl7pPr marL="2743200" algn="l" defTabSz="457200" rtl="0" eaLnBrk="1" latinLnBrk="0" hangingPunct="1">
      <a:defRPr sz="3000" kern="1200">
        <a:solidFill>
          <a:schemeClr val="tx1"/>
        </a:solidFill>
        <a:latin typeface="Verdana" pitchFamily="-108" charset="0"/>
        <a:ea typeface="+mn-ea"/>
        <a:cs typeface="+mn-cs"/>
      </a:defRPr>
    </a:lvl7pPr>
    <a:lvl8pPr marL="3200400" algn="l" defTabSz="457200" rtl="0" eaLnBrk="1" latinLnBrk="0" hangingPunct="1">
      <a:defRPr sz="3000" kern="1200">
        <a:solidFill>
          <a:schemeClr val="tx1"/>
        </a:solidFill>
        <a:latin typeface="Verdana" pitchFamily="-108" charset="0"/>
        <a:ea typeface="+mn-ea"/>
        <a:cs typeface="+mn-cs"/>
      </a:defRPr>
    </a:lvl8pPr>
    <a:lvl9pPr marL="3657600" algn="l" defTabSz="457200" rtl="0" eaLnBrk="1" latinLnBrk="0" hangingPunct="1">
      <a:defRPr sz="3000" kern="1200">
        <a:solidFill>
          <a:schemeClr val="tx1"/>
        </a:solidFill>
        <a:latin typeface="Verdana" pitchFamily="-10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6D1"/>
    <a:srgbClr val="C6DFEE"/>
    <a:srgbClr val="006CC3"/>
    <a:srgbClr val="66FF66"/>
    <a:srgbClr val="206CC3"/>
    <a:srgbClr val="006CBC"/>
    <a:srgbClr val="FF99CC"/>
    <a:srgbClr val="CCCCFF"/>
    <a:srgbClr val="CC99FF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46" autoAdjust="0"/>
    <p:restoredTop sz="94698" autoAdjust="0"/>
  </p:normalViewPr>
  <p:slideViewPr>
    <p:cSldViewPr snapToGrid="0">
      <p:cViewPr varScale="1">
        <p:scale>
          <a:sx n="74" d="100"/>
          <a:sy n="74" d="100"/>
        </p:scale>
        <p:origin x="-104" y="-5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6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688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notesMaster" Target="notesMasters/notesMaster1.xml"/><Relationship Id="rId96" Type="http://schemas.openxmlformats.org/officeDocument/2006/relationships/handoutMaster" Target="handoutMasters/handoutMaster1.xml"/><Relationship Id="rId97" Type="http://schemas.openxmlformats.org/officeDocument/2006/relationships/printerSettings" Target="printerSettings/printerSettings1.bin"/><Relationship Id="rId98" Type="http://schemas.openxmlformats.org/officeDocument/2006/relationships/presProps" Target="presProps.xml"/><Relationship Id="rId99" Type="http://schemas.openxmlformats.org/officeDocument/2006/relationships/viewProps" Target="viewProps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100" Type="http://schemas.openxmlformats.org/officeDocument/2006/relationships/theme" Target="theme/theme1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7383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endParaRPr lang="en-US"/>
          </a:p>
        </p:txBody>
      </p:sp>
      <p:sp>
        <p:nvSpPr>
          <p:cNvPr id="7383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7383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8F2F0204-6E78-1C46-BE74-FFE3AE7333D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5669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8" tIns="48319" rIns="96638" bIns="48319" numCol="1" anchor="t" anchorCtr="0" compatLnSpc="1">
            <a:prstTxWarp prst="textNoShape">
              <a:avLst/>
            </a:prstTxWarp>
          </a:bodyPr>
          <a:lstStyle>
            <a:lvl1pPr defTabSz="965200"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40363" y="0"/>
            <a:ext cx="4160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8" tIns="48319" rIns="96638" bIns="48319" numCol="1" anchor="t" anchorCtr="0" compatLnSpc="1">
            <a:prstTxWarp prst="textNoShape">
              <a:avLst/>
            </a:prstTxWarp>
          </a:bodyPr>
          <a:lstStyle>
            <a:lvl1pPr algn="r" defTabSz="965200">
              <a:defRPr sz="1200"/>
            </a:lvl1pPr>
          </a:lstStyle>
          <a:p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7688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3" y="3475038"/>
            <a:ext cx="7038975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8" tIns="48319" rIns="96638" bIns="483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8" tIns="48319" rIns="96638" bIns="48319" numCol="1" anchor="b" anchorCtr="0" compatLnSpc="1">
            <a:prstTxWarp prst="textNoShape">
              <a:avLst/>
            </a:prstTxWarp>
          </a:bodyPr>
          <a:lstStyle>
            <a:lvl1pPr defTabSz="965200"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40363" y="6948488"/>
            <a:ext cx="4160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8" tIns="48319" rIns="96638" bIns="48319" numCol="1" anchor="b" anchorCtr="0" compatLnSpc="1">
            <a:prstTxWarp prst="textNoShape">
              <a:avLst/>
            </a:prstTxWarp>
          </a:bodyPr>
          <a:lstStyle>
            <a:lvl1pPr algn="r" defTabSz="965200">
              <a:defRPr sz="1200"/>
            </a:lvl1pPr>
          </a:lstStyle>
          <a:p>
            <a:fld id="{EFE0D780-B728-3D4A-989C-A28ED46A11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907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-65" charset="0"/>
        <a:ea typeface="Arial" pitchFamily="-65" charset="0"/>
        <a:cs typeface="Arial" pitchFamily="-65" charset="0"/>
      </a:defRPr>
    </a:lvl1pPr>
    <a:lvl2pPr marL="231775" indent="-230188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Verdana" pitchFamily="-65" charset="0"/>
        <a:ea typeface="Arial" pitchFamily="-65" charset="0"/>
        <a:cs typeface="Arial" pitchFamily="-65" charset="0"/>
      </a:defRPr>
    </a:lvl2pPr>
    <a:lvl3pPr marL="461963" indent="-228600" algn="l" rtl="0" eaLnBrk="0" fontAlgn="base" hangingPunct="0">
      <a:spcBef>
        <a:spcPct val="30000"/>
      </a:spcBef>
      <a:spcAft>
        <a:spcPct val="0"/>
      </a:spcAft>
      <a:buFont typeface="Verdana" pitchFamily="-108" charset="0"/>
      <a:buChar char="–"/>
      <a:defRPr sz="1200" kern="1200">
        <a:solidFill>
          <a:schemeClr val="tx1"/>
        </a:solidFill>
        <a:latin typeface="Verdana" pitchFamily="-65" charset="0"/>
        <a:ea typeface="Arial" pitchFamily="-65" charset="0"/>
        <a:cs typeface="Arial" pitchFamily="-65" charset="0"/>
      </a:defRPr>
    </a:lvl3pPr>
    <a:lvl4pPr marL="633413" indent="-169863" algn="l" rtl="0" eaLnBrk="0" fontAlgn="base" hangingPunct="0">
      <a:spcBef>
        <a:spcPct val="30000"/>
      </a:spcBef>
      <a:spcAft>
        <a:spcPct val="0"/>
      </a:spcAft>
      <a:buFont typeface="Verdana" pitchFamily="-108" charset="0"/>
      <a:buChar char="•"/>
      <a:defRPr sz="1000" kern="1200">
        <a:solidFill>
          <a:schemeClr val="tx1"/>
        </a:solidFill>
        <a:latin typeface="Verdana" pitchFamily="-65" charset="0"/>
        <a:ea typeface="Arial" pitchFamily="-65" charset="0"/>
        <a:cs typeface="Arial" pitchFamily="-65" charset="0"/>
      </a:defRPr>
    </a:lvl4pPr>
    <a:lvl5pPr marL="803275" indent="-168275" algn="l" rtl="0" eaLnBrk="0" fontAlgn="base" hangingPunct="0">
      <a:spcBef>
        <a:spcPct val="30000"/>
      </a:spcBef>
      <a:spcAft>
        <a:spcPct val="0"/>
      </a:spcAft>
      <a:buFont typeface="Verdana" pitchFamily="-108" charset="0"/>
      <a:buChar char="–"/>
      <a:defRPr sz="1000" kern="1200">
        <a:solidFill>
          <a:schemeClr val="tx1"/>
        </a:solidFill>
        <a:latin typeface="Verdana" pitchFamily="-65" charset="0"/>
        <a:ea typeface="Arial" pitchFamily="-65" charset="0"/>
        <a:cs typeface="Arial" pitchFamily="-65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FA5E1B-38BB-8048-A690-DB2FE4E7107A}" type="slidenum">
              <a:rPr lang="en-US"/>
              <a:pPr/>
              <a:t>1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Verdana" pitchFamily="-108" charset="0"/>
              <a:ea typeface="Arial" pitchFamily="-108" charset="0"/>
              <a:cs typeface="Arial" pitchFamily="-10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0D780-B728-3D4A-989C-A28ED46A114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B8C8CB-12FE-364C-AC41-D98FE058FF33}" type="slidenum">
              <a:rPr lang="en-US"/>
              <a:pPr/>
              <a:t>7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8850" y="3475038"/>
            <a:ext cx="7683500" cy="3292475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Verdana" pitchFamily="-108" charset="0"/>
              <a:ea typeface="Arial" pitchFamily="-108" charset="0"/>
              <a:cs typeface="Arial" pitchFamily="-10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35AFE8-C5E0-C94B-B4A5-7E5626D41677}" type="slidenum">
              <a:rPr lang="en-US"/>
              <a:pPr/>
              <a:t>36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2738" y="681038"/>
            <a:ext cx="3660775" cy="2744787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9088" y="3535363"/>
            <a:ext cx="8983662" cy="2970212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Verdana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DA6C62-40BA-D244-927F-3BA0362C75FD}" type="slidenum">
              <a:rPr lang="en-US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Verdana" pitchFamily="-108" charset="0"/>
              <a:ea typeface="Arial" pitchFamily="-108" charset="0"/>
              <a:cs typeface="Arial" pitchFamily="-10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EA99E1-D807-DE47-8897-5063D0D4670F}" type="slidenum">
              <a:rPr lang="en-US"/>
              <a:pPr/>
              <a:t>64</a:t>
            </a:fld>
            <a:endParaRPr lang="en-US"/>
          </a:p>
        </p:txBody>
      </p:sp>
      <p:sp>
        <p:nvSpPr>
          <p:cNvPr id="78851" name="Rectangle 7"/>
          <p:cNvSpPr txBox="1">
            <a:spLocks noGrp="1" noChangeArrowheads="1"/>
          </p:cNvSpPr>
          <p:nvPr/>
        </p:nvSpPr>
        <p:spPr bwMode="auto">
          <a:xfrm>
            <a:off x="5440363" y="6948488"/>
            <a:ext cx="4160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24" tIns="48312" rIns="96624" bIns="48312" anchor="b">
            <a:prstTxWarp prst="textNoShape">
              <a:avLst/>
            </a:prstTxWarp>
          </a:bodyPr>
          <a:lstStyle/>
          <a:p>
            <a:pPr algn="r" defTabSz="963613"/>
            <a:fld id="{DA0A616D-B7D9-494B-9C80-7E852F68D64B}" type="slidenum">
              <a:rPr lang="en-US" sz="1200">
                <a:ea typeface="Arial" pitchFamily="-108" charset="0"/>
                <a:cs typeface="Arial" pitchFamily="-108" charset="0"/>
              </a:rPr>
              <a:pPr algn="r" defTabSz="963613"/>
              <a:t>64</a:t>
            </a:fld>
            <a:endParaRPr lang="en-US" sz="1200">
              <a:ea typeface="Arial" pitchFamily="-108" charset="0"/>
              <a:cs typeface="Arial" pitchFamily="-108" charset="0"/>
            </a:endParaRPr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7688"/>
            <a:ext cx="3657600" cy="2743200"/>
          </a:xfrm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8850" y="3475038"/>
            <a:ext cx="7683500" cy="3295650"/>
          </a:xfrm>
          <a:noFill/>
          <a:ln/>
        </p:spPr>
        <p:txBody>
          <a:bodyPr lIns="96624" tIns="48312" rIns="96624" bIns="48312"/>
          <a:lstStyle/>
          <a:p>
            <a:pPr eaLnBrk="1" hangingPunct="1"/>
            <a:endParaRPr lang="en-US">
              <a:latin typeface="Verdana" pitchFamily="-108" charset="0"/>
              <a:ea typeface="Arial" pitchFamily="-108" charset="0"/>
              <a:cs typeface="Arial" pitchFamily="-10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CA913A-7A82-ED4E-B0A7-CA679012FFAF}" type="slidenum">
              <a:rPr lang="en-US"/>
              <a:pPr/>
              <a:t>75</a:t>
            </a:fld>
            <a:endParaRPr 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7600" cy="2743200"/>
          </a:xfrm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0438" y="3475038"/>
            <a:ext cx="7680325" cy="329088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Verdana" pitchFamily="-108" charset="0"/>
              <a:ea typeface="Arial" pitchFamily="-108" charset="0"/>
              <a:cs typeface="Arial" pitchFamily="-10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EFC5E-3DDF-4648-8D57-57C6CF9CA315}" type="slidenum">
              <a:rPr lang="en-US"/>
              <a:pPr/>
              <a:t>76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7600" cy="2743200"/>
          </a:xfrm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0438" y="3475038"/>
            <a:ext cx="7680325" cy="329088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Verdana" pitchFamily="-108" charset="0"/>
              <a:ea typeface="Arial" pitchFamily="-108" charset="0"/>
              <a:cs typeface="Arial" pitchFamily="-10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5165F1-142E-B741-8E52-99E4A98CFB5B}" type="slidenum">
              <a:rPr lang="en-US"/>
              <a:pPr/>
              <a:t>77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7600" cy="2743200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0438" y="3475038"/>
            <a:ext cx="7680325" cy="329088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Verdana" pitchFamily="-108" charset="0"/>
              <a:ea typeface="Arial" pitchFamily="-108" charset="0"/>
              <a:cs typeface="Arial" pitchFamily="-10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26857D-B53F-CE49-9A87-A8C5E9141146}" type="slidenum">
              <a:rPr lang="en-US"/>
              <a:pPr/>
              <a:t>78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7600" cy="2743200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0438" y="3475038"/>
            <a:ext cx="7680325" cy="329088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Verdana" pitchFamily="-108" charset="0"/>
              <a:ea typeface="Arial" pitchFamily="-108" charset="0"/>
              <a:cs typeface="Arial" pitchFamily="-10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CDFDB6-6C05-7E41-95EF-646183878AFA}" type="slidenum">
              <a:rPr lang="en-US"/>
              <a:pPr/>
              <a:t>79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7600" cy="2743200"/>
          </a:xfrm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0438" y="3475038"/>
            <a:ext cx="7680325" cy="329088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Verdana" pitchFamily="-108" charset="0"/>
              <a:ea typeface="Arial" pitchFamily="-108" charset="0"/>
              <a:cs typeface="Arial" pitchFamily="-10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25643F-D0CA-BA44-A3C2-88DCB20209F9}" type="slidenum">
              <a:rPr lang="en-US"/>
              <a:pPr/>
              <a:t>80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7600" cy="2743200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0438" y="3475038"/>
            <a:ext cx="7680325" cy="329088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Verdana" pitchFamily="-108" charset="0"/>
              <a:ea typeface="Arial" pitchFamily="-108" charset="0"/>
              <a:cs typeface="Arial" pitchFamily="-10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E0774A-6255-2A43-B3DB-03E6A0557230}" type="slidenum">
              <a:rPr lang="en-US"/>
              <a:pPr/>
              <a:t>82</a:t>
            </a:fld>
            <a:endParaRPr lang="en-US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7600" cy="2743200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0438" y="3475038"/>
            <a:ext cx="7680325" cy="329088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Verdana" pitchFamily="-108" charset="0"/>
              <a:ea typeface="Arial" pitchFamily="-108" charset="0"/>
              <a:cs typeface="Arial" pitchFamily="-10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CEBAD6-7B67-784E-B544-53309551BD64}" type="slidenum">
              <a:rPr lang="en-US"/>
              <a:pPr/>
              <a:t>83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7600" cy="2743200"/>
          </a:xfrm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0438" y="3475038"/>
            <a:ext cx="7680325" cy="329088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Verdana" pitchFamily="-108" charset="0"/>
              <a:ea typeface="Arial" pitchFamily="-108" charset="0"/>
              <a:cs typeface="Arial" pitchFamily="-10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43B1D7-2C04-124A-B374-779A7E61F5BE}" type="slidenum">
              <a:rPr lang="en-US"/>
              <a:pPr/>
              <a:t>84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7600" cy="2743200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0438" y="3475038"/>
            <a:ext cx="7680325" cy="329088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Verdana" pitchFamily="-108" charset="0"/>
              <a:ea typeface="Arial" pitchFamily="-108" charset="0"/>
              <a:cs typeface="Arial" pitchFamily="-10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8A0D07-D922-194F-842B-3E7E366B004E}" type="slidenum">
              <a:rPr lang="en-US"/>
              <a:pPr/>
              <a:t>88</a:t>
            </a:fld>
            <a:endParaRPr lang="en-US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Verdana" pitchFamily="-108" charset="0"/>
              <a:ea typeface="Arial" pitchFamily="-108" charset="0"/>
              <a:cs typeface="Arial" pitchFamily="-10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860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ntel_whi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6163" y="538163"/>
            <a:ext cx="1290637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53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-1811338" y="3590925"/>
            <a:ext cx="7113588" cy="517525"/>
          </a:xfrm>
        </p:spPr>
        <p:txBody>
          <a:bodyPr wrap="none" anchor="b">
            <a:spAutoFit/>
          </a:bodyPr>
          <a:lstStyle>
            <a:lvl1pPr algn="r">
              <a:defRPr sz="38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-4926013" y="4478338"/>
            <a:ext cx="6697663" cy="487362"/>
          </a:xfrm>
        </p:spPr>
        <p:txBody>
          <a:bodyPr wrap="none">
            <a:spAutoFit/>
          </a:bodyPr>
          <a:lstStyle>
            <a:lvl1pPr algn="r">
              <a:defRPr sz="47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185CC7-1D5F-274D-8BA8-6B182CFA64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A1BAD0-4DFA-034C-8E58-709FD550D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371600"/>
            <a:ext cx="4041775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1600"/>
            <a:ext cx="4043362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AC3E9D-15AA-A647-A4D0-40117025F4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49AA27-6A9C-C94A-BA56-478852F790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616505-3C21-8449-9160-EB80F7E17B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C7D15-99B8-FA4B-A382-C67CF87DF9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FC7D86-FED7-4848-9B46-949EE56E55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17C614-0C28-9448-BF24-93C863F45D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445844-2B7F-324C-BE52-F185E1B9D3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4163" y="273050"/>
            <a:ext cx="2058987" cy="5441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26150" cy="5441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8D5DE-463C-2C48-90AC-D56C07B67E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5613" y="273050"/>
            <a:ext cx="8237537" cy="544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70B889-C1B0-6E46-BCA7-6BFF92BEA6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37537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5613" y="1371600"/>
            <a:ext cx="8237537" cy="43434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ABFA5D-065B-C54E-927D-8A4E00B93A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860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ntel_whi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6163" y="538163"/>
            <a:ext cx="1290637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92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-1749425" y="3529013"/>
            <a:ext cx="7945438" cy="579437"/>
          </a:xfrm>
        </p:spPr>
        <p:txBody>
          <a:bodyPr wrap="none" anchor="b">
            <a:spAutoFit/>
          </a:bodyPr>
          <a:lstStyle>
            <a:lvl1pPr algn="r">
              <a:defRPr sz="38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092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-2881313" y="4478338"/>
            <a:ext cx="7415213" cy="517525"/>
          </a:xfrm>
        </p:spPr>
        <p:txBody>
          <a:bodyPr wrap="none">
            <a:spAutoFit/>
          </a:bodyPr>
          <a:lstStyle>
            <a:lvl1pPr algn="r">
              <a:defRPr sz="3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758D44-BA65-B843-A9DD-8C314E737C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6FAE27-03F6-6C49-88D9-DAC486C127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371600"/>
            <a:ext cx="4041775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1600"/>
            <a:ext cx="4043362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EA15D2-974F-984F-8074-C668D5AF6C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EFCB3E-F9DF-7740-ABAE-A20B96B579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197D8C-C881-0842-A411-5CE553722A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8CC091-82F1-C840-A423-EC89219FCF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A202EF-E5C0-DC47-9688-05A9C0E9A6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CBDDDA-CF64-E946-9ACA-C549DAE907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C38E9E-D1D4-A941-B52C-4F47D9371D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4163" y="273050"/>
            <a:ext cx="2058987" cy="5441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26150" cy="5441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6A4B54-2372-0E40-B2CA-0CF3F9328A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37537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5613" y="1371600"/>
            <a:ext cx="8237537" cy="43434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ABFA5D-065B-C54E-927D-8A4E00B93A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37537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371600"/>
            <a:ext cx="8237537" cy="2095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3" y="3619500"/>
            <a:ext cx="8237537" cy="2095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58A720-DBA7-7C4B-AA5A-8A184B7D41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758D44-BA65-B843-A9DD-8C314E737C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37537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5613" y="1371600"/>
            <a:ext cx="8237537" cy="43434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ABFA5D-065B-C54E-927D-8A4E00B93A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371600"/>
            <a:ext cx="4041775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1600"/>
            <a:ext cx="4043362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EA15D2-974F-984F-8074-C668D5AF6C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185CC7-1D5F-274D-8BA8-6B182CFA64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185CC7-1D5F-274D-8BA8-6B182CFA64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Transactional Memory - PACT 2008 Tutorial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9AFA65-864A-3B41-BC0C-11CBD15FFE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6.xml"/><Relationship Id="rId14" Type="http://schemas.openxmlformats.org/officeDocument/2006/relationships/theme" Target="../theme/theme2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4" Type="http://schemas.openxmlformats.org/officeDocument/2006/relationships/theme" Target="../theme/theme3.xml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theme" Target="../theme/theme4.xml"/><Relationship Id="rId3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theme" Target="../theme/theme5.xml"/><Relationship Id="rId3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theme" Target="../theme/theme6.xml"/><Relationship Id="rId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6D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ChangeArrowheads="1"/>
          </p:cNvSpPr>
          <p:nvPr/>
        </p:nvSpPr>
        <p:spPr bwMode="white">
          <a:xfrm>
            <a:off x="3175" y="6029325"/>
            <a:ext cx="9140825" cy="828675"/>
          </a:xfrm>
          <a:prstGeom prst="rect">
            <a:avLst/>
          </a:prstGeom>
          <a:solidFill>
            <a:srgbClr val="0860A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37537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371600"/>
            <a:ext cx="8237537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543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57938"/>
            <a:ext cx="752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3543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30375" y="6357938"/>
            <a:ext cx="6056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Transactional Memory - PACT 2008 Tutorial</a:t>
            </a:r>
            <a:endParaRPr lang="en-US" dirty="0"/>
          </a:p>
        </p:txBody>
      </p:sp>
      <p:sp>
        <p:nvSpPr>
          <p:cNvPr id="3543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5613" y="6357938"/>
            <a:ext cx="415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fld id="{45BDD0D5-D000-CC44-A045-C381CF2AA4C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2" name="Picture 8" descr="Intel_white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889875" y="6169025"/>
            <a:ext cx="811213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02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716" r:id="rId13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pitchFamily="-108" charset="-128"/>
          <a:cs typeface="ＭＳ Ｐゴシック" pitchFamily="-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pitchFamily="-108" charset="-128"/>
          <a:cs typeface="ＭＳ Ｐゴシック" pitchFamily="-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pitchFamily="-108" charset="-128"/>
          <a:cs typeface="ＭＳ Ｐゴシック" pitchFamily="-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pitchFamily="-108" charset="-128"/>
          <a:cs typeface="ＭＳ Ｐゴシック" pitchFamily="-10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246063" indent="-244475" algn="l" rtl="0" eaLnBrk="0" fontAlgn="base" hangingPunct="0">
        <a:spcBef>
          <a:spcPct val="40000"/>
        </a:spcBef>
        <a:spcAft>
          <a:spcPct val="0"/>
        </a:spcAft>
        <a:buSzPct val="125000"/>
        <a:buFont typeface="Times" pitchFamily="-108" charset="0"/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</a:defRPr>
      </a:lvl2pPr>
      <a:lvl3pPr marL="571500" indent="-323850" algn="l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  <a:ea typeface="ＭＳ Ｐゴシック" pitchFamily="-65" charset="-128"/>
        </a:defRPr>
      </a:lvl3pPr>
      <a:lvl4pPr marL="725488" indent="-152400" algn="l" rtl="0" eaLnBrk="0" fontAlgn="base" hangingPunct="0">
        <a:spcBef>
          <a:spcPct val="20000"/>
        </a:spcBef>
        <a:spcAft>
          <a:spcPct val="0"/>
        </a:spcAft>
        <a:buFont typeface="Times" pitchFamily="-108" charset="0"/>
        <a:buChar char="•"/>
        <a:defRPr sz="2100">
          <a:solidFill>
            <a:schemeClr val="tx1"/>
          </a:solidFill>
          <a:latin typeface="+mn-lt"/>
          <a:ea typeface="ＭＳ Ｐゴシック" pitchFamily="-65" charset="-128"/>
        </a:defRPr>
      </a:lvl4pPr>
      <a:lvl5pPr marL="1136650" indent="-409575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5pPr>
      <a:lvl6pPr marL="15938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6pPr>
      <a:lvl7pPr marL="20510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7pPr>
      <a:lvl8pPr marL="25082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8pPr>
      <a:lvl9pPr marL="29654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6D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ChangeArrowheads="1"/>
          </p:cNvSpPr>
          <p:nvPr/>
        </p:nvSpPr>
        <p:spPr bwMode="white">
          <a:xfrm>
            <a:off x="3175" y="6029325"/>
            <a:ext cx="9140825" cy="828675"/>
          </a:xfrm>
          <a:prstGeom prst="rect">
            <a:avLst/>
          </a:prstGeom>
          <a:solidFill>
            <a:srgbClr val="0860A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37537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371600"/>
            <a:ext cx="8237537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082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57938"/>
            <a:ext cx="752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082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30375" y="6357938"/>
            <a:ext cx="6056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Transactional Memory - PACT 2008 Tutorial</a:t>
            </a:r>
            <a:endParaRPr lang="en-US" dirty="0"/>
          </a:p>
        </p:txBody>
      </p:sp>
      <p:sp>
        <p:nvSpPr>
          <p:cNvPr id="6082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5613" y="6357938"/>
            <a:ext cx="415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fld id="{E9EFBE64-CD51-2C4B-9F43-82297C61FAC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4344" name="Picture 8" descr="Intel_white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889875" y="6169025"/>
            <a:ext cx="811213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03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SzPct val="12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46063" indent="-244475" algn="l" rtl="0" eaLnBrk="0" fontAlgn="base" hangingPunct="0">
        <a:spcBef>
          <a:spcPct val="40000"/>
        </a:spcBef>
        <a:spcAft>
          <a:spcPct val="0"/>
        </a:spcAft>
        <a:buSzPct val="150000"/>
        <a:buFont typeface="Times" pitchFamily="-108" charset="0"/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571500" indent="-32385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725488" indent="-152400" algn="l" rtl="0" eaLnBrk="0" fontAlgn="base" hangingPunct="0">
        <a:spcBef>
          <a:spcPct val="20000"/>
        </a:spcBef>
        <a:spcAft>
          <a:spcPct val="0"/>
        </a:spcAft>
        <a:buSzPct val="110000"/>
        <a:buFont typeface="Times" pitchFamily="-108" charset="0"/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1136650" indent="-409575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1593850" indent="-409575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051050" indent="-409575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508250" indent="-409575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965450" indent="-409575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6D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ChangeArrowheads="1"/>
          </p:cNvSpPr>
          <p:nvPr/>
        </p:nvSpPr>
        <p:spPr bwMode="white">
          <a:xfrm>
            <a:off x="3175" y="6029325"/>
            <a:ext cx="9140825" cy="828675"/>
          </a:xfrm>
          <a:prstGeom prst="rect">
            <a:avLst/>
          </a:prstGeom>
          <a:solidFill>
            <a:srgbClr val="0860A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37537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371600"/>
            <a:ext cx="8237537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082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57938"/>
            <a:ext cx="752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082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30375" y="6357938"/>
            <a:ext cx="6056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Transactional Memory - PACT 2008 Tutorial</a:t>
            </a:r>
            <a:endParaRPr lang="en-US" dirty="0"/>
          </a:p>
        </p:txBody>
      </p:sp>
      <p:sp>
        <p:nvSpPr>
          <p:cNvPr id="6082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5613" y="6357938"/>
            <a:ext cx="415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fld id="{E9EFBE64-CD51-2C4B-9F43-82297C61FAC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4344" name="Picture 8" descr="Intel_whit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89875" y="6169025"/>
            <a:ext cx="811213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06" r:id="rId1"/>
    <p:sldLayoutId id="2147483708" r:id="rId2"/>
    <p:sldLayoutId id="2147483709" r:id="rId3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Arial" pitchFamily="-65" charset="0"/>
          <a:cs typeface="Arial" pitchFamily="-65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SzPct val="12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46063" indent="-244475" algn="l" rtl="0" eaLnBrk="0" fontAlgn="base" hangingPunct="0">
        <a:spcBef>
          <a:spcPct val="40000"/>
        </a:spcBef>
        <a:spcAft>
          <a:spcPct val="0"/>
        </a:spcAft>
        <a:buSzPct val="150000"/>
        <a:buFont typeface="Times" pitchFamily="-108" charset="0"/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571500" indent="-32385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725488" indent="-152400" algn="l" rtl="0" eaLnBrk="0" fontAlgn="base" hangingPunct="0">
        <a:spcBef>
          <a:spcPct val="20000"/>
        </a:spcBef>
        <a:spcAft>
          <a:spcPct val="0"/>
        </a:spcAft>
        <a:buSzPct val="110000"/>
        <a:buFont typeface="Times" pitchFamily="-108" charset="0"/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1136650" indent="-409575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1593850" indent="-409575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051050" indent="-409575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508250" indent="-409575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965450" indent="-409575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6D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ChangeArrowheads="1"/>
          </p:cNvSpPr>
          <p:nvPr/>
        </p:nvSpPr>
        <p:spPr bwMode="white">
          <a:xfrm>
            <a:off x="3175" y="6029325"/>
            <a:ext cx="9140825" cy="828675"/>
          </a:xfrm>
          <a:prstGeom prst="rect">
            <a:avLst/>
          </a:prstGeom>
          <a:solidFill>
            <a:srgbClr val="0860A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37537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371600"/>
            <a:ext cx="8237537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543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57938"/>
            <a:ext cx="752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3543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30375" y="6357938"/>
            <a:ext cx="6056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Transactional Memory - PACT 2008 Tutorial</a:t>
            </a:r>
            <a:endParaRPr lang="en-US" dirty="0"/>
          </a:p>
        </p:txBody>
      </p:sp>
      <p:sp>
        <p:nvSpPr>
          <p:cNvPr id="3543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5613" y="6357938"/>
            <a:ext cx="415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fld id="{45BDD0D5-D000-CC44-A045-C381CF2AA4C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2" name="Picture 8" descr="Intel_whi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9875" y="6169025"/>
            <a:ext cx="811213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11" r:id="rId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pitchFamily="-108" charset="-128"/>
          <a:cs typeface="ＭＳ Ｐゴシック" pitchFamily="-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pitchFamily="-108" charset="-128"/>
          <a:cs typeface="ＭＳ Ｐゴシック" pitchFamily="-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pitchFamily="-108" charset="-128"/>
          <a:cs typeface="ＭＳ Ｐゴシック" pitchFamily="-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pitchFamily="-108" charset="-128"/>
          <a:cs typeface="ＭＳ Ｐゴシック" pitchFamily="-10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246063" indent="-244475" algn="l" rtl="0" eaLnBrk="0" fontAlgn="base" hangingPunct="0">
        <a:spcBef>
          <a:spcPct val="40000"/>
        </a:spcBef>
        <a:spcAft>
          <a:spcPct val="0"/>
        </a:spcAft>
        <a:buSzPct val="125000"/>
        <a:buFont typeface="Times" pitchFamily="-108" charset="0"/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</a:defRPr>
      </a:lvl2pPr>
      <a:lvl3pPr marL="571500" indent="-323850" algn="l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  <a:ea typeface="ＭＳ Ｐゴシック" pitchFamily="-65" charset="-128"/>
        </a:defRPr>
      </a:lvl3pPr>
      <a:lvl4pPr marL="725488" indent="-152400" algn="l" rtl="0" eaLnBrk="0" fontAlgn="base" hangingPunct="0">
        <a:spcBef>
          <a:spcPct val="20000"/>
        </a:spcBef>
        <a:spcAft>
          <a:spcPct val="0"/>
        </a:spcAft>
        <a:buFont typeface="Times" pitchFamily="-108" charset="0"/>
        <a:buChar char="•"/>
        <a:defRPr sz="2100">
          <a:solidFill>
            <a:schemeClr val="tx1"/>
          </a:solidFill>
          <a:latin typeface="+mn-lt"/>
          <a:ea typeface="ＭＳ Ｐゴシック" pitchFamily="-65" charset="-128"/>
        </a:defRPr>
      </a:lvl4pPr>
      <a:lvl5pPr marL="1136650" indent="-409575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5pPr>
      <a:lvl6pPr marL="15938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6pPr>
      <a:lvl7pPr marL="20510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7pPr>
      <a:lvl8pPr marL="25082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8pPr>
      <a:lvl9pPr marL="29654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6D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ChangeArrowheads="1"/>
          </p:cNvSpPr>
          <p:nvPr/>
        </p:nvSpPr>
        <p:spPr bwMode="white">
          <a:xfrm>
            <a:off x="3175" y="6029325"/>
            <a:ext cx="9140825" cy="828675"/>
          </a:xfrm>
          <a:prstGeom prst="rect">
            <a:avLst/>
          </a:prstGeom>
          <a:solidFill>
            <a:srgbClr val="0860A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37537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371600"/>
            <a:ext cx="8237537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543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57938"/>
            <a:ext cx="752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3543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30375" y="6357938"/>
            <a:ext cx="6056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Transactional Memory - PACT 2008 Tutorial</a:t>
            </a:r>
            <a:endParaRPr lang="en-US" dirty="0"/>
          </a:p>
        </p:txBody>
      </p:sp>
      <p:sp>
        <p:nvSpPr>
          <p:cNvPr id="3543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5613" y="6357938"/>
            <a:ext cx="415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fld id="{45BDD0D5-D000-CC44-A045-C381CF2AA4C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2" name="Picture 8" descr="Intel_whi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9875" y="6169025"/>
            <a:ext cx="811213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13" r:id="rId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pitchFamily="-108" charset="-128"/>
          <a:cs typeface="ＭＳ Ｐゴシック" pitchFamily="-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pitchFamily="-108" charset="-128"/>
          <a:cs typeface="ＭＳ Ｐゴシック" pitchFamily="-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pitchFamily="-108" charset="-128"/>
          <a:cs typeface="ＭＳ Ｐゴシック" pitchFamily="-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pitchFamily="-108" charset="-128"/>
          <a:cs typeface="ＭＳ Ｐゴシック" pitchFamily="-10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246063" indent="-244475" algn="l" rtl="0" eaLnBrk="0" fontAlgn="base" hangingPunct="0">
        <a:spcBef>
          <a:spcPct val="40000"/>
        </a:spcBef>
        <a:spcAft>
          <a:spcPct val="0"/>
        </a:spcAft>
        <a:buSzPct val="125000"/>
        <a:buFont typeface="Times" pitchFamily="-108" charset="0"/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</a:defRPr>
      </a:lvl2pPr>
      <a:lvl3pPr marL="571500" indent="-323850" algn="l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  <a:ea typeface="ＭＳ Ｐゴシック" pitchFamily="-65" charset="-128"/>
        </a:defRPr>
      </a:lvl3pPr>
      <a:lvl4pPr marL="725488" indent="-152400" algn="l" rtl="0" eaLnBrk="0" fontAlgn="base" hangingPunct="0">
        <a:spcBef>
          <a:spcPct val="20000"/>
        </a:spcBef>
        <a:spcAft>
          <a:spcPct val="0"/>
        </a:spcAft>
        <a:buFont typeface="Times" pitchFamily="-108" charset="0"/>
        <a:buChar char="•"/>
        <a:defRPr sz="2100">
          <a:solidFill>
            <a:schemeClr val="tx1"/>
          </a:solidFill>
          <a:latin typeface="+mn-lt"/>
          <a:ea typeface="ＭＳ Ｐゴシック" pitchFamily="-65" charset="-128"/>
        </a:defRPr>
      </a:lvl4pPr>
      <a:lvl5pPr marL="1136650" indent="-409575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5pPr>
      <a:lvl6pPr marL="15938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6pPr>
      <a:lvl7pPr marL="20510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7pPr>
      <a:lvl8pPr marL="25082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8pPr>
      <a:lvl9pPr marL="29654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6D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ChangeArrowheads="1"/>
          </p:cNvSpPr>
          <p:nvPr/>
        </p:nvSpPr>
        <p:spPr bwMode="white">
          <a:xfrm>
            <a:off x="3175" y="6029325"/>
            <a:ext cx="9140825" cy="828675"/>
          </a:xfrm>
          <a:prstGeom prst="rect">
            <a:avLst/>
          </a:prstGeom>
          <a:solidFill>
            <a:srgbClr val="0860A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37537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371600"/>
            <a:ext cx="8237537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543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57938"/>
            <a:ext cx="752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endParaRPr lang="en-US"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43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30375" y="6357938"/>
            <a:ext cx="6056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r>
              <a:rPr lang="en-US" smtClean="0">
                <a:latin typeface="Verdana" charset="0"/>
                <a:ea typeface="ＭＳ Ｐゴシック" charset="-128"/>
                <a:cs typeface="ＭＳ Ｐゴシック" charset="-128"/>
              </a:rPr>
              <a:t>Transactional Memory - PACT 2008 Tutorial</a:t>
            </a:r>
            <a:endParaRPr lang="en-US"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43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5613" y="6357938"/>
            <a:ext cx="415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fld id="{2B9C4AB9-4406-594F-98C8-1EC7093538A5}" type="slidenum">
              <a:rPr lang="en-US">
                <a:latin typeface="Verdana" charset="0"/>
                <a:ea typeface="ＭＳ Ｐゴシック" charset="-128"/>
                <a:cs typeface="ＭＳ Ｐゴシック" charset="-128"/>
              </a:rPr>
              <a:pPr/>
              <a:t>‹#›</a:t>
            </a:fld>
            <a:endParaRPr lang="en-US"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32" name="Picture 8" descr="Intel_whi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9875" y="6169025"/>
            <a:ext cx="811213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15" r:id="rId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Verdana" pitchFamily="-65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246063" indent="-244475" algn="l" rtl="0" eaLnBrk="0" fontAlgn="base" hangingPunct="0">
        <a:spcBef>
          <a:spcPct val="40000"/>
        </a:spcBef>
        <a:spcAft>
          <a:spcPct val="0"/>
        </a:spcAft>
        <a:buSzPct val="125000"/>
        <a:buFont typeface="Times" charset="0"/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</a:defRPr>
      </a:lvl2pPr>
      <a:lvl3pPr marL="571500" indent="-323850" algn="l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  <a:ea typeface="ＭＳ Ｐゴシック" pitchFamily="-65" charset="-128"/>
        </a:defRPr>
      </a:lvl3pPr>
      <a:lvl4pPr marL="725488" indent="-15240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100">
          <a:solidFill>
            <a:schemeClr val="tx1"/>
          </a:solidFill>
          <a:latin typeface="+mn-lt"/>
          <a:ea typeface="ＭＳ Ｐゴシック" pitchFamily="-65" charset="-128"/>
        </a:defRPr>
      </a:lvl4pPr>
      <a:lvl5pPr marL="1136650" indent="-409575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5pPr>
      <a:lvl6pPr marL="15938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6pPr>
      <a:lvl7pPr marL="20510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7pPr>
      <a:lvl8pPr marL="25082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8pPr>
      <a:lvl9pPr marL="2965450" indent="-409575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60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0659" y="2388718"/>
            <a:ext cx="8028070" cy="1615827"/>
          </a:xfrm>
        </p:spPr>
        <p:txBody>
          <a:bodyPr/>
          <a:lstStyle/>
          <a:p>
            <a:pPr algn="l" eaLnBrk="1" hangingPunct="1"/>
            <a:r>
              <a:rPr lang="en-US" sz="3500" dirty="0" smtClean="0"/>
              <a:t>Software Transactional Memory </a:t>
            </a:r>
            <a:br>
              <a:rPr lang="en-US" sz="3500" dirty="0" smtClean="0"/>
            </a:br>
            <a:r>
              <a:rPr lang="en-US" sz="2400" dirty="0" err="1" smtClean="0"/>
              <a:t>TiC</a:t>
            </a:r>
            <a:r>
              <a:rPr lang="en-US" sz="2400" dirty="0" smtClean="0"/>
              <a:t> 2010</a:t>
            </a:r>
            <a:r>
              <a:rPr lang="en-US" sz="3500" dirty="0" smtClean="0"/>
              <a:t/>
            </a:r>
            <a:br>
              <a:rPr lang="en-US" sz="3500" dirty="0" smtClean="0"/>
            </a:br>
            <a:endParaRPr lang="en-US" sz="3500" dirty="0"/>
          </a:p>
        </p:txBody>
      </p:sp>
      <p:sp>
        <p:nvSpPr>
          <p:cNvPr id="30723" name="Text Box 8"/>
          <p:cNvSpPr txBox="1">
            <a:spLocks noChangeArrowheads="1"/>
          </p:cNvSpPr>
          <p:nvPr/>
        </p:nvSpPr>
        <p:spPr bwMode="auto">
          <a:xfrm>
            <a:off x="534547" y="4202128"/>
            <a:ext cx="6162675" cy="122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FFFFF"/>
                </a:solidFill>
              </a:rPr>
              <a:t>Adam </a:t>
            </a:r>
            <a:r>
              <a:rPr lang="en-US" sz="2000" dirty="0">
                <a:solidFill>
                  <a:srgbClr val="FFFFFF"/>
                </a:solidFill>
              </a:rPr>
              <a:t>Welc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endParaRPr lang="en-US" sz="1800" dirty="0">
              <a:solidFill>
                <a:srgbClr val="FFFFFF"/>
              </a:solidFill>
            </a:endParaRP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FFFFFF"/>
                </a:solidFill>
              </a:rPr>
              <a:t>Programming Systems Lab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FFFFFF"/>
                </a:solidFill>
              </a:rPr>
              <a:t>Intel</a:t>
            </a:r>
            <a:r>
              <a:rPr lang="en-US" sz="1800" dirty="0" smtClean="0">
                <a:solidFill>
                  <a:srgbClr val="FFFFFF"/>
                </a:solidFill>
              </a:rPr>
              <a:t> Labs</a:t>
            </a:r>
            <a:endParaRPr lang="en-US" sz="1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926E21-A3D6-E44B-94AB-24271928E415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Agenda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800" dirty="0"/>
              <a:t>Part 1:</a:t>
            </a:r>
            <a:r>
              <a:rPr lang="en-US" sz="2800" dirty="0" smtClean="0"/>
              <a:t> STM Overview</a:t>
            </a:r>
          </a:p>
          <a:p>
            <a:pPr lvl="2" eaLnBrk="1" hangingPunct="1"/>
            <a:r>
              <a:rPr lang="en-US" sz="1900" dirty="0" smtClean="0">
                <a:solidFill>
                  <a:schemeClr val="tx2"/>
                </a:solidFill>
                <a:ea typeface="ＭＳ Ｐゴシック" pitchFamily="-108" charset="-128"/>
              </a:rPr>
              <a:t>Introduction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Language Constructs and Semantics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Design space</a:t>
            </a:r>
            <a:endParaRPr lang="en-US" sz="18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Part </a:t>
            </a:r>
            <a:r>
              <a:rPr lang="en-US" sz="2800" dirty="0"/>
              <a:t>2:</a:t>
            </a:r>
            <a:r>
              <a:rPr lang="en-US" sz="2800" dirty="0" smtClean="0"/>
              <a:t> STM Implementation</a:t>
            </a:r>
          </a:p>
          <a:p>
            <a:pPr lvl="2" eaLnBrk="1" hangingPunct="1"/>
            <a:r>
              <a:rPr lang="en-US" sz="1900" dirty="0" smtClean="0">
                <a:solidFill>
                  <a:srgbClr val="FFFFFF"/>
                </a:solidFill>
                <a:ea typeface="ＭＳ Ｐゴシック" pitchFamily="-108" charset="-128"/>
              </a:rPr>
              <a:t>Runtime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Compiler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Performance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B48280B-2C35-5341-A1B2-D960C1FDC58D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Concurrent Programming Today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/>
            <a:r>
              <a:rPr lang="en-US" dirty="0">
                <a:ea typeface="ＭＳ Ｐゴシック" pitchFamily="-108" charset="-128"/>
              </a:rPr>
              <a:t>Mutual exclusion locks (Java monitors, </a:t>
            </a:r>
            <a:r>
              <a:rPr lang="en-US" dirty="0" err="1">
                <a:ea typeface="ＭＳ Ｐゴシック" pitchFamily="-108" charset="-128"/>
              </a:rPr>
              <a:t>pthread</a:t>
            </a:r>
            <a:r>
              <a:rPr lang="en-US" dirty="0">
                <a:ea typeface="ＭＳ Ｐゴシック" pitchFamily="-108" charset="-128"/>
              </a:rPr>
              <a:t> locks etc.) used for concurrency control</a:t>
            </a:r>
          </a:p>
          <a:p>
            <a:pPr lvl="2" eaLnBrk="1" hangingPunct="1"/>
            <a:r>
              <a:rPr lang="en-US" dirty="0">
                <a:ea typeface="ＭＳ Ｐゴシック" pitchFamily="-108" charset="-128"/>
              </a:rPr>
              <a:t>Coarse-grained locking limits concurrency</a:t>
            </a:r>
          </a:p>
          <a:p>
            <a:pPr lvl="2" eaLnBrk="1" hangingPunct="1"/>
            <a:r>
              <a:rPr lang="en-US" dirty="0">
                <a:ea typeface="ＭＳ Ｐゴシック" pitchFamily="-108" charset="-128"/>
              </a:rPr>
              <a:t>Fine-grained locking is hard: </a:t>
            </a:r>
            <a:r>
              <a:rPr lang="en-US" dirty="0" err="1">
                <a:ea typeface="ＭＳ Ｐゴシック" pitchFamily="-108" charset="-128"/>
              </a:rPr>
              <a:t>composability</a:t>
            </a:r>
            <a:r>
              <a:rPr lang="en-US" dirty="0">
                <a:ea typeface="ＭＳ Ｐゴシック" pitchFamily="-108" charset="-128"/>
              </a:rPr>
              <a:t>, possibility of deadlocks, etc. </a:t>
            </a:r>
          </a:p>
          <a:p>
            <a:pPr lvl="1" eaLnBrk="1" hangingPunct="1"/>
            <a:r>
              <a:rPr lang="en-US" dirty="0">
                <a:ea typeface="ＭＳ Ｐゴシック" pitchFamily="-108" charset="-128"/>
              </a:rPr>
              <a:t>Transactional Memory (TM) offers an alternative</a:t>
            </a:r>
          </a:p>
          <a:p>
            <a:pPr lvl="3" eaLnBrk="1" hangingPunct="1">
              <a:buFont typeface="Times" pitchFamily="-108" charset="0"/>
              <a:buNone/>
            </a:pPr>
            <a:endParaRPr lang="en-US" dirty="0">
              <a:ea typeface="ＭＳ Ｐゴシック" pitchFamily="-108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8C6575-BD8A-3844-A28C-4D2CA367C346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Designing Map Structure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237537" cy="665163"/>
          </a:xfrm>
        </p:spPr>
        <p:txBody>
          <a:bodyPr/>
          <a:lstStyle/>
          <a:p>
            <a:pPr marL="0" indent="0" eaLnBrk="1" hangingPunct="1"/>
            <a:r>
              <a:rPr lang="en-US"/>
              <a:t>Operations</a:t>
            </a:r>
          </a:p>
        </p:txBody>
      </p:sp>
      <p:sp>
        <p:nvSpPr>
          <p:cNvPr id="418820" name="Rectangle 4"/>
          <p:cNvSpPr>
            <a:spLocks noChangeArrowheads="1"/>
          </p:cNvSpPr>
          <p:nvPr/>
        </p:nvSpPr>
        <p:spPr bwMode="auto">
          <a:xfrm>
            <a:off x="1046163" y="4418013"/>
            <a:ext cx="2286000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 dirty="0" smtClean="0">
                <a:solidFill>
                  <a:srgbClr val="FFFFFF"/>
                </a:solidFill>
                <a:latin typeface="Arial" pitchFamily="-108" charset="0"/>
              </a:rPr>
              <a:t>T1</a:t>
            </a:r>
          </a:p>
          <a:p>
            <a:pPr algn="ctr" eaLnBrk="1" hangingPunct="1">
              <a:spcBef>
                <a:spcPct val="60000"/>
              </a:spcBef>
            </a:pPr>
            <a:endParaRPr lang="en-US" sz="2100" b="1" dirty="0" smtClean="0">
              <a:solidFill>
                <a:srgbClr val="FFFFFF"/>
              </a:solidFill>
              <a:latin typeface="Arial" pitchFamily="-108" charset="0"/>
            </a:endParaRPr>
          </a:p>
          <a:p>
            <a:pPr algn="ctr" eaLnBrk="1" hangingPunct="1">
              <a:spcBef>
                <a:spcPct val="60000"/>
              </a:spcBef>
            </a:pPr>
            <a:r>
              <a:rPr lang="en-US" sz="2100" dirty="0">
                <a:solidFill>
                  <a:schemeClr val="tx2"/>
                </a:solidFill>
                <a:latin typeface="Fixed Miriam Transparent" pitchFamily="49" charset="0"/>
              </a:rPr>
              <a:t> </a:t>
            </a:r>
            <a:r>
              <a:rPr lang="en-US" sz="2100" dirty="0" err="1">
                <a:latin typeface="Arial" pitchFamily="-108" charset="0"/>
              </a:rPr>
              <a:t>m.get(k</a:t>
            </a:r>
            <a:r>
              <a:rPr lang="en-US" sz="2100" dirty="0">
                <a:latin typeface="Arial" pitchFamily="-108" charset="0"/>
              </a:rPr>
              <a:t>); </a:t>
            </a:r>
          </a:p>
        </p:txBody>
      </p:sp>
      <p:sp>
        <p:nvSpPr>
          <p:cNvPr id="418821" name="Rectangle 5"/>
          <p:cNvSpPr>
            <a:spLocks noChangeArrowheads="1"/>
          </p:cNvSpPr>
          <p:nvPr/>
        </p:nvSpPr>
        <p:spPr bwMode="auto">
          <a:xfrm>
            <a:off x="3313113" y="4418013"/>
            <a:ext cx="2363787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 dirty="0" smtClean="0">
                <a:solidFill>
                  <a:srgbClr val="FFFFFF"/>
                </a:solidFill>
                <a:latin typeface="Arial" pitchFamily="-108" charset="0"/>
              </a:rPr>
              <a:t>T2</a:t>
            </a:r>
          </a:p>
          <a:p>
            <a:pPr algn="ctr" eaLnBrk="1" hangingPunct="1">
              <a:spcBef>
                <a:spcPct val="60000"/>
              </a:spcBef>
            </a:pPr>
            <a:endParaRPr lang="en-US" sz="2100" b="1" dirty="0" smtClean="0">
              <a:solidFill>
                <a:srgbClr val="FFFFFF"/>
              </a:solidFill>
              <a:latin typeface="Arial" pitchFamily="-108" charset="0"/>
            </a:endParaRPr>
          </a:p>
          <a:p>
            <a:pPr algn="ctr" eaLnBrk="1" hangingPunct="1">
              <a:spcBef>
                <a:spcPct val="60000"/>
              </a:spcBef>
            </a:pPr>
            <a:r>
              <a:rPr lang="en-US" sz="2100" dirty="0">
                <a:solidFill>
                  <a:schemeClr val="tx2"/>
                </a:solidFill>
                <a:latin typeface="Fixed Miriam Transparent" pitchFamily="49" charset="0"/>
              </a:rPr>
              <a:t>  </a:t>
            </a:r>
            <a:r>
              <a:rPr lang="en-US" sz="2100" dirty="0" err="1">
                <a:latin typeface="Arial" pitchFamily="-108" charset="0"/>
              </a:rPr>
              <a:t>m.put(k,v</a:t>
            </a:r>
            <a:r>
              <a:rPr lang="en-US" sz="2100" dirty="0">
                <a:latin typeface="Arial" pitchFamily="-108" charset="0"/>
              </a:rPr>
              <a:t>);</a:t>
            </a:r>
          </a:p>
          <a:p>
            <a:pPr algn="ctr" eaLnBrk="1" hangingPunct="1">
              <a:spcBef>
                <a:spcPct val="60000"/>
              </a:spcBef>
            </a:pPr>
            <a:r>
              <a:rPr lang="en-US" sz="2100" dirty="0">
                <a:solidFill>
                  <a:schemeClr val="tx2"/>
                </a:solidFill>
                <a:latin typeface="Fixed Miriam Transparent" pitchFamily="49" charset="0"/>
              </a:rPr>
              <a:t> </a:t>
            </a:r>
          </a:p>
        </p:txBody>
      </p:sp>
      <p:sp>
        <p:nvSpPr>
          <p:cNvPr id="418822" name="Rectangle 6"/>
          <p:cNvSpPr>
            <a:spLocks noChangeArrowheads="1"/>
          </p:cNvSpPr>
          <p:nvPr/>
        </p:nvSpPr>
        <p:spPr bwMode="auto">
          <a:xfrm>
            <a:off x="5637213" y="4418013"/>
            <a:ext cx="2286000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 dirty="0" smtClean="0">
                <a:solidFill>
                  <a:srgbClr val="FFFFFF"/>
                </a:solidFill>
                <a:latin typeface="Arial" pitchFamily="-108" charset="0"/>
              </a:rPr>
              <a:t>T3</a:t>
            </a:r>
          </a:p>
          <a:p>
            <a:pPr algn="ctr" eaLnBrk="1" hangingPunct="1">
              <a:spcBef>
                <a:spcPct val="60000"/>
              </a:spcBef>
            </a:pPr>
            <a:endParaRPr lang="en-US" sz="2100" b="1" dirty="0" smtClean="0">
              <a:solidFill>
                <a:srgbClr val="FFFFFF"/>
              </a:solidFill>
              <a:latin typeface="Arial" pitchFamily="-108" charset="0"/>
            </a:endParaRPr>
          </a:p>
          <a:p>
            <a:pPr algn="ctr" eaLnBrk="1" hangingPunct="1">
              <a:spcBef>
                <a:spcPct val="60000"/>
              </a:spcBef>
            </a:pPr>
            <a:r>
              <a:rPr lang="en-US" sz="2100" dirty="0">
                <a:solidFill>
                  <a:schemeClr val="tx2"/>
                </a:solidFill>
                <a:latin typeface="Fixed Miriam Transparent" pitchFamily="49" charset="0"/>
              </a:rPr>
              <a:t>  </a:t>
            </a:r>
            <a:r>
              <a:rPr lang="en-US" sz="2100" dirty="0" err="1">
                <a:latin typeface="Arial" pitchFamily="-108" charset="0"/>
              </a:rPr>
              <a:t>m.remove(k</a:t>
            </a:r>
            <a:r>
              <a:rPr lang="en-US" sz="2100" dirty="0">
                <a:latin typeface="Arial" pitchFamily="-108" charset="0"/>
              </a:rPr>
              <a:t>);</a:t>
            </a:r>
          </a:p>
          <a:p>
            <a:pPr algn="ctr" eaLnBrk="1" hangingPunct="1">
              <a:spcBef>
                <a:spcPct val="60000"/>
              </a:spcBef>
            </a:pPr>
            <a:r>
              <a:rPr lang="en-US" sz="2100" dirty="0">
                <a:solidFill>
                  <a:schemeClr val="tx2"/>
                </a:solidFill>
                <a:latin typeface="Fixed Miriam Transparent" pitchFamily="49" charset="0"/>
              </a:rPr>
              <a:t> </a:t>
            </a:r>
          </a:p>
        </p:txBody>
      </p:sp>
      <p:sp>
        <p:nvSpPr>
          <p:cNvPr id="34825" name="Rectangle 7"/>
          <p:cNvSpPr>
            <a:spLocks noChangeArrowheads="1"/>
          </p:cNvSpPr>
          <p:nvPr/>
        </p:nvSpPr>
        <p:spPr bwMode="auto">
          <a:xfrm>
            <a:off x="1641475" y="2014538"/>
            <a:ext cx="244792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eaLnBrk="1" hangingPunct="1">
              <a:lnSpc>
                <a:spcPct val="60000"/>
              </a:lnSpc>
              <a:spcBef>
                <a:spcPct val="60000"/>
              </a:spcBef>
            </a:pPr>
            <a:r>
              <a:rPr lang="en-US" sz="2100">
                <a:latin typeface="Arial" pitchFamily="-108" charset="0"/>
              </a:rPr>
              <a:t>get (Key k)</a:t>
            </a:r>
          </a:p>
          <a:p>
            <a:pPr eaLnBrk="1" hangingPunct="1">
              <a:lnSpc>
                <a:spcPct val="60000"/>
              </a:lnSpc>
              <a:spcBef>
                <a:spcPct val="60000"/>
              </a:spcBef>
            </a:pPr>
            <a:r>
              <a:rPr lang="en-US" sz="2100">
                <a:latin typeface="Arial" pitchFamily="-108" charset="0"/>
              </a:rPr>
              <a:t>put (Key k, Value v)</a:t>
            </a:r>
          </a:p>
          <a:p>
            <a:pPr eaLnBrk="1" hangingPunct="1">
              <a:lnSpc>
                <a:spcPct val="60000"/>
              </a:lnSpc>
              <a:spcBef>
                <a:spcPct val="60000"/>
              </a:spcBef>
            </a:pPr>
            <a:r>
              <a:rPr lang="en-US" sz="2100">
                <a:latin typeface="Arial" pitchFamily="-108" charset="0"/>
              </a:rPr>
              <a:t>remove (Key k)</a:t>
            </a:r>
          </a:p>
        </p:txBody>
      </p:sp>
      <p:sp>
        <p:nvSpPr>
          <p:cNvPr id="418824" name="Rectangle 8"/>
          <p:cNvSpPr>
            <a:spLocks noChangeArrowheads="1"/>
          </p:cNvSpPr>
          <p:nvPr/>
        </p:nvSpPr>
        <p:spPr bwMode="auto">
          <a:xfrm>
            <a:off x="4108450" y="2014538"/>
            <a:ext cx="35179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eaLnBrk="1" hangingPunct="1">
              <a:lnSpc>
                <a:spcPct val="60000"/>
              </a:lnSpc>
              <a:spcBef>
                <a:spcPct val="60000"/>
              </a:spcBef>
            </a:pPr>
            <a:r>
              <a:rPr lang="en-US" sz="2100">
                <a:latin typeface="Arial" pitchFamily="-108" charset="0"/>
              </a:rPr>
              <a:t>{ seqGet(k); }</a:t>
            </a:r>
          </a:p>
          <a:p>
            <a:pPr eaLnBrk="1" hangingPunct="1">
              <a:lnSpc>
                <a:spcPct val="60000"/>
              </a:lnSpc>
              <a:spcBef>
                <a:spcPct val="60000"/>
              </a:spcBef>
            </a:pPr>
            <a:r>
              <a:rPr lang="en-US" sz="2100">
                <a:latin typeface="Arial" pitchFamily="-108" charset="0"/>
              </a:rPr>
              <a:t>{ seqPut(k, v); }</a:t>
            </a:r>
          </a:p>
          <a:p>
            <a:pPr eaLnBrk="1" hangingPunct="1">
              <a:lnSpc>
                <a:spcPct val="60000"/>
              </a:lnSpc>
              <a:spcBef>
                <a:spcPct val="60000"/>
              </a:spcBef>
            </a:pPr>
            <a:r>
              <a:rPr lang="en-US" sz="2100">
                <a:latin typeface="Arial" pitchFamily="-108" charset="0"/>
              </a:rPr>
              <a:t>{ seqRemove(k); }</a:t>
            </a:r>
          </a:p>
        </p:txBody>
      </p:sp>
      <p:sp>
        <p:nvSpPr>
          <p:cNvPr id="418826" name="Rectangle 10"/>
          <p:cNvSpPr>
            <a:spLocks noChangeArrowheads="1"/>
          </p:cNvSpPr>
          <p:nvPr/>
        </p:nvSpPr>
        <p:spPr bwMode="auto">
          <a:xfrm>
            <a:off x="455613" y="3619500"/>
            <a:ext cx="8237537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FontTx/>
              <a:buChar char="•"/>
            </a:pPr>
            <a:r>
              <a:rPr lang="en-US" sz="3200"/>
              <a:t>How to make it thread-safe?</a:t>
            </a:r>
          </a:p>
        </p:txBody>
      </p:sp>
      <p:sp>
        <p:nvSpPr>
          <p:cNvPr id="418827" name="Line 11"/>
          <p:cNvSpPr>
            <a:spLocks noChangeShapeType="1"/>
          </p:cNvSpPr>
          <p:nvPr/>
        </p:nvSpPr>
        <p:spPr bwMode="auto">
          <a:xfrm>
            <a:off x="793750" y="2095500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.00139 L -2.77778E-7 0.05695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188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5694 L 3.61111E-6 0.10995 " pathEditMode="relative" ptsTypes="AA">
                                      <p:cBhvr>
                                        <p:cTn id="14" dur="500" fill="hold"/>
                                        <p:tgtEl>
                                          <p:spTgt spid="4188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20" grpId="0"/>
      <p:bldP spid="418821" grpId="0"/>
      <p:bldP spid="418822" grpId="0"/>
      <p:bldP spid="418824" grpId="0"/>
      <p:bldP spid="418826" grpId="0"/>
      <p:bldP spid="418827" grpId="0" animBg="1"/>
      <p:bldP spid="418827" grpId="1" animBg="1"/>
      <p:bldP spid="418827" grpId="2" animBg="1"/>
      <p:bldP spid="418827" grpId="3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D872DF-7B31-3841-996E-9E39BF5505DF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ConcurrentMap Class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98550" y="1051648"/>
            <a:ext cx="3760788" cy="3957637"/>
          </a:xfrm>
          <a:noFill/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synchronized </a:t>
            </a:r>
          </a:p>
          <a:p>
            <a:pPr marL="0" indent="0" eaLnBrk="1" hangingPunct="1">
              <a:buFontTx/>
              <a:buNone/>
            </a:pPr>
            <a:r>
              <a:rPr lang="en-US" sz="2100" dirty="0" smtClean="0">
                <a:latin typeface="Arial" pitchFamily="-108" charset="0"/>
              </a:rPr>
              <a:t>  </a:t>
            </a:r>
            <a:r>
              <a:rPr lang="en-US" sz="2100" dirty="0">
                <a:latin typeface="Arial" pitchFamily="-108" charset="0"/>
              </a:rPr>
              <a:t>Value </a:t>
            </a:r>
            <a:r>
              <a:rPr lang="en-US" sz="2100" dirty="0" err="1">
                <a:latin typeface="Arial" pitchFamily="-108" charset="0"/>
              </a:rPr>
              <a:t>get(Key</a:t>
            </a:r>
            <a:r>
              <a:rPr lang="en-US" sz="2100" dirty="0">
                <a:latin typeface="Arial" pitchFamily="-108" charset="0"/>
              </a:rPr>
              <a:t> </a:t>
            </a:r>
            <a:r>
              <a:rPr lang="en-US" sz="2100" dirty="0" err="1">
                <a:latin typeface="Arial" pitchFamily="-108" charset="0"/>
              </a:rPr>
              <a:t>k</a:t>
            </a:r>
            <a:r>
              <a:rPr lang="en-US" sz="2100" dirty="0">
                <a:latin typeface="Arial" pitchFamily="-108" charset="0"/>
              </a:rPr>
              <a:t>)  {</a:t>
            </a:r>
          </a:p>
          <a:p>
            <a:pPr marL="0" indent="0" eaLnBrk="1" hangingPunct="1">
              <a:buFontTx/>
              <a:buNone/>
            </a:pPr>
            <a:r>
              <a:rPr lang="en-US" sz="2100" dirty="0">
                <a:latin typeface="Arial" pitchFamily="-108" charset="0"/>
              </a:rPr>
              <a:t>    return </a:t>
            </a:r>
            <a:r>
              <a:rPr lang="en-US" sz="2100" dirty="0" err="1">
                <a:latin typeface="Arial" pitchFamily="-108" charset="0"/>
              </a:rPr>
              <a:t>seqGet(k</a:t>
            </a:r>
            <a:r>
              <a:rPr lang="en-US" sz="2100" dirty="0">
                <a:latin typeface="Arial" pitchFamily="-108" charset="0"/>
              </a:rPr>
              <a:t>);</a:t>
            </a:r>
            <a:endParaRPr lang="en-US" sz="2100" dirty="0" smtClean="0">
              <a:latin typeface="Arial" pitchFamily="-108" charset="0"/>
            </a:endParaRPr>
          </a:p>
          <a:p>
            <a:pPr marL="0" indent="0" eaLnBrk="1" hangingPunct="1">
              <a:buFontTx/>
              <a:buNone/>
            </a:pPr>
            <a:r>
              <a:rPr lang="en-US" sz="2100" dirty="0" smtClean="0">
                <a:solidFill>
                  <a:srgbClr val="66FF66"/>
                </a:solidFill>
                <a:latin typeface="Arial" pitchFamily="-108" charset="0"/>
              </a:rPr>
              <a:t>  }</a:t>
            </a:r>
            <a:endParaRPr lang="en-US" sz="2100" dirty="0">
              <a:solidFill>
                <a:srgbClr val="66FF66"/>
              </a:solidFill>
              <a:latin typeface="Arial" pitchFamily="-108" charset="0"/>
            </a:endParaRPr>
          </a:p>
        </p:txBody>
      </p:sp>
      <p:sp>
        <p:nvSpPr>
          <p:cNvPr id="3584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76788" y="1109373"/>
            <a:ext cx="3838575" cy="5027612"/>
          </a:xfrm>
          <a:noFill/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synchronized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void </a:t>
            </a:r>
            <a:r>
              <a:rPr lang="en-US" sz="2100" dirty="0" err="1">
                <a:latin typeface="Arial" pitchFamily="-108" charset="0"/>
              </a:rPr>
              <a:t>put(Key</a:t>
            </a:r>
            <a:r>
              <a:rPr lang="en-US" sz="2100" dirty="0">
                <a:latin typeface="Arial" pitchFamily="-108" charset="0"/>
              </a:rPr>
              <a:t> </a:t>
            </a:r>
            <a:r>
              <a:rPr lang="en-US" sz="2100" dirty="0" err="1">
                <a:latin typeface="Arial" pitchFamily="-108" charset="0"/>
              </a:rPr>
              <a:t>k</a:t>
            </a:r>
            <a:r>
              <a:rPr lang="en-US" sz="2100" dirty="0">
                <a:latin typeface="Arial" pitchFamily="-108" charset="0"/>
              </a:rPr>
              <a:t>, Value </a:t>
            </a:r>
            <a:r>
              <a:rPr lang="en-US" sz="2100" dirty="0" err="1">
                <a:latin typeface="Arial" pitchFamily="-108" charset="0"/>
              </a:rPr>
              <a:t>v</a:t>
            </a:r>
            <a:r>
              <a:rPr lang="en-US" sz="2100" dirty="0">
                <a:latin typeface="Arial" pitchFamily="-108" charset="0"/>
              </a:rPr>
              <a:t>)  {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  </a:t>
            </a:r>
            <a:r>
              <a:rPr lang="en-US" sz="2100" dirty="0" err="1">
                <a:latin typeface="Arial" pitchFamily="-108" charset="0"/>
              </a:rPr>
              <a:t>seqVal(k</a:t>
            </a:r>
            <a:r>
              <a:rPr lang="en-US" sz="2100" dirty="0">
                <a:latin typeface="Arial" pitchFamily="-108" charset="0"/>
              </a:rPr>
              <a:t>, </a:t>
            </a:r>
            <a:r>
              <a:rPr lang="en-US" sz="2100" dirty="0" err="1">
                <a:latin typeface="Arial" pitchFamily="-108" charset="0"/>
              </a:rPr>
              <a:t>v</a:t>
            </a:r>
            <a:r>
              <a:rPr lang="en-US" sz="2100" dirty="0">
                <a:latin typeface="Arial" pitchFamily="-108" charset="0"/>
              </a:rPr>
              <a:t>);  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 smtClean="0">
                <a:solidFill>
                  <a:srgbClr val="66FF66"/>
                </a:solidFill>
                <a:latin typeface="Arial" pitchFamily="-108" charset="0"/>
              </a:rPr>
              <a:t>  }</a:t>
            </a:r>
            <a:endParaRPr lang="en-US" sz="2100" dirty="0">
              <a:solidFill>
                <a:srgbClr val="66FF66"/>
              </a:solidFill>
              <a:latin typeface="Arial" pitchFamily="-108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sz="2100" dirty="0">
              <a:latin typeface="Arial" pitchFamily="-108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synchronized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void </a:t>
            </a:r>
            <a:r>
              <a:rPr lang="en-US" sz="2100" dirty="0" err="1">
                <a:latin typeface="Arial" pitchFamily="-108" charset="0"/>
              </a:rPr>
              <a:t>remove(Key</a:t>
            </a:r>
            <a:r>
              <a:rPr lang="en-US" sz="2100" dirty="0">
                <a:latin typeface="Arial" pitchFamily="-108" charset="0"/>
              </a:rPr>
              <a:t> </a:t>
            </a:r>
            <a:r>
              <a:rPr lang="en-US" sz="2100" dirty="0" err="1">
                <a:latin typeface="Arial" pitchFamily="-108" charset="0"/>
              </a:rPr>
              <a:t>k</a:t>
            </a:r>
            <a:r>
              <a:rPr lang="en-US" sz="2100" dirty="0">
                <a:latin typeface="Arial" pitchFamily="-108" charset="0"/>
              </a:rPr>
              <a:t>)  {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  </a:t>
            </a:r>
            <a:r>
              <a:rPr lang="en-US" sz="2100" dirty="0" err="1">
                <a:latin typeface="Arial" pitchFamily="-108" charset="0"/>
              </a:rPr>
              <a:t>seqRemove(k</a:t>
            </a:r>
            <a:r>
              <a:rPr lang="en-US" sz="2100" dirty="0">
                <a:latin typeface="Arial" pitchFamily="-108" charset="0"/>
              </a:rPr>
              <a:t>);  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 smtClean="0">
                <a:solidFill>
                  <a:srgbClr val="66FF66"/>
                </a:solidFill>
                <a:latin typeface="Arial" pitchFamily="-108" charset="0"/>
              </a:rPr>
              <a:t>  }</a:t>
            </a:r>
            <a:endParaRPr lang="en-US" sz="2100" dirty="0">
              <a:solidFill>
                <a:srgbClr val="66FF66"/>
              </a:solidFill>
              <a:latin typeface="Arial" pitchFamily="-108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sz="2100" dirty="0">
              <a:latin typeface="Arial" pitchFamily="-108" charset="0"/>
            </a:endParaRPr>
          </a:p>
        </p:txBody>
      </p:sp>
      <p:sp>
        <p:nvSpPr>
          <p:cNvPr id="412677" name="Text Box 5"/>
          <p:cNvSpPr txBox="1">
            <a:spLocks noChangeArrowheads="1"/>
          </p:cNvSpPr>
          <p:nvPr/>
        </p:nvSpPr>
        <p:spPr bwMode="auto">
          <a:xfrm>
            <a:off x="773113" y="3644900"/>
            <a:ext cx="343535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tx2"/>
                </a:solidFill>
              </a:rPr>
              <a:t>What if workload </a:t>
            </a:r>
          </a:p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tx2"/>
                </a:solidFill>
              </a:rPr>
              <a:t>mostly read-only?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01D080C-40C5-8B4A-AAD9-A59CED0F219A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Refined ConcurrentMap Class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95375" y="1589088"/>
            <a:ext cx="3760788" cy="3957637"/>
          </a:xfrm>
          <a:noFill/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Value </a:t>
            </a:r>
            <a:r>
              <a:rPr lang="en-US" sz="2100" dirty="0" err="1">
                <a:latin typeface="Arial" pitchFamily="-108" charset="0"/>
              </a:rPr>
              <a:t>get(Key</a:t>
            </a:r>
            <a:r>
              <a:rPr lang="en-US" sz="2100" dirty="0">
                <a:latin typeface="Arial" pitchFamily="-108" charset="0"/>
              </a:rPr>
              <a:t> </a:t>
            </a:r>
            <a:r>
              <a:rPr lang="en-US" sz="2100" dirty="0" err="1">
                <a:latin typeface="Arial" pitchFamily="-108" charset="0"/>
              </a:rPr>
              <a:t>k</a:t>
            </a:r>
            <a:r>
              <a:rPr lang="en-US" sz="2100" dirty="0">
                <a:latin typeface="Arial" pitchFamily="-108" charset="0"/>
              </a:rPr>
              <a:t>)  {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  </a:t>
            </a:r>
            <a:r>
              <a:rPr lang="en-US" sz="2100" dirty="0">
                <a:solidFill>
                  <a:schemeClr val="tx2"/>
                </a:solidFill>
                <a:latin typeface="Arial" pitchFamily="-108" charset="0"/>
              </a:rPr>
              <a:t>// try unsynchronized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  Value </a:t>
            </a:r>
            <a:r>
              <a:rPr lang="en-US" sz="2100" dirty="0" err="1">
                <a:latin typeface="Arial" pitchFamily="-108" charset="0"/>
              </a:rPr>
              <a:t>tmp</a:t>
            </a:r>
            <a:r>
              <a:rPr lang="en-US" sz="2100" dirty="0">
                <a:latin typeface="Arial" pitchFamily="-108" charset="0"/>
              </a:rPr>
              <a:t> = </a:t>
            </a:r>
            <a:r>
              <a:rPr lang="en-US" sz="2100" dirty="0" err="1">
                <a:latin typeface="Arial" pitchFamily="-108" charset="0"/>
              </a:rPr>
              <a:t>seqGet(k</a:t>
            </a:r>
            <a:r>
              <a:rPr lang="en-US" sz="2100" dirty="0">
                <a:latin typeface="Arial" pitchFamily="-108" charset="0"/>
              </a:rPr>
              <a:t>);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  if (</a:t>
            </a:r>
            <a:r>
              <a:rPr lang="en-US" sz="2100" dirty="0" err="1">
                <a:latin typeface="Arial" pitchFamily="-108" charset="0"/>
              </a:rPr>
              <a:t>tmp</a:t>
            </a:r>
            <a:r>
              <a:rPr lang="en-US" sz="2100" dirty="0">
                <a:latin typeface="Arial" pitchFamily="-108" charset="0"/>
              </a:rPr>
              <a:t> != null) return </a:t>
            </a:r>
            <a:r>
              <a:rPr lang="en-US" sz="2100" dirty="0" err="1">
                <a:latin typeface="Arial" pitchFamily="-108" charset="0"/>
              </a:rPr>
              <a:t>tmp</a:t>
            </a:r>
            <a:r>
              <a:rPr lang="en-US" sz="2100" dirty="0">
                <a:latin typeface="Arial" pitchFamily="-108" charset="0"/>
              </a:rPr>
              <a:t>;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  else 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synchronized(</a:t>
            </a:r>
            <a:r>
              <a:rPr lang="en-US" sz="2100" b="1" dirty="0" err="1">
                <a:solidFill>
                  <a:srgbClr val="66FF66"/>
                </a:solidFill>
                <a:latin typeface="Arial" pitchFamily="-108" charset="0"/>
              </a:rPr>
              <a:t>this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)  {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      </a:t>
            </a:r>
            <a:r>
              <a:rPr lang="en-US" sz="2100" dirty="0">
                <a:solidFill>
                  <a:schemeClr val="tx2"/>
                </a:solidFill>
                <a:latin typeface="Arial" pitchFamily="-108" charset="0"/>
              </a:rPr>
              <a:t>// possible interference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      return </a:t>
            </a:r>
            <a:r>
              <a:rPr lang="en-US" sz="2100" dirty="0" err="1">
                <a:latin typeface="Arial" pitchFamily="-108" charset="0"/>
              </a:rPr>
              <a:t>seqGet(k</a:t>
            </a:r>
            <a:r>
              <a:rPr lang="en-US" sz="2100" dirty="0">
                <a:latin typeface="Arial" pitchFamily="-108" charset="0"/>
              </a:rPr>
              <a:t>);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 </a:t>
            </a:r>
            <a:r>
              <a:rPr lang="en-US" sz="2100" dirty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  <a:r>
              <a:rPr lang="en-US" sz="2100" dirty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dirty="0">
                <a:latin typeface="Arial" pitchFamily="-108" charset="0"/>
              </a:rPr>
              <a:t>}</a:t>
            </a:r>
          </a:p>
        </p:txBody>
      </p:sp>
      <p:sp>
        <p:nvSpPr>
          <p:cNvPr id="3687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76788" y="1589088"/>
            <a:ext cx="3838575" cy="5027612"/>
          </a:xfrm>
          <a:noFill/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void </a:t>
            </a:r>
            <a:r>
              <a:rPr lang="en-US" sz="2100" dirty="0" err="1">
                <a:latin typeface="Arial" pitchFamily="-108" charset="0"/>
              </a:rPr>
              <a:t>put(Key</a:t>
            </a:r>
            <a:r>
              <a:rPr lang="en-US" sz="2100" dirty="0">
                <a:latin typeface="Arial" pitchFamily="-108" charset="0"/>
              </a:rPr>
              <a:t> </a:t>
            </a:r>
            <a:r>
              <a:rPr lang="en-US" sz="2100" dirty="0" err="1">
                <a:latin typeface="Arial" pitchFamily="-108" charset="0"/>
              </a:rPr>
              <a:t>k</a:t>
            </a:r>
            <a:r>
              <a:rPr lang="en-US" sz="2100" dirty="0">
                <a:latin typeface="Arial" pitchFamily="-108" charset="0"/>
              </a:rPr>
              <a:t>, Value </a:t>
            </a:r>
            <a:r>
              <a:rPr lang="en-US" sz="2100" dirty="0" err="1">
                <a:latin typeface="Arial" pitchFamily="-108" charset="0"/>
              </a:rPr>
              <a:t>v</a:t>
            </a:r>
            <a:r>
              <a:rPr lang="en-US" sz="2100" dirty="0">
                <a:latin typeface="Arial" pitchFamily="-108" charset="0"/>
              </a:rPr>
              <a:t>)  {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  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synchronized(</a:t>
            </a:r>
            <a:r>
              <a:rPr lang="en-US" sz="2100" b="1" dirty="0" err="1">
                <a:solidFill>
                  <a:srgbClr val="66FF66"/>
                </a:solidFill>
                <a:latin typeface="Arial" pitchFamily="-108" charset="0"/>
              </a:rPr>
              <a:t>this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)  {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    </a:t>
            </a:r>
            <a:r>
              <a:rPr lang="en-US" sz="2100" dirty="0" err="1">
                <a:latin typeface="Arial" pitchFamily="-108" charset="0"/>
              </a:rPr>
              <a:t>seqPut(k</a:t>
            </a:r>
            <a:r>
              <a:rPr lang="en-US" sz="2100" dirty="0">
                <a:latin typeface="Arial" pitchFamily="-108" charset="0"/>
              </a:rPr>
              <a:t>, </a:t>
            </a:r>
            <a:r>
              <a:rPr lang="en-US" sz="2100" dirty="0" err="1">
                <a:latin typeface="Arial" pitchFamily="-108" charset="0"/>
              </a:rPr>
              <a:t>v</a:t>
            </a:r>
            <a:r>
              <a:rPr lang="en-US" sz="2100" dirty="0">
                <a:latin typeface="Arial" pitchFamily="-108" charset="0"/>
              </a:rPr>
              <a:t>);  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</a:t>
            </a:r>
            <a:r>
              <a:rPr lang="en-US" sz="2100" dirty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  <a:r>
              <a:rPr lang="en-US" sz="2100" dirty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dirty="0">
                <a:latin typeface="Arial" pitchFamily="-108" charset="0"/>
              </a:rPr>
              <a:t>}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sz="2100" dirty="0">
              <a:latin typeface="Arial" pitchFamily="-108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void </a:t>
            </a:r>
            <a:r>
              <a:rPr lang="en-US" sz="2100" dirty="0" err="1">
                <a:latin typeface="Arial" pitchFamily="-108" charset="0"/>
              </a:rPr>
              <a:t>remove(Key</a:t>
            </a:r>
            <a:r>
              <a:rPr lang="en-US" sz="2100" dirty="0">
                <a:latin typeface="Arial" pitchFamily="-108" charset="0"/>
              </a:rPr>
              <a:t> </a:t>
            </a:r>
            <a:r>
              <a:rPr lang="en-US" sz="2100" dirty="0" err="1">
                <a:latin typeface="Arial" pitchFamily="-108" charset="0"/>
              </a:rPr>
              <a:t>k</a:t>
            </a:r>
            <a:r>
              <a:rPr lang="en-US" sz="2100" dirty="0">
                <a:latin typeface="Arial" pitchFamily="-108" charset="0"/>
              </a:rPr>
              <a:t>)  {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  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synchronized(</a:t>
            </a:r>
            <a:r>
              <a:rPr lang="en-US" sz="2100" b="1" dirty="0" err="1">
                <a:solidFill>
                  <a:srgbClr val="66FF66"/>
                </a:solidFill>
                <a:latin typeface="Arial" pitchFamily="-108" charset="0"/>
              </a:rPr>
              <a:t>this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) {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     </a:t>
            </a:r>
            <a:r>
              <a:rPr lang="en-US" sz="2100" dirty="0" err="1">
                <a:latin typeface="Arial" pitchFamily="-108" charset="0"/>
              </a:rPr>
              <a:t>seqRemove(k</a:t>
            </a:r>
            <a:r>
              <a:rPr lang="en-US" sz="2100" dirty="0">
                <a:latin typeface="Arial" pitchFamily="-108" charset="0"/>
              </a:rPr>
              <a:t>);  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latin typeface="Arial" pitchFamily="-108" charset="0"/>
              </a:rPr>
              <a:t> </a:t>
            </a:r>
            <a:r>
              <a:rPr lang="en-US" sz="2100" dirty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  <a:r>
              <a:rPr lang="en-US" sz="2100" dirty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dirty="0">
                <a:latin typeface="Arial" pitchFamily="-108" charset="0"/>
              </a:rPr>
              <a:t>}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sz="2100" dirty="0">
              <a:latin typeface="Arial" pitchFamily="-108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C1420B-0A0F-C840-9FD0-6C4CAB8D85D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Actual Code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1371600"/>
            <a:ext cx="4046537" cy="4343400"/>
          </a:xfrm>
        </p:spPr>
        <p:txBody>
          <a:bodyPr/>
          <a:lstStyle/>
          <a:p>
            <a:pPr marL="0" indent="0" eaLnBrk="1" hangingPunct="1">
              <a:lnSpc>
                <a:spcPct val="70000"/>
              </a:lnSpc>
              <a:buFontTx/>
              <a:buNone/>
            </a:pPr>
            <a:r>
              <a:rPr lang="en-US" sz="1400" b="1" dirty="0"/>
              <a:t> </a:t>
            </a:r>
            <a:r>
              <a:rPr lang="en-US" sz="1400" dirty="0">
                <a:latin typeface="Arial" pitchFamily="-108" charset="0"/>
              </a:rPr>
              <a:t>public Object </a:t>
            </a:r>
            <a:r>
              <a:rPr lang="en-US" sz="1400" dirty="0" err="1">
                <a:latin typeface="Arial" pitchFamily="-108" charset="0"/>
              </a:rPr>
              <a:t>get(Object</a:t>
            </a:r>
            <a:r>
              <a:rPr lang="en-US" sz="1400" dirty="0">
                <a:latin typeface="Arial" pitchFamily="-108" charset="0"/>
              </a:rPr>
              <a:t> key) {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int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hash =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hash(key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);     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// Try first without locking...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Entry[] tab = table;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int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index = hash &amp; (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tab.length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- 1);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Entry first =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tab[index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];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Entry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;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endParaRPr lang="en-US" sz="1400" dirty="0">
              <a:latin typeface="Arial" pitchFamily="-108" charset="0"/>
              <a:ea typeface="ＭＳ Ｐゴシック" pitchFamily="-108" charset="-128"/>
            </a:endParaRP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for (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= first;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!= null;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=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e.next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) {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if (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e.hash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== hash &amp;&amp;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eq(key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,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e.key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)) {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  Object value =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e.value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;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  if (value != null) 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    return value;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  else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    break;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}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}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b="1" dirty="0">
                <a:latin typeface="Arial" pitchFamily="-108" charset="0"/>
                <a:ea typeface="ＭＳ Ｐゴシック" pitchFamily="-108" charset="-128"/>
              </a:rPr>
              <a:t>…</a:t>
            </a:r>
          </a:p>
        </p:txBody>
      </p:sp>
      <p:sp>
        <p:nvSpPr>
          <p:cNvPr id="3789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049713" y="915988"/>
            <a:ext cx="4722812" cy="4872037"/>
          </a:xfrm>
        </p:spPr>
        <p:txBody>
          <a:bodyPr/>
          <a:lstStyle/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b="1" dirty="0">
                <a:ea typeface="ＭＳ Ｐゴシック" pitchFamily="-108" charset="-128"/>
              </a:rPr>
              <a:t>    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b="1" dirty="0">
                <a:ea typeface="ＭＳ Ｐゴシック" pitchFamily="-108" charset="-128"/>
              </a:rPr>
              <a:t>    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b="1" dirty="0">
                <a:ea typeface="ＭＳ Ｐゴシック" pitchFamily="-108" charset="-128"/>
              </a:rPr>
              <a:t>    …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b="1" dirty="0">
                <a:ea typeface="ＭＳ Ｐゴシック" pitchFamily="-108" charset="-128"/>
              </a:rPr>
              <a:t>    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// Recheck under synch if key not there or interference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Segment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seg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=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segments[hash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&amp; SEGMENT_MASK];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</a:t>
            </a:r>
            <a:r>
              <a:rPr lang="en-US" sz="1400" b="1" dirty="0" err="1" smtClean="0">
                <a:solidFill>
                  <a:srgbClr val="66FF66"/>
                </a:solidFill>
                <a:latin typeface="Arial" pitchFamily="-108" charset="0"/>
                <a:ea typeface="ＭＳ Ｐゴシック" pitchFamily="-108" charset="-128"/>
              </a:rPr>
              <a:t>synchronized(</a:t>
            </a:r>
            <a:r>
              <a:rPr lang="en-US" sz="1400" b="1" dirty="0" err="1">
                <a:solidFill>
                  <a:srgbClr val="66FF66"/>
                </a:solidFill>
                <a:latin typeface="Arial" pitchFamily="-108" charset="0"/>
                <a:ea typeface="ＭＳ Ｐゴシック" pitchFamily="-108" charset="-128"/>
              </a:rPr>
              <a:t>seg</a:t>
            </a:r>
            <a:r>
              <a:rPr lang="en-US" sz="1400" b="1" dirty="0">
                <a:solidFill>
                  <a:srgbClr val="66FF66"/>
                </a:solidFill>
                <a:latin typeface="Arial" pitchFamily="-108" charset="0"/>
                <a:ea typeface="ＭＳ Ｐゴシック" pitchFamily="-108" charset="-128"/>
              </a:rPr>
              <a:t>) {</a:t>
            </a:r>
            <a:r>
              <a:rPr lang="en-US" sz="1400" dirty="0">
                <a:solidFill>
                  <a:srgbClr val="66FF66"/>
                </a:solidFill>
                <a:latin typeface="Arial" pitchFamily="-108" charset="0"/>
                <a:ea typeface="ＭＳ Ｐゴシック" pitchFamily="-108" charset="-128"/>
              </a:rPr>
              <a:t> 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tab = table;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index = hash &amp; (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tab.length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- 1);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Entry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newFirst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=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tab[index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];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if (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!= null || first !=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newFirst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) {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  for (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=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newFirst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;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!= null;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=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e.next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) {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    if (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e.hash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== hash &amp;&amp;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eq(key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,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e.key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)) 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      return </a:t>
            </a:r>
            <a:r>
              <a:rPr lang="en-US" sz="1400" dirty="0" err="1">
                <a:latin typeface="Arial" pitchFamily="-108" charset="0"/>
                <a:ea typeface="ＭＳ Ｐゴシック" pitchFamily="-108" charset="-128"/>
              </a:rPr>
              <a:t>e.value</a:t>
            </a: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;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  }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b="1" dirty="0">
                <a:solidFill>
                  <a:srgbClr val="66FF66"/>
                </a:solidFill>
                <a:latin typeface="Arial" pitchFamily="-108" charset="0"/>
                <a:ea typeface="ＭＳ Ｐゴシック" pitchFamily="-108" charset="-128"/>
              </a:rPr>
              <a:t>      }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  return null;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  }</a:t>
            </a:r>
          </a:p>
          <a:p>
            <a:pPr lvl="1" eaLnBrk="1" hangingPunct="1">
              <a:lnSpc>
                <a:spcPct val="70000"/>
              </a:lnSpc>
              <a:buFont typeface="Times" pitchFamily="-108" charset="0"/>
              <a:buNone/>
            </a:pPr>
            <a:r>
              <a:rPr lang="en-US" sz="1400" dirty="0">
                <a:latin typeface="Arial" pitchFamily="-108" charset="0"/>
                <a:ea typeface="ＭＳ Ｐゴシック" pitchFamily="-108" charset="-128"/>
              </a:rPr>
              <a:t>  }</a:t>
            </a:r>
          </a:p>
        </p:txBody>
      </p:sp>
      <p:sp>
        <p:nvSpPr>
          <p:cNvPr id="415749" name="Text Box 5"/>
          <p:cNvSpPr txBox="1">
            <a:spLocks noChangeArrowheads="1"/>
          </p:cNvSpPr>
          <p:nvPr/>
        </p:nvSpPr>
        <p:spPr bwMode="auto">
          <a:xfrm>
            <a:off x="1557338" y="2336800"/>
            <a:ext cx="5884862" cy="1552575"/>
          </a:xfrm>
          <a:prstGeom prst="rect">
            <a:avLst/>
          </a:prstGeom>
          <a:solidFill>
            <a:schemeClr val="tx2"/>
          </a:solidFill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0000"/>
                </a:solidFill>
              </a:rPr>
              <a:t>DO YOU REALLY </a:t>
            </a:r>
          </a:p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0000"/>
                </a:solidFill>
              </a:rPr>
              <a:t>WANT TO WRITE</a:t>
            </a:r>
          </a:p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0000"/>
                </a:solidFill>
              </a:rPr>
              <a:t>THIS KIND OF CODE?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4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98568B8-B880-E847-89B5-278A36F71B77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Composition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237537" cy="1073150"/>
          </a:xfrm>
        </p:spPr>
        <p:txBody>
          <a:bodyPr/>
          <a:lstStyle/>
          <a:p>
            <a:pPr marL="0" indent="0" eaLnBrk="1" hangingPunct="1"/>
            <a:r>
              <a:rPr lang="en-US"/>
              <a:t>Simple concurrent accesses work</a:t>
            </a:r>
          </a:p>
          <a:p>
            <a:pPr marL="0" indent="0" eaLnBrk="1" hangingPunct="1"/>
            <a:r>
              <a:rPr lang="en-US"/>
              <a:t>Consider concurrent value deposit</a:t>
            </a:r>
          </a:p>
          <a:p>
            <a:pPr marL="0" indent="0" eaLnBrk="1" hangingPunct="1"/>
            <a:endParaRPr lang="en-US"/>
          </a:p>
        </p:txBody>
      </p:sp>
      <p:sp>
        <p:nvSpPr>
          <p:cNvPr id="439300" name="Rectangle 4"/>
          <p:cNvSpPr>
            <a:spLocks noChangeArrowheads="1"/>
          </p:cNvSpPr>
          <p:nvPr/>
        </p:nvSpPr>
        <p:spPr bwMode="auto">
          <a:xfrm>
            <a:off x="1255713" y="3530600"/>
            <a:ext cx="41132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latin typeface="Arial" pitchFamily="-108" charset="0"/>
              </a:rPr>
              <a:t>int v1 = map.get(k);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latin typeface="Arial" pitchFamily="-108" charset="0"/>
              </a:rPr>
              <a:t>v1 += 10;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latin typeface="Arial" pitchFamily="-108" charset="0"/>
              </a:rPr>
              <a:t>map.put(k, v1);</a:t>
            </a:r>
          </a:p>
        </p:txBody>
      </p:sp>
      <p:sp>
        <p:nvSpPr>
          <p:cNvPr id="439305" name="Rectangle 9"/>
          <p:cNvSpPr>
            <a:spLocks noChangeArrowheads="1"/>
          </p:cNvSpPr>
          <p:nvPr/>
        </p:nvSpPr>
        <p:spPr bwMode="auto">
          <a:xfrm>
            <a:off x="930275" y="2838450"/>
            <a:ext cx="4113213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  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  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synchronized(</a:t>
            </a:r>
            <a:r>
              <a:rPr lang="en-US" sz="2100" b="1" dirty="0" err="1">
                <a:solidFill>
                  <a:srgbClr val="66FF66"/>
                </a:solidFill>
                <a:latin typeface="Arial" pitchFamily="-108" charset="0"/>
              </a:rPr>
              <a:t>map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) {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b="1" dirty="0">
              <a:solidFill>
                <a:srgbClr val="66FF66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b="1" dirty="0">
              <a:solidFill>
                <a:srgbClr val="66FF66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b="1" dirty="0">
              <a:solidFill>
                <a:srgbClr val="66FF66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b="1" dirty="0">
              <a:solidFill>
                <a:srgbClr val="66FF66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b="1" dirty="0">
              <a:solidFill>
                <a:srgbClr val="66FF66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  } </a:t>
            </a:r>
          </a:p>
        </p:txBody>
      </p:sp>
      <p:sp>
        <p:nvSpPr>
          <p:cNvPr id="439306" name="Text Box 10"/>
          <p:cNvSpPr txBox="1">
            <a:spLocks noChangeArrowheads="1"/>
          </p:cNvSpPr>
          <p:nvPr/>
        </p:nvSpPr>
        <p:spPr bwMode="auto">
          <a:xfrm>
            <a:off x="828675" y="5610225"/>
            <a:ext cx="6389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Back to coarse-grained locking</a:t>
            </a:r>
          </a:p>
        </p:txBody>
      </p:sp>
      <p:sp>
        <p:nvSpPr>
          <p:cNvPr id="439310" name="Rectangle 14"/>
          <p:cNvSpPr>
            <a:spLocks noChangeArrowheads="1"/>
          </p:cNvSpPr>
          <p:nvPr/>
        </p:nvSpPr>
        <p:spPr bwMode="auto">
          <a:xfrm>
            <a:off x="1122363" y="2722563"/>
            <a:ext cx="228600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>
                <a:solidFill>
                  <a:srgbClr val="FFFFFF"/>
                </a:solidFill>
                <a:latin typeface="Arial" pitchFamily="-108" charset="0"/>
              </a:rPr>
              <a:t>T1</a:t>
            </a:r>
            <a:r>
              <a:rPr lang="en-US" sz="2100">
                <a:solidFill>
                  <a:srgbClr val="FFFFFF"/>
                </a:solidFill>
                <a:latin typeface="Arial" pitchFamily="-108" charset="0"/>
              </a:rPr>
              <a:t> </a:t>
            </a:r>
          </a:p>
        </p:txBody>
      </p:sp>
      <p:sp>
        <p:nvSpPr>
          <p:cNvPr id="439311" name="Rectangle 15"/>
          <p:cNvSpPr>
            <a:spLocks noChangeArrowheads="1"/>
          </p:cNvSpPr>
          <p:nvPr/>
        </p:nvSpPr>
        <p:spPr bwMode="auto">
          <a:xfrm>
            <a:off x="5062538" y="2725738"/>
            <a:ext cx="2363787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 dirty="0">
                <a:solidFill>
                  <a:srgbClr val="FFFFFF"/>
                </a:solidFill>
                <a:latin typeface="Arial" pitchFamily="-108" charset="0"/>
                <a:ea typeface="Arial" pitchFamily="-108" charset="0"/>
                <a:cs typeface="Arial" pitchFamily="-108" charset="0"/>
              </a:rPr>
              <a:t>T2</a:t>
            </a:r>
            <a:endParaRPr lang="en-US" sz="2100" dirty="0">
              <a:solidFill>
                <a:srgbClr val="FFFFFF"/>
              </a:solidFill>
              <a:latin typeface="Arial" pitchFamily="-108" charset="0"/>
              <a:ea typeface="Arial" pitchFamily="-108" charset="0"/>
              <a:cs typeface="Arial" pitchFamily="-108" charset="0"/>
            </a:endParaRPr>
          </a:p>
          <a:p>
            <a:pPr algn="ctr" eaLnBrk="1" hangingPunct="1">
              <a:spcBef>
                <a:spcPct val="60000"/>
              </a:spcBef>
            </a:pPr>
            <a:r>
              <a:rPr lang="en-US" sz="2100" dirty="0">
                <a:solidFill>
                  <a:srgbClr val="FFFFFF"/>
                </a:solidFill>
                <a:latin typeface="Arial" pitchFamily="-108" charset="0"/>
                <a:ea typeface="Arial" pitchFamily="-108" charset="0"/>
                <a:cs typeface="Arial" pitchFamily="-108" charset="0"/>
              </a:rPr>
              <a:t> </a:t>
            </a:r>
          </a:p>
        </p:txBody>
      </p:sp>
      <p:sp>
        <p:nvSpPr>
          <p:cNvPr id="439312" name="Rectangle 16"/>
          <p:cNvSpPr>
            <a:spLocks noChangeArrowheads="1"/>
          </p:cNvSpPr>
          <p:nvPr/>
        </p:nvSpPr>
        <p:spPr bwMode="auto">
          <a:xfrm>
            <a:off x="3081338" y="2622550"/>
            <a:ext cx="250031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map.get(k) == 100</a:t>
            </a:r>
            <a:endParaRPr lang="en-US" sz="2100">
              <a:solidFill>
                <a:schemeClr val="tx2"/>
              </a:solidFill>
              <a:latin typeface="Fixed Miriam Transparent" pitchFamily="49" charset="0"/>
            </a:endParaRPr>
          </a:p>
        </p:txBody>
      </p:sp>
      <p:sp>
        <p:nvSpPr>
          <p:cNvPr id="439313" name="Rectangle 17"/>
          <p:cNvSpPr>
            <a:spLocks noChangeArrowheads="1"/>
          </p:cNvSpPr>
          <p:nvPr/>
        </p:nvSpPr>
        <p:spPr bwMode="auto">
          <a:xfrm>
            <a:off x="5380038" y="3863975"/>
            <a:ext cx="3249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latin typeface="Arial" pitchFamily="-108" charset="0"/>
              </a:rPr>
              <a:t>int v2 = map.get(k);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latin typeface="Arial" pitchFamily="-108" charset="0"/>
              </a:rPr>
              <a:t>v2 += 20;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latin typeface="Arial" pitchFamily="-108" charset="0"/>
              </a:rPr>
              <a:t>map.put(k, v2);</a:t>
            </a:r>
          </a:p>
        </p:txBody>
      </p:sp>
      <p:sp>
        <p:nvSpPr>
          <p:cNvPr id="439314" name="Rectangle 18"/>
          <p:cNvSpPr>
            <a:spLocks noChangeArrowheads="1"/>
          </p:cNvSpPr>
          <p:nvPr/>
        </p:nvSpPr>
        <p:spPr bwMode="auto">
          <a:xfrm>
            <a:off x="5064125" y="3171825"/>
            <a:ext cx="3190875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  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  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synchronized(</a:t>
            </a:r>
            <a:r>
              <a:rPr lang="en-US" sz="2100" b="1" dirty="0" err="1">
                <a:solidFill>
                  <a:srgbClr val="66FF66"/>
                </a:solidFill>
                <a:latin typeface="Arial" pitchFamily="-108" charset="0"/>
              </a:rPr>
              <a:t>map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) {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b="1" dirty="0">
              <a:solidFill>
                <a:srgbClr val="66FF66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b="1" dirty="0">
              <a:solidFill>
                <a:srgbClr val="66FF66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b="1" dirty="0">
              <a:solidFill>
                <a:srgbClr val="66FF66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b="1" dirty="0">
              <a:solidFill>
                <a:srgbClr val="66FF66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b="1" dirty="0">
              <a:solidFill>
                <a:srgbClr val="66FF66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  } </a:t>
            </a:r>
          </a:p>
        </p:txBody>
      </p:sp>
      <p:sp>
        <p:nvSpPr>
          <p:cNvPr id="439315" name="Rectangle 19"/>
          <p:cNvSpPr>
            <a:spLocks noChangeArrowheads="1"/>
          </p:cNvSpPr>
          <p:nvPr/>
        </p:nvSpPr>
        <p:spPr bwMode="auto">
          <a:xfrm>
            <a:off x="3732213" y="3571875"/>
            <a:ext cx="115728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100</a:t>
            </a:r>
          </a:p>
        </p:txBody>
      </p:sp>
      <p:sp>
        <p:nvSpPr>
          <p:cNvPr id="439316" name="Rectangle 20"/>
          <p:cNvSpPr>
            <a:spLocks noChangeArrowheads="1"/>
          </p:cNvSpPr>
          <p:nvPr/>
        </p:nvSpPr>
        <p:spPr bwMode="auto">
          <a:xfrm>
            <a:off x="7815263" y="3879850"/>
            <a:ext cx="115728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100</a:t>
            </a:r>
          </a:p>
        </p:txBody>
      </p:sp>
      <p:sp>
        <p:nvSpPr>
          <p:cNvPr id="439317" name="Rectangle 21"/>
          <p:cNvSpPr>
            <a:spLocks noChangeArrowheads="1"/>
          </p:cNvSpPr>
          <p:nvPr/>
        </p:nvSpPr>
        <p:spPr bwMode="auto">
          <a:xfrm>
            <a:off x="7815263" y="4527550"/>
            <a:ext cx="115728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120</a:t>
            </a:r>
          </a:p>
        </p:txBody>
      </p:sp>
      <p:sp>
        <p:nvSpPr>
          <p:cNvPr id="439318" name="Rectangle 22"/>
          <p:cNvSpPr>
            <a:spLocks noChangeArrowheads="1"/>
          </p:cNvSpPr>
          <p:nvPr/>
        </p:nvSpPr>
        <p:spPr bwMode="auto">
          <a:xfrm>
            <a:off x="7824788" y="5184775"/>
            <a:ext cx="115728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120</a:t>
            </a:r>
          </a:p>
        </p:txBody>
      </p:sp>
      <p:sp>
        <p:nvSpPr>
          <p:cNvPr id="439319" name="Rectangle 23"/>
          <p:cNvSpPr>
            <a:spLocks noChangeArrowheads="1"/>
          </p:cNvSpPr>
          <p:nvPr/>
        </p:nvSpPr>
        <p:spPr bwMode="auto">
          <a:xfrm>
            <a:off x="3741738" y="4181475"/>
            <a:ext cx="115728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110</a:t>
            </a:r>
          </a:p>
        </p:txBody>
      </p:sp>
      <p:sp>
        <p:nvSpPr>
          <p:cNvPr id="439320" name="Rectangle 24"/>
          <p:cNvSpPr>
            <a:spLocks noChangeArrowheads="1"/>
          </p:cNvSpPr>
          <p:nvPr/>
        </p:nvSpPr>
        <p:spPr bwMode="auto">
          <a:xfrm>
            <a:off x="3732213" y="4867275"/>
            <a:ext cx="115728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110</a:t>
            </a:r>
          </a:p>
        </p:txBody>
      </p:sp>
      <p:sp>
        <p:nvSpPr>
          <p:cNvPr id="439321" name="Line 25"/>
          <p:cNvSpPr>
            <a:spLocks noChangeShapeType="1"/>
          </p:cNvSpPr>
          <p:nvPr/>
        </p:nvSpPr>
        <p:spPr bwMode="auto">
          <a:xfrm flipH="1" flipV="1">
            <a:off x="2528888" y="4503738"/>
            <a:ext cx="5321300" cy="817562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9322" name="Text Box 26"/>
          <p:cNvSpPr txBox="1">
            <a:spLocks noChangeArrowheads="1"/>
          </p:cNvSpPr>
          <p:nvPr/>
        </p:nvSpPr>
        <p:spPr bwMode="auto">
          <a:xfrm>
            <a:off x="1855788" y="4137025"/>
            <a:ext cx="2355850" cy="366713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chemeClr val="bg2"/>
                </a:solidFill>
              </a:rPr>
              <a:t>IS LOST</a:t>
            </a:r>
          </a:p>
        </p:txBody>
      </p:sp>
      <p:sp>
        <p:nvSpPr>
          <p:cNvPr id="439324" name="Line 28"/>
          <p:cNvSpPr>
            <a:spLocks noChangeShapeType="1"/>
          </p:cNvSpPr>
          <p:nvPr/>
        </p:nvSpPr>
        <p:spPr bwMode="auto">
          <a:xfrm>
            <a:off x="590550" y="3679825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9325" name="Line 29"/>
          <p:cNvSpPr>
            <a:spLocks noChangeShapeType="1"/>
          </p:cNvSpPr>
          <p:nvPr/>
        </p:nvSpPr>
        <p:spPr bwMode="auto">
          <a:xfrm>
            <a:off x="4799013" y="3998913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0232 L 5.55556E-7 0.09607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439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0232 L 5.55556E-7 0.09607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439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9607 L 5.55556E-7 0.18843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439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9607 L 5.55556E-7 0.18843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439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mph" presetSubtype="1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70" dur="indefinite"/>
                                        <p:tgtEl>
                                          <p:spTgt spid="4393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72" dur="indefinite"/>
                                        <p:tgtEl>
                                          <p:spTgt spid="439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4" dur="indefinite"/>
                                        <p:tgtEl>
                                          <p:spTgt spid="439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300" grpId="0" build="allAtOnce"/>
      <p:bldP spid="439305" grpId="0"/>
      <p:bldP spid="439306" grpId="0"/>
      <p:bldP spid="439310" grpId="0"/>
      <p:bldP spid="439311" grpId="0"/>
      <p:bldP spid="439312" grpId="0"/>
      <p:bldP spid="439313" grpId="0"/>
      <p:bldP spid="439314" grpId="0"/>
      <p:bldP spid="439315" grpId="0"/>
      <p:bldP spid="439315" grpId="1"/>
      <p:bldP spid="439316" grpId="0"/>
      <p:bldP spid="439316" grpId="1"/>
      <p:bldP spid="439317" grpId="0"/>
      <p:bldP spid="439317" grpId="1"/>
      <p:bldP spid="439318" grpId="0"/>
      <p:bldP spid="439318" grpId="1"/>
      <p:bldP spid="439318" grpId="2"/>
      <p:bldP spid="439319" grpId="0"/>
      <p:bldP spid="439319" grpId="1"/>
      <p:bldP spid="439320" grpId="0"/>
      <p:bldP spid="439320" grpId="1"/>
      <p:bldP spid="439321" grpId="0" animBg="1"/>
      <p:bldP spid="439321" grpId="1" animBg="1"/>
      <p:bldP spid="439322" grpId="0"/>
      <p:bldP spid="439322" grpId="1"/>
      <p:bldP spid="439324" grpId="0" animBg="1"/>
      <p:bldP spid="439324" grpId="1" animBg="1"/>
      <p:bldP spid="439324" grpId="2" animBg="1"/>
      <p:bldP spid="439324" grpId="3" animBg="1"/>
      <p:bldP spid="439325" grpId="0" animBg="1"/>
      <p:bldP spid="439325" grpId="1" animBg="1"/>
      <p:bldP spid="439325" grpId="2" animBg="1"/>
      <p:bldP spid="439325" grpId="3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7472D67-2972-B84A-8E25-DF06C4E1F95E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TM Approach</a:t>
            </a:r>
          </a:p>
        </p:txBody>
      </p:sp>
      <p:sp>
        <p:nvSpPr>
          <p:cNvPr id="440335" name="Text Box 15"/>
          <p:cNvSpPr txBox="1">
            <a:spLocks noChangeArrowheads="1"/>
          </p:cNvSpPr>
          <p:nvPr/>
        </p:nvSpPr>
        <p:spPr bwMode="auto">
          <a:xfrm>
            <a:off x="828675" y="5191125"/>
            <a:ext cx="6389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Let TM system take care of the rest</a:t>
            </a:r>
          </a:p>
        </p:txBody>
      </p:sp>
      <p:sp>
        <p:nvSpPr>
          <p:cNvPr id="40966" name="Rectangle 16"/>
          <p:cNvSpPr>
            <a:spLocks noChangeArrowheads="1"/>
          </p:cNvSpPr>
          <p:nvPr/>
        </p:nvSpPr>
        <p:spPr bwMode="auto">
          <a:xfrm>
            <a:off x="736600" y="1452563"/>
            <a:ext cx="244792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eaLnBrk="1" hangingPunct="1">
              <a:lnSpc>
                <a:spcPct val="60000"/>
              </a:lnSpc>
              <a:spcBef>
                <a:spcPct val="60000"/>
              </a:spcBef>
            </a:pPr>
            <a:r>
              <a:rPr lang="en-US" sz="2100">
                <a:latin typeface="Arial" pitchFamily="-108" charset="0"/>
              </a:rPr>
              <a:t>get (Key k)</a:t>
            </a:r>
          </a:p>
          <a:p>
            <a:pPr eaLnBrk="1" hangingPunct="1">
              <a:lnSpc>
                <a:spcPct val="60000"/>
              </a:lnSpc>
              <a:spcBef>
                <a:spcPct val="60000"/>
              </a:spcBef>
            </a:pPr>
            <a:r>
              <a:rPr lang="en-US" sz="2100">
                <a:latin typeface="Arial" pitchFamily="-108" charset="0"/>
              </a:rPr>
              <a:t>put (Key k, Value v)</a:t>
            </a:r>
          </a:p>
          <a:p>
            <a:pPr eaLnBrk="1" hangingPunct="1">
              <a:lnSpc>
                <a:spcPct val="60000"/>
              </a:lnSpc>
              <a:spcBef>
                <a:spcPct val="60000"/>
              </a:spcBef>
            </a:pPr>
            <a:r>
              <a:rPr lang="en-US" sz="2100">
                <a:latin typeface="Arial" pitchFamily="-108" charset="0"/>
              </a:rPr>
              <a:t>remove (Key k)</a:t>
            </a:r>
          </a:p>
        </p:txBody>
      </p:sp>
      <p:sp>
        <p:nvSpPr>
          <p:cNvPr id="40967" name="Rectangle 17"/>
          <p:cNvSpPr>
            <a:spLocks noChangeArrowheads="1"/>
          </p:cNvSpPr>
          <p:nvPr/>
        </p:nvSpPr>
        <p:spPr bwMode="auto">
          <a:xfrm>
            <a:off x="3203574" y="1452563"/>
            <a:ext cx="426633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eaLnBrk="1" hangingPunct="1">
              <a:lnSpc>
                <a:spcPct val="60000"/>
              </a:lnSpc>
              <a:spcBef>
                <a:spcPct val="60000"/>
              </a:spcBef>
            </a:pPr>
            <a:r>
              <a:rPr lang="en-US" sz="2100" dirty="0">
                <a:solidFill>
                  <a:schemeClr val="tx2"/>
                </a:solidFill>
                <a:latin typeface="Arial" pitchFamily="-108" charset="0"/>
              </a:rPr>
              <a:t>{</a:t>
            </a:r>
            <a:r>
              <a:rPr lang="en-US" sz="2100" dirty="0" smtClean="0">
                <a:solidFill>
                  <a:schemeClr val="tx2"/>
                </a:solidFill>
                <a:latin typeface="Arial" pitchFamily="-108" charset="0"/>
              </a:rPr>
              <a:t> 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  <a:r>
              <a:rPr lang="en-US" sz="2100" dirty="0">
                <a:solidFill>
                  <a:schemeClr val="tx2"/>
                </a:solidFill>
                <a:latin typeface="Arial" pitchFamily="-108" charset="0"/>
              </a:rPr>
              <a:t> </a:t>
            </a:r>
            <a:r>
              <a:rPr lang="en-US" sz="2100" dirty="0" err="1">
                <a:latin typeface="Arial" pitchFamily="-108" charset="0"/>
              </a:rPr>
              <a:t>seqGet(k</a:t>
            </a:r>
            <a:r>
              <a:rPr lang="en-US" sz="2100" dirty="0">
                <a:latin typeface="Arial" pitchFamily="-108" charset="0"/>
              </a:rPr>
              <a:t>);</a:t>
            </a:r>
            <a:r>
              <a:rPr lang="en-US" sz="2100" dirty="0">
                <a:solidFill>
                  <a:schemeClr val="tx2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  <a:r>
              <a:rPr lang="en-US" sz="2100" dirty="0">
                <a:latin typeface="Arial" pitchFamily="-108" charset="0"/>
              </a:rPr>
              <a:t>}</a:t>
            </a:r>
          </a:p>
          <a:p>
            <a:pPr eaLnBrk="1" hangingPunct="1">
              <a:lnSpc>
                <a:spcPct val="60000"/>
              </a:lnSpc>
              <a:spcBef>
                <a:spcPct val="60000"/>
              </a:spcBef>
            </a:pPr>
            <a:r>
              <a:rPr lang="en-US" sz="2100" dirty="0">
                <a:solidFill>
                  <a:schemeClr val="tx2"/>
                </a:solidFill>
                <a:latin typeface="Arial" pitchFamily="-108" charset="0"/>
              </a:rPr>
              <a:t>{</a:t>
            </a:r>
            <a:r>
              <a:rPr lang="en-US" sz="2100" dirty="0" smtClean="0">
                <a:solidFill>
                  <a:schemeClr val="tx2"/>
                </a:solidFill>
                <a:latin typeface="Arial" pitchFamily="-108" charset="0"/>
              </a:rPr>
              <a:t> 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  <a:r>
              <a:rPr lang="en-US" sz="2100" dirty="0">
                <a:solidFill>
                  <a:schemeClr val="tx2"/>
                </a:solidFill>
                <a:latin typeface="Arial" pitchFamily="-108" charset="0"/>
              </a:rPr>
              <a:t> </a:t>
            </a:r>
            <a:r>
              <a:rPr lang="en-US" sz="2100" dirty="0" err="1">
                <a:latin typeface="Arial" pitchFamily="-108" charset="0"/>
              </a:rPr>
              <a:t>seqPut(k</a:t>
            </a:r>
            <a:r>
              <a:rPr lang="en-US" sz="2100" dirty="0">
                <a:latin typeface="Arial" pitchFamily="-108" charset="0"/>
              </a:rPr>
              <a:t>, </a:t>
            </a:r>
            <a:r>
              <a:rPr lang="en-US" sz="2100" dirty="0" err="1">
                <a:latin typeface="Arial" pitchFamily="-108" charset="0"/>
              </a:rPr>
              <a:t>v</a:t>
            </a:r>
            <a:r>
              <a:rPr lang="en-US" sz="2100" dirty="0">
                <a:latin typeface="Arial" pitchFamily="-108" charset="0"/>
              </a:rPr>
              <a:t>);</a:t>
            </a:r>
            <a:r>
              <a:rPr lang="en-US" sz="2100" dirty="0">
                <a:solidFill>
                  <a:schemeClr val="tx2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  <a:r>
              <a:rPr lang="en-US" sz="2100" dirty="0">
                <a:latin typeface="Arial" pitchFamily="-108" charset="0"/>
              </a:rPr>
              <a:t>}</a:t>
            </a:r>
          </a:p>
          <a:p>
            <a:pPr eaLnBrk="1" hangingPunct="1">
              <a:lnSpc>
                <a:spcPct val="60000"/>
              </a:lnSpc>
              <a:spcBef>
                <a:spcPct val="60000"/>
              </a:spcBef>
            </a:pPr>
            <a:r>
              <a:rPr lang="en-US" sz="2100" dirty="0">
                <a:solidFill>
                  <a:schemeClr val="tx2"/>
                </a:solidFill>
                <a:latin typeface="Arial" pitchFamily="-108" charset="0"/>
              </a:rPr>
              <a:t>{</a:t>
            </a:r>
            <a:r>
              <a:rPr lang="en-US" sz="2100" dirty="0" smtClean="0">
                <a:solidFill>
                  <a:schemeClr val="tx2"/>
                </a:solidFill>
                <a:latin typeface="Arial" pitchFamily="-108" charset="0"/>
              </a:rPr>
              <a:t> 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  <a:r>
              <a:rPr lang="en-US" sz="2100" dirty="0">
                <a:solidFill>
                  <a:schemeClr val="tx2"/>
                </a:solidFill>
                <a:latin typeface="Arial" pitchFamily="-108" charset="0"/>
              </a:rPr>
              <a:t> </a:t>
            </a:r>
            <a:r>
              <a:rPr lang="en-US" sz="2100" dirty="0" err="1">
                <a:latin typeface="Arial" pitchFamily="-108" charset="0"/>
              </a:rPr>
              <a:t>seqRemove(k</a:t>
            </a:r>
            <a:r>
              <a:rPr lang="en-US" sz="2100" dirty="0">
                <a:latin typeface="Arial" pitchFamily="-108" charset="0"/>
              </a:rPr>
              <a:t>);</a:t>
            </a:r>
            <a:r>
              <a:rPr lang="en-US" sz="2100" dirty="0">
                <a:solidFill>
                  <a:schemeClr val="tx2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  <a:r>
              <a:rPr lang="en-US" sz="2100" dirty="0">
                <a:latin typeface="Arial" pitchFamily="-108" charset="0"/>
              </a:rPr>
              <a:t>}</a:t>
            </a:r>
          </a:p>
        </p:txBody>
      </p:sp>
      <p:sp>
        <p:nvSpPr>
          <p:cNvPr id="40968" name="Rectangle 18"/>
          <p:cNvSpPr>
            <a:spLocks noChangeArrowheads="1"/>
          </p:cNvSpPr>
          <p:nvPr/>
        </p:nvSpPr>
        <p:spPr bwMode="auto">
          <a:xfrm>
            <a:off x="2932113" y="3702050"/>
            <a:ext cx="41132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latin typeface="Arial" pitchFamily="-108" charset="0"/>
              </a:rPr>
              <a:t>int v = map.get(k);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latin typeface="Arial" pitchFamily="-108" charset="0"/>
              </a:rPr>
              <a:t>v += amount;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latin typeface="Arial" pitchFamily="-108" charset="0"/>
              </a:rPr>
              <a:t>map.put(k, v);</a:t>
            </a:r>
          </a:p>
        </p:txBody>
      </p:sp>
      <p:sp>
        <p:nvSpPr>
          <p:cNvPr id="40969" name="Rectangle 19"/>
          <p:cNvSpPr>
            <a:spLocks noChangeArrowheads="1"/>
          </p:cNvSpPr>
          <p:nvPr/>
        </p:nvSpPr>
        <p:spPr bwMode="auto">
          <a:xfrm>
            <a:off x="2606675" y="3009900"/>
            <a:ext cx="4113213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  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b="1" dirty="0">
              <a:solidFill>
                <a:srgbClr val="66FF66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b="1" dirty="0">
              <a:solidFill>
                <a:srgbClr val="66FF66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b="1" dirty="0">
              <a:solidFill>
                <a:srgbClr val="66FF66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  } 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0437F96-D64D-484A-8919-F02B1FEA7084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Agenda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/>
              <a:t>Part 1:</a:t>
            </a:r>
            <a:r>
              <a:rPr lang="en-US" sz="2800" dirty="0" smtClean="0"/>
              <a:t> STM Overview</a:t>
            </a:r>
            <a:endParaRPr lang="en-US" sz="1800" dirty="0" smtClean="0"/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Introduction</a:t>
            </a:r>
          </a:p>
          <a:p>
            <a:pPr lvl="2" eaLnBrk="1" hangingPunct="1"/>
            <a:r>
              <a:rPr lang="en-US" sz="1900" dirty="0" smtClean="0">
                <a:solidFill>
                  <a:schemeClr val="tx2"/>
                </a:solidFill>
                <a:ea typeface="ＭＳ Ｐゴシック" pitchFamily="-108" charset="-128"/>
              </a:rPr>
              <a:t>Language </a:t>
            </a:r>
            <a:r>
              <a:rPr lang="en-US" sz="1900" dirty="0">
                <a:solidFill>
                  <a:schemeClr val="tx2"/>
                </a:solidFill>
                <a:ea typeface="ＭＳ Ｐゴシック" pitchFamily="-108" charset="-128"/>
              </a:rPr>
              <a:t>Constructs and </a:t>
            </a:r>
            <a:r>
              <a:rPr lang="en-US" sz="1900" dirty="0" smtClean="0">
                <a:solidFill>
                  <a:schemeClr val="tx2"/>
                </a:solidFill>
                <a:ea typeface="ＭＳ Ｐゴシック" pitchFamily="-108" charset="-128"/>
              </a:rPr>
              <a:t>Semantics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Design space</a:t>
            </a:r>
            <a:endParaRPr lang="en-US" sz="1900" dirty="0" smtClean="0">
              <a:solidFill>
                <a:schemeClr val="tx2"/>
              </a:solidFill>
              <a:ea typeface="ＭＳ Ｐゴシック" pitchFamily="-108" charset="-128"/>
            </a:endParaRPr>
          </a:p>
          <a:p>
            <a:pPr lvl="1" eaLnBrk="1" hangingPunct="1">
              <a:buNone/>
            </a:pPr>
            <a:r>
              <a:rPr lang="en-US" sz="2700" dirty="0" smtClean="0"/>
              <a:t>Part 2: STM Implementation</a:t>
            </a:r>
          </a:p>
          <a:p>
            <a:pPr lvl="2" eaLnBrk="1" hangingPunct="1"/>
            <a:r>
              <a:rPr lang="en-US" sz="1900" dirty="0" smtClean="0">
                <a:solidFill>
                  <a:srgbClr val="FFFFFF"/>
                </a:solidFill>
                <a:ea typeface="ＭＳ Ｐゴシック" pitchFamily="-108" charset="-128"/>
              </a:rPr>
              <a:t>Runtime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Compiler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Performance</a:t>
            </a:r>
            <a:endParaRPr lang="en-US" sz="2100" dirty="0" smtClean="0"/>
          </a:p>
          <a:p>
            <a:pPr lvl="2" eaLnBrk="1" hangingPunct="1"/>
            <a:endParaRPr lang="en-US" sz="1900" dirty="0">
              <a:solidFill>
                <a:schemeClr val="tx2"/>
              </a:solidFill>
              <a:ea typeface="ＭＳ Ｐゴシック" pitchFamily="-108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Managed vs. Unmanaged STM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371599"/>
            <a:ext cx="8237537" cy="4809348"/>
          </a:xfrm>
        </p:spPr>
        <p:txBody>
          <a:bodyPr>
            <a:normAutofit/>
          </a:bodyPr>
          <a:lstStyle/>
          <a:p>
            <a:r>
              <a:rPr lang="en-US" dirty="0" smtClean="0"/>
              <a:t>Same core semantics and language constructs (and algorithms)</a:t>
            </a:r>
          </a:p>
          <a:p>
            <a:r>
              <a:rPr lang="en-US" dirty="0" smtClean="0"/>
              <a:t>Managed (e.g. Java, .NET)</a:t>
            </a:r>
          </a:p>
          <a:p>
            <a:pPr lvl="2"/>
            <a:r>
              <a:rPr lang="en-US" sz="2400" dirty="0" smtClean="0"/>
              <a:t>Controlled execution of native code</a:t>
            </a:r>
          </a:p>
          <a:p>
            <a:pPr lvl="2"/>
            <a:r>
              <a:rPr lang="en-US" sz="2400" dirty="0" smtClean="0"/>
              <a:t>Dynamic compilation </a:t>
            </a:r>
          </a:p>
          <a:p>
            <a:r>
              <a:rPr lang="en-US" dirty="0" smtClean="0"/>
              <a:t>Unmanaged (e.g. C, C++)</a:t>
            </a:r>
          </a:p>
          <a:p>
            <a:pPr lvl="2"/>
            <a:r>
              <a:rPr lang="en-US" sz="2400" dirty="0" smtClean="0"/>
              <a:t>Problem with legacy binaries</a:t>
            </a:r>
          </a:p>
          <a:p>
            <a:pPr lvl="2"/>
            <a:r>
              <a:rPr lang="en-US" sz="2400" dirty="0" smtClean="0"/>
              <a:t>Have to know upfront if code executed </a:t>
            </a:r>
            <a:r>
              <a:rPr lang="en-US" sz="2400" dirty="0" err="1" smtClean="0"/>
              <a:t>transactionally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5CC7-1D5F-274D-8BA8-6B182CFA647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8801D2A-D45F-C64B-9E78-656673DACBF5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Atomic Blocks == Transactions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237537" cy="1336675"/>
          </a:xfrm>
        </p:spPr>
        <p:txBody>
          <a:bodyPr/>
          <a:lstStyle/>
          <a:p>
            <a:pPr marL="0" indent="0" eaLnBrk="1" hangingPunct="1"/>
            <a:r>
              <a:rPr lang="en-US" dirty="0"/>
              <a:t>Originally a database concept</a:t>
            </a:r>
          </a:p>
          <a:p>
            <a:pPr marL="0" indent="0" eaLnBrk="1" hangingPunct="1"/>
            <a:r>
              <a:rPr lang="en-US" dirty="0"/>
              <a:t>Transactional executions</a:t>
            </a:r>
          </a:p>
        </p:txBody>
      </p:sp>
      <p:sp>
        <p:nvSpPr>
          <p:cNvPr id="43014" name="Rectangle 17"/>
          <p:cNvSpPr>
            <a:spLocks noChangeArrowheads="1"/>
          </p:cNvSpPr>
          <p:nvPr/>
        </p:nvSpPr>
        <p:spPr bwMode="auto">
          <a:xfrm>
            <a:off x="3659188" y="2809875"/>
            <a:ext cx="5376862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571500" lvl="2" indent="-323850" eaLnBrk="1" hangingPunct="1">
              <a:spcBef>
                <a:spcPct val="20000"/>
              </a:spcBef>
              <a:buFontTx/>
              <a:buChar char="–"/>
            </a:pPr>
            <a:r>
              <a:rPr lang="en-US" sz="2500">
                <a:ea typeface="ＭＳ Ｐゴシック" pitchFamily="-108" charset="-128"/>
                <a:cs typeface="ＭＳ Ｐゴシック" pitchFamily="-108" charset="-128"/>
              </a:rPr>
              <a:t>Atomic</a:t>
            </a:r>
          </a:p>
          <a:p>
            <a:pPr marL="571500" lvl="2" indent="-323850" eaLnBrk="1" hangingPunct="1">
              <a:spcBef>
                <a:spcPct val="20000"/>
              </a:spcBef>
              <a:buFontTx/>
              <a:buChar char="–"/>
            </a:pPr>
            <a:r>
              <a:rPr lang="en-US" sz="2500">
                <a:ea typeface="ＭＳ Ｐゴシック" pitchFamily="-108" charset="-128"/>
                <a:cs typeface="ＭＳ Ｐゴシック" pitchFamily="-108" charset="-128"/>
              </a:rPr>
              <a:t>Consistent</a:t>
            </a:r>
          </a:p>
          <a:p>
            <a:pPr marL="571500" lvl="2" indent="-323850" eaLnBrk="1" hangingPunct="1">
              <a:spcBef>
                <a:spcPct val="20000"/>
              </a:spcBef>
              <a:buFontTx/>
              <a:buChar char="–"/>
            </a:pPr>
            <a:r>
              <a:rPr lang="en-US" sz="2500">
                <a:ea typeface="ＭＳ Ｐゴシック" pitchFamily="-108" charset="-128"/>
                <a:cs typeface="ＭＳ Ｐゴシック" pitchFamily="-108" charset="-128"/>
              </a:rPr>
              <a:t>Isolated</a:t>
            </a:r>
          </a:p>
          <a:p>
            <a:pPr marL="571500" lvl="2" indent="-323850" eaLnBrk="1" hangingPunct="1">
              <a:spcBef>
                <a:spcPct val="20000"/>
              </a:spcBef>
              <a:buFontTx/>
              <a:buChar char="–"/>
            </a:pPr>
            <a:r>
              <a:rPr lang="en-US" sz="2500">
                <a:ea typeface="ＭＳ Ｐゴシック" pitchFamily="-108" charset="-128"/>
                <a:cs typeface="ＭＳ Ｐゴシック" pitchFamily="-108" charset="-128"/>
              </a:rPr>
              <a:t>Durable</a:t>
            </a:r>
          </a:p>
        </p:txBody>
      </p:sp>
      <p:sp>
        <p:nvSpPr>
          <p:cNvPr id="427026" name="Rectangle 18"/>
          <p:cNvSpPr>
            <a:spLocks noChangeArrowheads="1"/>
          </p:cNvSpPr>
          <p:nvPr/>
        </p:nvSpPr>
        <p:spPr bwMode="auto">
          <a:xfrm>
            <a:off x="534988" y="2962275"/>
            <a:ext cx="2135187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571500" lvl="2" indent="-323850" eaLnBrk="1" hangingPunct="1">
              <a:spcBef>
                <a:spcPct val="20000"/>
              </a:spcBef>
            </a:pPr>
            <a:r>
              <a:rPr lang="en-US" sz="2500">
                <a:ea typeface="ＭＳ Ｐゴシック" pitchFamily="-108" charset="-128"/>
                <a:cs typeface="ＭＳ Ｐゴシック" pitchFamily="-108" charset="-128"/>
              </a:rPr>
              <a:t>serial</a:t>
            </a:r>
            <a:endParaRPr lang="en-US" sz="2500">
              <a:ea typeface="ＭＳ Ｐゴシック" pitchFamily="-108" charset="-128"/>
              <a:cs typeface="ＭＳ Ｐゴシック" pitchFamily="-108" charset="-128"/>
              <a:sym typeface="Symbol" pitchFamily="-108" charset="2"/>
            </a:endParaRPr>
          </a:p>
        </p:txBody>
      </p:sp>
      <p:sp>
        <p:nvSpPr>
          <p:cNvPr id="427027" name="Rectangle 19"/>
          <p:cNvSpPr>
            <a:spLocks noChangeArrowheads="1"/>
          </p:cNvSpPr>
          <p:nvPr/>
        </p:nvSpPr>
        <p:spPr bwMode="auto">
          <a:xfrm>
            <a:off x="534988" y="3543300"/>
            <a:ext cx="2135187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571500" lvl="2" indent="-323850" eaLnBrk="1" hangingPunct="1">
              <a:spcBef>
                <a:spcPct val="20000"/>
              </a:spcBef>
            </a:pPr>
            <a:r>
              <a:rPr lang="en-US" sz="2500" i="1">
                <a:ea typeface="ＭＳ Ｐゴシック" pitchFamily="-108" charset="-128"/>
                <a:cs typeface="ＭＳ Ｐゴシック" pitchFamily="-108" charset="-128"/>
              </a:rPr>
              <a:t>serializable</a:t>
            </a:r>
          </a:p>
        </p:txBody>
      </p:sp>
      <p:sp>
        <p:nvSpPr>
          <p:cNvPr id="427028" name="Rectangle 20"/>
          <p:cNvSpPr>
            <a:spLocks noChangeArrowheads="1"/>
          </p:cNvSpPr>
          <p:nvPr/>
        </p:nvSpPr>
        <p:spPr bwMode="auto">
          <a:xfrm>
            <a:off x="827088" y="4838700"/>
            <a:ext cx="8237537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</a:pPr>
            <a:r>
              <a:rPr lang="en-US" sz="3200" i="1"/>
              <a:t>Serializable</a:t>
            </a:r>
            <a:r>
              <a:rPr lang="en-US" sz="3200"/>
              <a:t> – appearance of serial</a:t>
            </a:r>
          </a:p>
        </p:txBody>
      </p:sp>
      <p:sp>
        <p:nvSpPr>
          <p:cNvPr id="427031" name="Rectangle 23"/>
          <p:cNvSpPr>
            <a:spLocks noChangeArrowheads="1"/>
          </p:cNvSpPr>
          <p:nvPr/>
        </p:nvSpPr>
        <p:spPr bwMode="auto">
          <a:xfrm>
            <a:off x="2700338" y="2813050"/>
            <a:ext cx="773112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571500" lvl="2" indent="-323850" eaLnBrk="1" hangingPunct="1">
              <a:spcBef>
                <a:spcPct val="20000"/>
              </a:spcBef>
            </a:pPr>
            <a:r>
              <a:rPr lang="en-US" sz="4000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</a:t>
            </a:r>
          </a:p>
        </p:txBody>
      </p:sp>
      <p:sp>
        <p:nvSpPr>
          <p:cNvPr id="427033" name="Rectangle 25"/>
          <p:cNvSpPr>
            <a:spLocks noChangeArrowheads="1"/>
          </p:cNvSpPr>
          <p:nvPr/>
        </p:nvSpPr>
        <p:spPr bwMode="auto">
          <a:xfrm>
            <a:off x="2700338" y="3375025"/>
            <a:ext cx="773112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571500" lvl="2" indent="-323850" eaLnBrk="1" hangingPunct="1">
              <a:spcBef>
                <a:spcPct val="20000"/>
              </a:spcBef>
            </a:pPr>
            <a:r>
              <a:rPr lang="en-US" sz="4000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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173538" y="3343275"/>
            <a:ext cx="1800225" cy="282575"/>
            <a:chOff x="637" y="2034"/>
            <a:chExt cx="1134" cy="178"/>
          </a:xfrm>
        </p:grpSpPr>
        <p:sp>
          <p:nvSpPr>
            <p:cNvPr id="43025" name="Line 8"/>
            <p:cNvSpPr>
              <a:spLocks noChangeShapeType="1"/>
            </p:cNvSpPr>
            <p:nvPr/>
          </p:nvSpPr>
          <p:spPr bwMode="auto">
            <a:xfrm>
              <a:off x="643" y="2034"/>
              <a:ext cx="1128" cy="178"/>
            </a:xfrm>
            <a:prstGeom prst="line">
              <a:avLst/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26" name="Line 9"/>
            <p:cNvSpPr>
              <a:spLocks noChangeShapeType="1"/>
            </p:cNvSpPr>
            <p:nvPr/>
          </p:nvSpPr>
          <p:spPr bwMode="auto">
            <a:xfrm flipV="1">
              <a:off x="637" y="2034"/>
              <a:ext cx="1128" cy="178"/>
            </a:xfrm>
            <a:prstGeom prst="line">
              <a:avLst/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164013" y="4257675"/>
            <a:ext cx="1800225" cy="282575"/>
            <a:chOff x="637" y="2034"/>
            <a:chExt cx="1134" cy="178"/>
          </a:xfrm>
        </p:grpSpPr>
        <p:sp>
          <p:nvSpPr>
            <p:cNvPr id="43023" name="Line 12"/>
            <p:cNvSpPr>
              <a:spLocks noChangeShapeType="1"/>
            </p:cNvSpPr>
            <p:nvPr/>
          </p:nvSpPr>
          <p:spPr bwMode="auto">
            <a:xfrm>
              <a:off x="643" y="2034"/>
              <a:ext cx="1128" cy="178"/>
            </a:xfrm>
            <a:prstGeom prst="line">
              <a:avLst/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24" name="Line 13"/>
            <p:cNvSpPr>
              <a:spLocks noChangeShapeType="1"/>
            </p:cNvSpPr>
            <p:nvPr/>
          </p:nvSpPr>
          <p:spPr bwMode="auto">
            <a:xfrm flipV="1">
              <a:off x="637" y="2034"/>
              <a:ext cx="1128" cy="178"/>
            </a:xfrm>
            <a:prstGeom prst="line">
              <a:avLst/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7032" name="AutoShape 24"/>
          <p:cNvSpPr>
            <a:spLocks/>
          </p:cNvSpPr>
          <p:nvPr/>
        </p:nvSpPr>
        <p:spPr bwMode="auto">
          <a:xfrm flipH="1">
            <a:off x="3667125" y="2889250"/>
            <a:ext cx="155575" cy="1196975"/>
          </a:xfrm>
          <a:prstGeom prst="rightBrace">
            <a:avLst>
              <a:gd name="adj1" fmla="val 64116"/>
              <a:gd name="adj2" fmla="val 50000"/>
            </a:avLst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26" grpId="0"/>
      <p:bldP spid="427027" grpId="0"/>
      <p:bldP spid="427028" grpId="0"/>
      <p:bldP spid="427031" grpId="0"/>
      <p:bldP spid="427033" grpId="0"/>
      <p:bldP spid="4270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1839CC1-A3BB-DC4E-8006-2FB23B378E68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Serial Execution</a:t>
            </a:r>
          </a:p>
        </p:txBody>
      </p:sp>
      <p:sp>
        <p:nvSpPr>
          <p:cNvPr id="44037" name="Rectangle 3"/>
          <p:cNvSpPr>
            <a:spLocks noChangeArrowheads="1"/>
          </p:cNvSpPr>
          <p:nvPr/>
        </p:nvSpPr>
        <p:spPr bwMode="auto">
          <a:xfrm>
            <a:off x="1706563" y="1395413"/>
            <a:ext cx="22860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>
                <a:solidFill>
                  <a:srgbClr val="FFFFFF"/>
                </a:solidFill>
                <a:latin typeface="Arial" pitchFamily="-108" charset="0"/>
              </a:rPr>
              <a:t>T1</a:t>
            </a:r>
          </a:p>
          <a:p>
            <a:pPr algn="ctr" eaLnBrk="1" hangingPunct="1">
              <a:spcBef>
                <a:spcPct val="60000"/>
              </a:spcBef>
            </a:pPr>
            <a:endParaRPr lang="en-US" sz="2100">
              <a:solidFill>
                <a:srgbClr val="FFFFFF"/>
              </a:solidFill>
              <a:latin typeface="Arial" pitchFamily="-108" charset="0"/>
            </a:endParaRPr>
          </a:p>
        </p:txBody>
      </p:sp>
      <p:sp>
        <p:nvSpPr>
          <p:cNvPr id="44038" name="Rectangle 4"/>
          <p:cNvSpPr>
            <a:spLocks noChangeArrowheads="1"/>
          </p:cNvSpPr>
          <p:nvPr/>
        </p:nvSpPr>
        <p:spPr bwMode="auto">
          <a:xfrm>
            <a:off x="4973638" y="1395413"/>
            <a:ext cx="23637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>
                <a:solidFill>
                  <a:srgbClr val="FFFFFF"/>
                </a:solidFill>
                <a:latin typeface="Arial" pitchFamily="-108" charset="0"/>
              </a:rPr>
              <a:t>T2</a:t>
            </a:r>
          </a:p>
          <a:p>
            <a:pPr algn="ctr" eaLnBrk="1" hangingPunct="1">
              <a:spcBef>
                <a:spcPct val="60000"/>
              </a:spcBef>
            </a:pPr>
            <a:r>
              <a:rPr lang="en-US" sz="2100">
                <a:solidFill>
                  <a:srgbClr val="FFFFFF"/>
                </a:solidFill>
                <a:latin typeface="Fixed Miriam Transparent" pitchFamily="49" charset="0"/>
              </a:rPr>
              <a:t>   </a:t>
            </a:r>
          </a:p>
        </p:txBody>
      </p:sp>
      <p:sp>
        <p:nvSpPr>
          <p:cNvPr id="432133" name="Rectangle 5"/>
          <p:cNvSpPr>
            <a:spLocks noChangeArrowheads="1"/>
          </p:cNvSpPr>
          <p:nvPr/>
        </p:nvSpPr>
        <p:spPr bwMode="auto">
          <a:xfrm>
            <a:off x="5364163" y="3881438"/>
            <a:ext cx="2286000" cy="20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pitchFamily="-108" charset="0"/>
              </a:rPr>
              <a:t>  </a:t>
            </a:r>
            <a:r>
              <a:rPr lang="en-US" sz="2100" dirty="0" err="1">
                <a:latin typeface="Arial" pitchFamily="-108" charset="0"/>
              </a:rPr>
              <a:t>int</a:t>
            </a:r>
            <a:r>
              <a:rPr lang="en-US" sz="2100" dirty="0">
                <a:latin typeface="Arial" pitchFamily="-108" charset="0"/>
              </a:rPr>
              <a:t> tmp1 = </a:t>
            </a:r>
            <a:r>
              <a:rPr lang="en-US" sz="2100" dirty="0" err="1">
                <a:latin typeface="Arial" pitchFamily="-108" charset="0"/>
              </a:rPr>
              <a:t>x</a:t>
            </a:r>
            <a:r>
              <a:rPr lang="en-US" sz="21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pitchFamily="-108" charset="0"/>
              </a:rPr>
              <a:t>  </a:t>
            </a:r>
            <a:r>
              <a:rPr lang="en-US" sz="2100" dirty="0" err="1">
                <a:latin typeface="Arial" pitchFamily="-108" charset="0"/>
              </a:rPr>
              <a:t>int</a:t>
            </a:r>
            <a:r>
              <a:rPr lang="en-US" sz="2100" dirty="0">
                <a:latin typeface="Arial" pitchFamily="-108" charset="0"/>
              </a:rPr>
              <a:t> tmp2 = </a:t>
            </a:r>
            <a:r>
              <a:rPr lang="en-US" sz="2100" dirty="0" err="1">
                <a:latin typeface="Arial" pitchFamily="-108" charset="0"/>
              </a:rPr>
              <a:t>y</a:t>
            </a:r>
            <a:r>
              <a:rPr lang="en-US" sz="21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latin typeface="Arial" pitchFamily="-108" charset="0"/>
            </a:endParaRPr>
          </a:p>
        </p:txBody>
      </p:sp>
      <p:sp>
        <p:nvSpPr>
          <p:cNvPr id="432134" name="Rectangle 6"/>
          <p:cNvSpPr>
            <a:spLocks noChangeArrowheads="1"/>
          </p:cNvSpPr>
          <p:nvPr/>
        </p:nvSpPr>
        <p:spPr bwMode="auto">
          <a:xfrm>
            <a:off x="2268537" y="2043113"/>
            <a:ext cx="2072554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pitchFamily="-108" charset="0"/>
              </a:rPr>
              <a:t>  </a:t>
            </a:r>
            <a:r>
              <a:rPr lang="en-US" sz="2100" dirty="0" err="1">
                <a:latin typeface="Arial" pitchFamily="-108" charset="0"/>
              </a:rPr>
              <a:t>x</a:t>
            </a:r>
            <a:r>
              <a:rPr lang="en-US" sz="2100" dirty="0">
                <a:latin typeface="Arial" pitchFamily="-108" charset="0"/>
              </a:rPr>
              <a:t> = 42;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pitchFamily="-108" charset="0"/>
              </a:rPr>
              <a:t>  </a:t>
            </a:r>
            <a:r>
              <a:rPr lang="en-US" sz="2100" dirty="0" err="1">
                <a:latin typeface="Arial" pitchFamily="-108" charset="0"/>
              </a:rPr>
              <a:t>y</a:t>
            </a:r>
            <a:r>
              <a:rPr lang="en-US" sz="2100" dirty="0">
                <a:latin typeface="Arial" pitchFamily="-108" charset="0"/>
              </a:rPr>
              <a:t> = 42;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44041" name="Rectangle 7"/>
          <p:cNvSpPr>
            <a:spLocks noChangeArrowheads="1"/>
          </p:cNvSpPr>
          <p:nvPr/>
        </p:nvSpPr>
        <p:spPr bwMode="auto">
          <a:xfrm>
            <a:off x="3198813" y="1074738"/>
            <a:ext cx="250031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int x = 0; int y = 0;</a:t>
            </a:r>
            <a:endParaRPr lang="en-US" sz="2100">
              <a:solidFill>
                <a:schemeClr val="tx2"/>
              </a:solidFill>
              <a:latin typeface="Fixed Miriam Transparent" pitchFamily="49" charset="0"/>
            </a:endParaRPr>
          </a:p>
        </p:txBody>
      </p:sp>
      <p:sp>
        <p:nvSpPr>
          <p:cNvPr id="432136" name="Rectangle 8"/>
          <p:cNvSpPr>
            <a:spLocks noChangeArrowheads="1"/>
          </p:cNvSpPr>
          <p:nvPr/>
        </p:nvSpPr>
        <p:spPr bwMode="auto">
          <a:xfrm>
            <a:off x="7573963" y="4875213"/>
            <a:ext cx="9239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42</a:t>
            </a:r>
          </a:p>
        </p:txBody>
      </p:sp>
      <p:sp>
        <p:nvSpPr>
          <p:cNvPr id="432137" name="Rectangle 9"/>
          <p:cNvSpPr>
            <a:spLocks noChangeArrowheads="1"/>
          </p:cNvSpPr>
          <p:nvPr/>
        </p:nvSpPr>
        <p:spPr bwMode="auto">
          <a:xfrm>
            <a:off x="7583488" y="4213225"/>
            <a:ext cx="9239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42</a:t>
            </a:r>
          </a:p>
        </p:txBody>
      </p:sp>
      <p:sp>
        <p:nvSpPr>
          <p:cNvPr id="432138" name="Line 10"/>
          <p:cNvSpPr>
            <a:spLocks noChangeShapeType="1"/>
          </p:cNvSpPr>
          <p:nvPr/>
        </p:nvSpPr>
        <p:spPr bwMode="auto">
          <a:xfrm>
            <a:off x="1592263" y="2173288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2139" name="Line 11"/>
          <p:cNvSpPr>
            <a:spLocks noChangeShapeType="1"/>
          </p:cNvSpPr>
          <p:nvPr/>
        </p:nvSpPr>
        <p:spPr bwMode="auto">
          <a:xfrm>
            <a:off x="4732338" y="4016375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2140" name="Rectangle 12"/>
          <p:cNvSpPr>
            <a:spLocks noChangeArrowheads="1"/>
          </p:cNvSpPr>
          <p:nvPr/>
        </p:nvSpPr>
        <p:spPr bwMode="auto">
          <a:xfrm>
            <a:off x="7583488" y="3078163"/>
            <a:ext cx="9239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0</a:t>
            </a:r>
          </a:p>
        </p:txBody>
      </p:sp>
      <p:sp>
        <p:nvSpPr>
          <p:cNvPr id="432141" name="Rectangle 13"/>
          <p:cNvSpPr>
            <a:spLocks noChangeArrowheads="1"/>
          </p:cNvSpPr>
          <p:nvPr/>
        </p:nvSpPr>
        <p:spPr bwMode="auto">
          <a:xfrm>
            <a:off x="7593013" y="2416175"/>
            <a:ext cx="9239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0</a:t>
            </a:r>
          </a:p>
        </p:txBody>
      </p:sp>
      <p:sp>
        <p:nvSpPr>
          <p:cNvPr id="432142" name="Oval 14"/>
          <p:cNvSpPr>
            <a:spLocks noChangeArrowheads="1"/>
          </p:cNvSpPr>
          <p:nvPr/>
        </p:nvSpPr>
        <p:spPr bwMode="auto">
          <a:xfrm>
            <a:off x="6765925" y="1976438"/>
            <a:ext cx="2101850" cy="3881437"/>
          </a:xfrm>
          <a:prstGeom prst="ellipse">
            <a:avLst/>
          </a:prstGeom>
          <a:noFill/>
          <a:ln w="50800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2143" name="Text Box 15"/>
          <p:cNvSpPr txBox="1">
            <a:spLocks noChangeArrowheads="1"/>
          </p:cNvSpPr>
          <p:nvPr/>
        </p:nvSpPr>
        <p:spPr bwMode="auto">
          <a:xfrm>
            <a:off x="6651625" y="1274763"/>
            <a:ext cx="2355850" cy="64135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chemeClr val="bg2"/>
                </a:solidFill>
              </a:rPr>
              <a:t>BOTH RESULTS CORRECT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007 L 1.94444E-6 0.053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32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5324 L 1.94444E-6 0.145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432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1456 L 1.94444E-6 0.19259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432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007 L 1.94444E-6 0.05324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432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5324 L 1.94444E-6 0.145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432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1456 L 1.94444E-6 0.19259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432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0" dur="indefinite"/>
                                        <p:tgtEl>
                                          <p:spTgt spid="4321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2" dur="indefinite"/>
                                        <p:tgtEl>
                                          <p:spTgt spid="4321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4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07407E-6 L -1.94444E-6 -0.26181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432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5.55556E-7 0.25671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432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33" grpId="0"/>
      <p:bldP spid="432136" grpId="0"/>
      <p:bldP spid="432136" grpId="1"/>
      <p:bldP spid="432137" grpId="0"/>
      <p:bldP spid="432137" grpId="1"/>
      <p:bldP spid="432138" grpId="0" animBg="1"/>
      <p:bldP spid="432138" grpId="1" animBg="1"/>
      <p:bldP spid="432138" grpId="2" animBg="1"/>
      <p:bldP spid="432138" grpId="3" animBg="1"/>
      <p:bldP spid="432138" grpId="4" animBg="1"/>
      <p:bldP spid="432139" grpId="0" animBg="1"/>
      <p:bldP spid="432139" grpId="1" animBg="1"/>
      <p:bldP spid="432139" grpId="2" animBg="1"/>
      <p:bldP spid="432139" grpId="3" animBg="1"/>
      <p:bldP spid="432139" grpId="4" animBg="1"/>
      <p:bldP spid="432140" grpId="0"/>
      <p:bldP spid="432141" grpId="0"/>
      <p:bldP spid="432142" grpId="0" animBg="1"/>
      <p:bldP spid="4321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562FA74-47C8-EF43-863B-5CC04A4D23E4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Serializable Execution</a:t>
            </a:r>
          </a:p>
        </p:txBody>
      </p:sp>
      <p:sp>
        <p:nvSpPr>
          <p:cNvPr id="45061" name="Rectangle 3"/>
          <p:cNvSpPr>
            <a:spLocks noChangeArrowheads="1"/>
          </p:cNvSpPr>
          <p:nvPr/>
        </p:nvSpPr>
        <p:spPr bwMode="auto">
          <a:xfrm>
            <a:off x="1706563" y="1395413"/>
            <a:ext cx="22860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>
                <a:solidFill>
                  <a:srgbClr val="FFFFFF"/>
                </a:solidFill>
                <a:latin typeface="Arial" pitchFamily="-108" charset="0"/>
              </a:rPr>
              <a:t>T1</a:t>
            </a:r>
          </a:p>
          <a:p>
            <a:pPr algn="ctr" eaLnBrk="1" hangingPunct="1">
              <a:spcBef>
                <a:spcPct val="60000"/>
              </a:spcBef>
            </a:pPr>
            <a:endParaRPr lang="en-US" sz="2100">
              <a:solidFill>
                <a:srgbClr val="FFFFFF"/>
              </a:solidFill>
              <a:latin typeface="Arial" pitchFamily="-108" charset="0"/>
            </a:endParaRPr>
          </a:p>
        </p:txBody>
      </p:sp>
      <p:sp>
        <p:nvSpPr>
          <p:cNvPr id="45062" name="Rectangle 4"/>
          <p:cNvSpPr>
            <a:spLocks noChangeArrowheads="1"/>
          </p:cNvSpPr>
          <p:nvPr/>
        </p:nvSpPr>
        <p:spPr bwMode="auto">
          <a:xfrm>
            <a:off x="4973638" y="1395413"/>
            <a:ext cx="23637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 dirty="0">
                <a:solidFill>
                  <a:srgbClr val="FFFFFF"/>
                </a:solidFill>
                <a:latin typeface="Arial" pitchFamily="-108" charset="0"/>
              </a:rPr>
              <a:t>T2</a:t>
            </a:r>
          </a:p>
          <a:p>
            <a:pPr algn="ctr" eaLnBrk="1" hangingPunct="1">
              <a:spcBef>
                <a:spcPct val="60000"/>
              </a:spcBef>
            </a:pPr>
            <a:r>
              <a:rPr lang="en-US" sz="2100" dirty="0">
                <a:solidFill>
                  <a:srgbClr val="FFFFFF"/>
                </a:solidFill>
                <a:latin typeface="Fixed Miriam Transparent" pitchFamily="49" charset="0"/>
              </a:rPr>
              <a:t>   </a:t>
            </a:r>
          </a:p>
        </p:txBody>
      </p:sp>
      <p:sp>
        <p:nvSpPr>
          <p:cNvPr id="433157" name="Rectangle 5"/>
          <p:cNvSpPr>
            <a:spLocks noChangeArrowheads="1"/>
          </p:cNvSpPr>
          <p:nvPr/>
        </p:nvSpPr>
        <p:spPr bwMode="auto">
          <a:xfrm>
            <a:off x="5364163" y="3881438"/>
            <a:ext cx="2286000" cy="20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pitchFamily="-108" charset="0"/>
              </a:rPr>
              <a:t>  </a:t>
            </a:r>
            <a:r>
              <a:rPr lang="en-US" sz="2100" dirty="0" err="1">
                <a:latin typeface="Arial" pitchFamily="-108" charset="0"/>
              </a:rPr>
              <a:t>int</a:t>
            </a:r>
            <a:r>
              <a:rPr lang="en-US" sz="2100" dirty="0">
                <a:latin typeface="Arial" pitchFamily="-108" charset="0"/>
              </a:rPr>
              <a:t> tmp1 = </a:t>
            </a:r>
            <a:r>
              <a:rPr lang="en-US" sz="2100" dirty="0" err="1">
                <a:latin typeface="Arial" pitchFamily="-108" charset="0"/>
              </a:rPr>
              <a:t>x</a:t>
            </a:r>
            <a:r>
              <a:rPr lang="en-US" sz="21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pitchFamily="-108" charset="0"/>
              </a:rPr>
              <a:t>  </a:t>
            </a:r>
            <a:r>
              <a:rPr lang="en-US" sz="2100" dirty="0" err="1">
                <a:latin typeface="Arial" pitchFamily="-108" charset="0"/>
              </a:rPr>
              <a:t>int</a:t>
            </a:r>
            <a:r>
              <a:rPr lang="en-US" sz="2100" dirty="0">
                <a:latin typeface="Arial" pitchFamily="-108" charset="0"/>
              </a:rPr>
              <a:t> tmp2 = </a:t>
            </a:r>
            <a:r>
              <a:rPr lang="en-US" sz="2100" dirty="0" err="1">
                <a:latin typeface="Arial" pitchFamily="-108" charset="0"/>
              </a:rPr>
              <a:t>y</a:t>
            </a:r>
            <a:r>
              <a:rPr lang="en-US" sz="21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latin typeface="Arial" pitchFamily="-108" charset="0"/>
            </a:endParaRPr>
          </a:p>
        </p:txBody>
      </p:sp>
      <p:sp>
        <p:nvSpPr>
          <p:cNvPr id="433158" name="Rectangle 6"/>
          <p:cNvSpPr>
            <a:spLocks noChangeArrowheads="1"/>
          </p:cNvSpPr>
          <p:nvPr/>
        </p:nvSpPr>
        <p:spPr bwMode="auto">
          <a:xfrm>
            <a:off x="2268538" y="2043113"/>
            <a:ext cx="2384280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pitchFamily="-108" charset="0"/>
              </a:rPr>
              <a:t>  </a:t>
            </a:r>
            <a:r>
              <a:rPr lang="en-US" sz="2100" dirty="0" err="1">
                <a:latin typeface="Arial" pitchFamily="-108" charset="0"/>
              </a:rPr>
              <a:t>x</a:t>
            </a:r>
            <a:r>
              <a:rPr lang="en-US" sz="2100" dirty="0">
                <a:latin typeface="Arial" pitchFamily="-108" charset="0"/>
              </a:rPr>
              <a:t> = 42;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pitchFamily="-108" charset="0"/>
              </a:rPr>
              <a:t>  </a:t>
            </a:r>
            <a:r>
              <a:rPr lang="en-US" sz="2100" dirty="0" err="1">
                <a:latin typeface="Arial" pitchFamily="-108" charset="0"/>
              </a:rPr>
              <a:t>y</a:t>
            </a:r>
            <a:r>
              <a:rPr lang="en-US" sz="2100" dirty="0">
                <a:latin typeface="Arial" pitchFamily="-108" charset="0"/>
              </a:rPr>
              <a:t> = 42;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45065" name="Rectangle 7"/>
          <p:cNvSpPr>
            <a:spLocks noChangeArrowheads="1"/>
          </p:cNvSpPr>
          <p:nvPr/>
        </p:nvSpPr>
        <p:spPr bwMode="auto">
          <a:xfrm>
            <a:off x="3198813" y="1074738"/>
            <a:ext cx="250031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int x = 0; int y = 0;</a:t>
            </a:r>
            <a:endParaRPr lang="en-US" sz="2100">
              <a:solidFill>
                <a:schemeClr val="tx2"/>
              </a:solidFill>
              <a:latin typeface="Fixed Miriam Transparent" pitchFamily="49" charset="0"/>
            </a:endParaRPr>
          </a:p>
        </p:txBody>
      </p:sp>
      <p:sp>
        <p:nvSpPr>
          <p:cNvPr id="433160" name="Rectangle 8"/>
          <p:cNvSpPr>
            <a:spLocks noChangeArrowheads="1"/>
          </p:cNvSpPr>
          <p:nvPr/>
        </p:nvSpPr>
        <p:spPr bwMode="auto">
          <a:xfrm>
            <a:off x="7573963" y="4875213"/>
            <a:ext cx="9239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42</a:t>
            </a:r>
          </a:p>
        </p:txBody>
      </p:sp>
      <p:sp>
        <p:nvSpPr>
          <p:cNvPr id="433161" name="Rectangle 9"/>
          <p:cNvSpPr>
            <a:spLocks noChangeArrowheads="1"/>
          </p:cNvSpPr>
          <p:nvPr/>
        </p:nvSpPr>
        <p:spPr bwMode="auto">
          <a:xfrm>
            <a:off x="7583488" y="4213225"/>
            <a:ext cx="9239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42</a:t>
            </a:r>
          </a:p>
        </p:txBody>
      </p:sp>
      <p:sp>
        <p:nvSpPr>
          <p:cNvPr id="433162" name="Line 10"/>
          <p:cNvSpPr>
            <a:spLocks noChangeShapeType="1"/>
          </p:cNvSpPr>
          <p:nvPr/>
        </p:nvSpPr>
        <p:spPr bwMode="auto">
          <a:xfrm>
            <a:off x="1592263" y="2554288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3163" name="Line 11"/>
          <p:cNvSpPr>
            <a:spLocks noChangeShapeType="1"/>
          </p:cNvSpPr>
          <p:nvPr/>
        </p:nvSpPr>
        <p:spPr bwMode="auto">
          <a:xfrm>
            <a:off x="4732338" y="2940050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3164" name="Rectangle 12"/>
          <p:cNvSpPr>
            <a:spLocks noChangeArrowheads="1"/>
          </p:cNvSpPr>
          <p:nvPr/>
        </p:nvSpPr>
        <p:spPr bwMode="auto">
          <a:xfrm>
            <a:off x="7583488" y="3840163"/>
            <a:ext cx="9239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42</a:t>
            </a:r>
          </a:p>
        </p:txBody>
      </p:sp>
      <p:sp>
        <p:nvSpPr>
          <p:cNvPr id="433165" name="Rectangle 13"/>
          <p:cNvSpPr>
            <a:spLocks noChangeArrowheads="1"/>
          </p:cNvSpPr>
          <p:nvPr/>
        </p:nvSpPr>
        <p:spPr bwMode="auto">
          <a:xfrm>
            <a:off x="7593013" y="3178175"/>
            <a:ext cx="9239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42</a:t>
            </a:r>
          </a:p>
        </p:txBody>
      </p:sp>
      <p:sp>
        <p:nvSpPr>
          <p:cNvPr id="433166" name="Oval 14"/>
          <p:cNvSpPr>
            <a:spLocks noChangeArrowheads="1"/>
          </p:cNvSpPr>
          <p:nvPr/>
        </p:nvSpPr>
        <p:spPr bwMode="auto">
          <a:xfrm>
            <a:off x="6804025" y="2619375"/>
            <a:ext cx="2101850" cy="3238500"/>
          </a:xfrm>
          <a:prstGeom prst="ellipse">
            <a:avLst/>
          </a:prstGeom>
          <a:noFill/>
          <a:ln w="50800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3167" name="Text Box 15"/>
          <p:cNvSpPr txBox="1">
            <a:spLocks noChangeArrowheads="1"/>
          </p:cNvSpPr>
          <p:nvPr/>
        </p:nvSpPr>
        <p:spPr bwMode="auto">
          <a:xfrm>
            <a:off x="6594475" y="1335088"/>
            <a:ext cx="2355850" cy="119062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chemeClr val="bg2"/>
                </a:solidFill>
              </a:rPr>
              <a:t>BOTH RESULTS THE SAME DESPITE INTERLEAVING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331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331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07407E-6 L -1.94444E-6 -0.15533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433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5.55556E-7 0.05648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433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007 L 1.94444E-6 0.05324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433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007 L 1.94444E-6 0.05324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433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5324 L 1.94444E-6 0.1456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433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5324 L 1.94444E-6 0.145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433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7" grpId="0"/>
      <p:bldP spid="433160" grpId="0"/>
      <p:bldP spid="433161" grpId="0"/>
      <p:bldP spid="433162" grpId="0" animBg="1"/>
      <p:bldP spid="433162" grpId="1" animBg="1"/>
      <p:bldP spid="433162" grpId="2" animBg="1"/>
      <p:bldP spid="433163" grpId="0" animBg="1"/>
      <p:bldP spid="433163" grpId="1" animBg="1"/>
      <p:bldP spid="433163" grpId="2" animBg="1"/>
      <p:bldP spid="433164" grpId="0"/>
      <p:bldP spid="433165" grpId="0"/>
      <p:bldP spid="433166" grpId="0" animBg="1"/>
      <p:bldP spid="4331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45F0D3E-2110-AA42-9C53-6AB9BB48E112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Non-Serializable Execution</a:t>
            </a:r>
          </a:p>
        </p:txBody>
      </p:sp>
      <p:sp>
        <p:nvSpPr>
          <p:cNvPr id="46085" name="Rectangle 3"/>
          <p:cNvSpPr>
            <a:spLocks noChangeArrowheads="1"/>
          </p:cNvSpPr>
          <p:nvPr/>
        </p:nvSpPr>
        <p:spPr bwMode="auto">
          <a:xfrm>
            <a:off x="1706563" y="1395413"/>
            <a:ext cx="22860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 dirty="0">
                <a:latin typeface="Arial" pitchFamily="-108" charset="0"/>
              </a:rPr>
              <a:t>T1</a:t>
            </a:r>
          </a:p>
          <a:p>
            <a:pPr algn="ctr" eaLnBrk="1" hangingPunct="1">
              <a:spcBef>
                <a:spcPct val="60000"/>
              </a:spcBef>
            </a:pPr>
            <a:endParaRPr lang="en-US" sz="2100" dirty="0">
              <a:latin typeface="Arial" pitchFamily="-108" charset="0"/>
            </a:endParaRPr>
          </a:p>
        </p:txBody>
      </p:sp>
      <p:sp>
        <p:nvSpPr>
          <p:cNvPr id="46086" name="Rectangle 4"/>
          <p:cNvSpPr>
            <a:spLocks noChangeArrowheads="1"/>
          </p:cNvSpPr>
          <p:nvPr/>
        </p:nvSpPr>
        <p:spPr bwMode="auto">
          <a:xfrm>
            <a:off x="4973638" y="1395413"/>
            <a:ext cx="23637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 dirty="0">
                <a:latin typeface="Arial" pitchFamily="-108" charset="0"/>
              </a:rPr>
              <a:t>T2</a:t>
            </a:r>
          </a:p>
          <a:p>
            <a:pPr algn="ctr" eaLnBrk="1" hangingPunct="1">
              <a:spcBef>
                <a:spcPct val="60000"/>
              </a:spcBef>
            </a:pPr>
            <a:r>
              <a:rPr lang="en-US" sz="2100" dirty="0">
                <a:latin typeface="Fixed Miriam Transparent" pitchFamily="49" charset="0"/>
              </a:rPr>
              <a:t>   </a:t>
            </a:r>
          </a:p>
        </p:txBody>
      </p:sp>
      <p:sp>
        <p:nvSpPr>
          <p:cNvPr id="434181" name="Rectangle 5"/>
          <p:cNvSpPr>
            <a:spLocks noChangeArrowheads="1"/>
          </p:cNvSpPr>
          <p:nvPr/>
        </p:nvSpPr>
        <p:spPr bwMode="auto">
          <a:xfrm>
            <a:off x="5364163" y="3881438"/>
            <a:ext cx="2286000" cy="20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pitchFamily="-108" charset="0"/>
              </a:rPr>
              <a:t>  </a:t>
            </a:r>
            <a:r>
              <a:rPr lang="en-US" sz="2100" dirty="0" err="1">
                <a:latin typeface="Arial" pitchFamily="-108" charset="0"/>
              </a:rPr>
              <a:t>int</a:t>
            </a:r>
            <a:r>
              <a:rPr lang="en-US" sz="2100" dirty="0">
                <a:latin typeface="Arial" pitchFamily="-108" charset="0"/>
              </a:rPr>
              <a:t> tmp1 = </a:t>
            </a:r>
            <a:r>
              <a:rPr lang="en-US" sz="2100" dirty="0" err="1">
                <a:latin typeface="Arial" pitchFamily="-108" charset="0"/>
              </a:rPr>
              <a:t>x</a:t>
            </a:r>
            <a:r>
              <a:rPr lang="en-US" sz="21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434182" name="Rectangle 6"/>
          <p:cNvSpPr>
            <a:spLocks noChangeArrowheads="1"/>
          </p:cNvSpPr>
          <p:nvPr/>
        </p:nvSpPr>
        <p:spPr bwMode="auto">
          <a:xfrm>
            <a:off x="2268538" y="2043113"/>
            <a:ext cx="2511280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pitchFamily="-108" charset="0"/>
              </a:rPr>
              <a:t>  </a:t>
            </a:r>
            <a:r>
              <a:rPr lang="en-US" sz="2100" dirty="0" err="1">
                <a:latin typeface="Arial" pitchFamily="-108" charset="0"/>
              </a:rPr>
              <a:t>x</a:t>
            </a:r>
            <a:r>
              <a:rPr lang="en-US" sz="2100" dirty="0">
                <a:latin typeface="Arial" pitchFamily="-108" charset="0"/>
              </a:rPr>
              <a:t> = 42;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solidFill>
                <a:schemeClr val="tx2"/>
              </a:solidFill>
              <a:latin typeface="Arial" pitchFamily="-108" charset="0"/>
            </a:endParaRPr>
          </a:p>
        </p:txBody>
      </p:sp>
      <p:sp>
        <p:nvSpPr>
          <p:cNvPr id="46089" name="Rectangle 7"/>
          <p:cNvSpPr>
            <a:spLocks noChangeArrowheads="1"/>
          </p:cNvSpPr>
          <p:nvPr/>
        </p:nvSpPr>
        <p:spPr bwMode="auto">
          <a:xfrm>
            <a:off x="3198813" y="1074738"/>
            <a:ext cx="250031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int x = 0; int y = 0;</a:t>
            </a:r>
            <a:endParaRPr lang="en-US" sz="2100">
              <a:solidFill>
                <a:schemeClr val="tx2"/>
              </a:solidFill>
              <a:latin typeface="Fixed Miriam Transparent" pitchFamily="49" charset="0"/>
            </a:endParaRPr>
          </a:p>
        </p:txBody>
      </p:sp>
      <p:sp>
        <p:nvSpPr>
          <p:cNvPr id="434184" name="Rectangle 8"/>
          <p:cNvSpPr>
            <a:spLocks noChangeArrowheads="1"/>
          </p:cNvSpPr>
          <p:nvPr/>
        </p:nvSpPr>
        <p:spPr bwMode="auto">
          <a:xfrm>
            <a:off x="7573963" y="4875213"/>
            <a:ext cx="9239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42</a:t>
            </a:r>
          </a:p>
        </p:txBody>
      </p:sp>
      <p:sp>
        <p:nvSpPr>
          <p:cNvPr id="434185" name="Rectangle 9"/>
          <p:cNvSpPr>
            <a:spLocks noChangeArrowheads="1"/>
          </p:cNvSpPr>
          <p:nvPr/>
        </p:nvSpPr>
        <p:spPr bwMode="auto">
          <a:xfrm>
            <a:off x="7583488" y="4213225"/>
            <a:ext cx="9239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 42</a:t>
            </a:r>
          </a:p>
        </p:txBody>
      </p:sp>
      <p:sp>
        <p:nvSpPr>
          <p:cNvPr id="434186" name="Line 10"/>
          <p:cNvSpPr>
            <a:spLocks noChangeShapeType="1"/>
          </p:cNvSpPr>
          <p:nvPr/>
        </p:nvSpPr>
        <p:spPr bwMode="auto">
          <a:xfrm>
            <a:off x="1592263" y="2554288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4187" name="Line 11"/>
          <p:cNvSpPr>
            <a:spLocks noChangeShapeType="1"/>
          </p:cNvSpPr>
          <p:nvPr/>
        </p:nvSpPr>
        <p:spPr bwMode="auto">
          <a:xfrm>
            <a:off x="4732338" y="2940050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4188" name="Rectangle 12"/>
          <p:cNvSpPr>
            <a:spLocks noChangeArrowheads="1"/>
          </p:cNvSpPr>
          <p:nvPr/>
        </p:nvSpPr>
        <p:spPr bwMode="auto">
          <a:xfrm>
            <a:off x="7583488" y="3516313"/>
            <a:ext cx="9239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bg2"/>
                </a:solidFill>
                <a:latin typeface="Arial" pitchFamily="-108" charset="0"/>
              </a:rPr>
              <a:t>== 0</a:t>
            </a:r>
          </a:p>
        </p:txBody>
      </p:sp>
      <p:sp>
        <p:nvSpPr>
          <p:cNvPr id="434189" name="Rectangle 13"/>
          <p:cNvSpPr>
            <a:spLocks noChangeArrowheads="1"/>
          </p:cNvSpPr>
          <p:nvPr/>
        </p:nvSpPr>
        <p:spPr bwMode="auto">
          <a:xfrm>
            <a:off x="7593013" y="3178175"/>
            <a:ext cx="9239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==</a:t>
            </a:r>
            <a:r>
              <a:rPr lang="en-US" sz="2100">
                <a:latin typeface="Arial" pitchFamily="-108" charset="0"/>
              </a:rPr>
              <a:t> </a:t>
            </a: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42</a:t>
            </a:r>
          </a:p>
        </p:txBody>
      </p:sp>
      <p:sp>
        <p:nvSpPr>
          <p:cNvPr id="434192" name="Rectangle 16"/>
          <p:cNvSpPr>
            <a:spLocks noChangeArrowheads="1"/>
          </p:cNvSpPr>
          <p:nvPr/>
        </p:nvSpPr>
        <p:spPr bwMode="auto">
          <a:xfrm>
            <a:off x="5364163" y="3881438"/>
            <a:ext cx="3375025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  </a:t>
            </a:r>
            <a:r>
              <a:rPr lang="en-US" sz="2100">
                <a:latin typeface="Arial" pitchFamily="-108" charset="0"/>
              </a:rPr>
              <a:t>int tmp2 = y;</a:t>
            </a:r>
            <a:r>
              <a:rPr lang="en-US" sz="2100">
                <a:solidFill>
                  <a:schemeClr val="tx2"/>
                </a:solidFill>
                <a:latin typeface="Arial" pitchFamily="-108" charset="0"/>
              </a:rPr>
              <a:t> </a:t>
            </a:r>
          </a:p>
        </p:txBody>
      </p:sp>
      <p:sp>
        <p:nvSpPr>
          <p:cNvPr id="434193" name="Rectangle 17"/>
          <p:cNvSpPr>
            <a:spLocks noChangeArrowheads="1"/>
          </p:cNvSpPr>
          <p:nvPr/>
        </p:nvSpPr>
        <p:spPr bwMode="auto">
          <a:xfrm>
            <a:off x="2268538" y="2043113"/>
            <a:ext cx="1973262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latin typeface="Arial" pitchFamily="-108" charset="0"/>
              </a:rPr>
              <a:t>  y = 42;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434197" name="Text Box 21"/>
          <p:cNvSpPr txBox="1">
            <a:spLocks noChangeArrowheads="1"/>
          </p:cNvSpPr>
          <p:nvPr/>
        </p:nvSpPr>
        <p:spPr bwMode="auto">
          <a:xfrm>
            <a:off x="6643688" y="1750585"/>
            <a:ext cx="2355850" cy="915988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>
                <a:solidFill>
                  <a:schemeClr val="bg2"/>
                </a:solidFill>
              </a:rPr>
              <a:t>DIFFERENT FROM ANY SERIAL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7327900" y="3052763"/>
            <a:ext cx="1168400" cy="847725"/>
            <a:chOff x="637" y="2034"/>
            <a:chExt cx="1134" cy="178"/>
          </a:xfrm>
        </p:grpSpPr>
        <p:sp>
          <p:nvSpPr>
            <p:cNvPr id="46106" name="Line 23"/>
            <p:cNvSpPr>
              <a:spLocks noChangeShapeType="1"/>
            </p:cNvSpPr>
            <p:nvPr/>
          </p:nvSpPr>
          <p:spPr bwMode="auto">
            <a:xfrm>
              <a:off x="643" y="2034"/>
              <a:ext cx="1128" cy="178"/>
            </a:xfrm>
            <a:prstGeom prst="line">
              <a:avLst/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7" name="Line 24"/>
            <p:cNvSpPr>
              <a:spLocks noChangeShapeType="1"/>
            </p:cNvSpPr>
            <p:nvPr/>
          </p:nvSpPr>
          <p:spPr bwMode="auto">
            <a:xfrm flipV="1">
              <a:off x="637" y="2034"/>
              <a:ext cx="1128" cy="178"/>
            </a:xfrm>
            <a:prstGeom prst="line">
              <a:avLst/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7250545" y="2976563"/>
            <a:ext cx="1396567" cy="681037"/>
            <a:chOff x="4191" y="1875"/>
            <a:chExt cx="1256" cy="429"/>
          </a:xfrm>
        </p:grpSpPr>
        <p:sp>
          <p:nvSpPr>
            <p:cNvPr id="46103" name="Line 25"/>
            <p:cNvSpPr>
              <a:spLocks noChangeShapeType="1"/>
            </p:cNvSpPr>
            <p:nvPr/>
          </p:nvSpPr>
          <p:spPr bwMode="auto">
            <a:xfrm>
              <a:off x="5251" y="2298"/>
              <a:ext cx="19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4" name="Line 26"/>
            <p:cNvSpPr>
              <a:spLocks noChangeShapeType="1"/>
            </p:cNvSpPr>
            <p:nvPr/>
          </p:nvSpPr>
          <p:spPr bwMode="auto">
            <a:xfrm flipV="1">
              <a:off x="5441" y="1875"/>
              <a:ext cx="0" cy="429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5" name="Line 27"/>
            <p:cNvSpPr>
              <a:spLocks noChangeShapeType="1"/>
            </p:cNvSpPr>
            <p:nvPr/>
          </p:nvSpPr>
          <p:spPr bwMode="auto">
            <a:xfrm flipH="1">
              <a:off x="4191" y="1875"/>
              <a:ext cx="1256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34206" name="Text Box 30"/>
          <p:cNvSpPr txBox="1">
            <a:spLocks noChangeArrowheads="1"/>
          </p:cNvSpPr>
          <p:nvPr/>
        </p:nvSpPr>
        <p:spPr bwMode="auto">
          <a:xfrm>
            <a:off x="1201738" y="4522788"/>
            <a:ext cx="34353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chemeClr val="tx2"/>
                </a:solidFill>
              </a:rPr>
              <a:t>TM’s role is to  “fix”</a:t>
            </a:r>
            <a:r>
              <a:rPr lang="en-US" sz="2800" dirty="0" smtClean="0">
                <a:solidFill>
                  <a:schemeClr val="tx2"/>
                </a:solidFill>
              </a:rPr>
              <a:t> conflicting executions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434207" name="Text Box 31"/>
          <p:cNvSpPr txBox="1">
            <a:spLocks noChangeArrowheads="1"/>
          </p:cNvSpPr>
          <p:nvPr/>
        </p:nvSpPr>
        <p:spPr bwMode="auto">
          <a:xfrm>
            <a:off x="6675143" y="2529758"/>
            <a:ext cx="2355850" cy="366712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>
                <a:solidFill>
                  <a:schemeClr val="tx2"/>
                </a:solidFill>
              </a:rPr>
              <a:t>ROLL</a:t>
            </a:r>
            <a:r>
              <a:rPr lang="en-US" sz="1800" b="1" dirty="0"/>
              <a:t> </a:t>
            </a:r>
            <a:r>
              <a:rPr lang="en-US" sz="1800" b="1" dirty="0">
                <a:solidFill>
                  <a:schemeClr val="tx2"/>
                </a:solidFill>
              </a:rPr>
              <a:t>BACK</a:t>
            </a:r>
          </a:p>
        </p:txBody>
      </p:sp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6530538" y="3842624"/>
            <a:ext cx="2705822" cy="40011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chemeClr val="bg2"/>
                </a:solidFill>
              </a:rPr>
              <a:t>! CONFLICT !</a:t>
            </a:r>
            <a:endParaRPr lang="en-US" sz="20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341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341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07407E-6 L -1.94444E-6 -0.15533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434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5.55556E-7 0.05648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434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07407E-6 L -1.94444E-6 -0.15533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434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1.48148E-6 L 0.00035 0.05648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434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5671 L 0.00035 0.10185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434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15533 L -5.55556E-7 -0.19653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434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007 L 1.94444E-6 0.05324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434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007 L 1.94444E-6 0.05324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434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05324 L -8.33333E-7 0.10579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434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73" dur="indefinite"/>
                                        <p:tgtEl>
                                          <p:spTgt spid="4341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75" dur="indefinite"/>
                                        <p:tgtEl>
                                          <p:spTgt spid="4341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10579 L 8.33333E-7 0.00371 " pathEditMode="relative" ptsTypes="AA">
                                      <p:cBhvr>
                                        <p:cTn id="83" dur="500" fill="hold"/>
                                        <p:tgtEl>
                                          <p:spTgt spid="434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181" grpId="0"/>
      <p:bldP spid="434184" grpId="0"/>
      <p:bldP spid="434185" grpId="0"/>
      <p:bldP spid="434186" grpId="0" animBg="1"/>
      <p:bldP spid="434186" grpId="1" animBg="1"/>
      <p:bldP spid="434187" grpId="0" animBg="1"/>
      <p:bldP spid="434187" grpId="1" animBg="1"/>
      <p:bldP spid="434187" grpId="2" animBg="1"/>
      <p:bldP spid="434187" grpId="3" animBg="1"/>
      <p:bldP spid="434188" grpId="0"/>
      <p:bldP spid="434188" grpId="1"/>
      <p:bldP spid="434189" grpId="0"/>
      <p:bldP spid="434189" grpId="1"/>
      <p:bldP spid="434192" grpId="0"/>
      <p:bldP spid="434192" grpId="1"/>
      <p:bldP spid="434193" grpId="0"/>
      <p:bldP spid="434197" grpId="0"/>
      <p:bldP spid="434197" grpId="1"/>
      <p:bldP spid="434206" grpId="0"/>
      <p:bldP spid="434207" grpId="0"/>
      <p:bldP spid="28" grpId="0"/>
      <p:bldP spid="2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F4A6B7-F40E-1143-A3B1-865556C4D6E3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Transaction Nesting</a:t>
            </a:r>
            <a:endParaRPr lang="en-US" dirty="0"/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25420"/>
            <a:ext cx="8237537" cy="4343400"/>
          </a:xfrm>
        </p:spPr>
        <p:txBody>
          <a:bodyPr/>
          <a:lstStyle/>
          <a:p>
            <a:pPr lvl="1" eaLnBrk="1" hangingPunct="1">
              <a:lnSpc>
                <a:spcPct val="87000"/>
              </a:lnSpc>
            </a:pPr>
            <a:r>
              <a:rPr lang="en-US" dirty="0">
                <a:ea typeface="ＭＳ Ｐゴシック" pitchFamily="-108" charset="-128"/>
              </a:rPr>
              <a:t>Required for </a:t>
            </a:r>
            <a:r>
              <a:rPr lang="en-US" dirty="0" err="1" smtClean="0">
                <a:ea typeface="ＭＳ Ｐゴシック" pitchFamily="-108" charset="-128"/>
              </a:rPr>
              <a:t>composability</a:t>
            </a:r>
            <a:endParaRPr lang="en-US" dirty="0" smtClean="0">
              <a:ea typeface="ＭＳ Ｐゴシック" pitchFamily="-108" charset="-128"/>
            </a:endParaRPr>
          </a:p>
          <a:p>
            <a:pPr lvl="1" eaLnBrk="1" hangingPunct="1">
              <a:lnSpc>
                <a:spcPct val="87000"/>
              </a:lnSpc>
            </a:pPr>
            <a:r>
              <a:rPr lang="en-US" dirty="0" smtClean="0">
                <a:ea typeface="ＭＳ Ｐゴシック" pitchFamily="-108" charset="-128"/>
              </a:rPr>
              <a:t>Open nesting</a:t>
            </a:r>
          </a:p>
          <a:p>
            <a:pPr lvl="2" eaLnBrk="1" hangingPunct="1">
              <a:lnSpc>
                <a:spcPct val="87000"/>
              </a:lnSpc>
            </a:pPr>
            <a:r>
              <a:rPr lang="en-US" dirty="0" smtClean="0">
                <a:ea typeface="ＭＳ Ｐゴシック" pitchFamily="-108" charset="-128"/>
              </a:rPr>
              <a:t>Results exposed upon inner transaction commit</a:t>
            </a:r>
          </a:p>
          <a:p>
            <a:pPr lvl="2" eaLnBrk="1" hangingPunct="1">
              <a:lnSpc>
                <a:spcPct val="87000"/>
              </a:lnSpc>
            </a:pPr>
            <a:r>
              <a:rPr lang="en-US" dirty="0" smtClean="0">
                <a:ea typeface="ＭＳ Ｐゴシック" pitchFamily="-108" charset="-128"/>
              </a:rPr>
              <a:t>Compensating actions used upon outer transaction abort</a:t>
            </a:r>
          </a:p>
          <a:p>
            <a:pPr lvl="2" eaLnBrk="1" hangingPunct="1">
              <a:lnSpc>
                <a:spcPct val="87000"/>
              </a:lnSpc>
            </a:pPr>
            <a:r>
              <a:rPr lang="en-US" dirty="0" smtClean="0">
                <a:ea typeface="ＭＳ Ｐゴシック" pitchFamily="-108" charset="-128"/>
              </a:rPr>
              <a:t>May lead to </a:t>
            </a:r>
            <a:r>
              <a:rPr lang="en-US" dirty="0" err="1" smtClean="0">
                <a:ea typeface="ＭＳ Ｐゴシック" pitchFamily="-108" charset="-128"/>
              </a:rPr>
              <a:t>serializability</a:t>
            </a:r>
            <a:r>
              <a:rPr lang="en-US" dirty="0" smtClean="0">
                <a:ea typeface="ＭＳ Ｐゴシック" pitchFamily="-108" charset="-128"/>
              </a:rPr>
              <a:t> violations</a:t>
            </a:r>
          </a:p>
          <a:p>
            <a:pPr lvl="1" eaLnBrk="1" hangingPunct="1">
              <a:lnSpc>
                <a:spcPct val="87000"/>
              </a:lnSpc>
            </a:pPr>
            <a:r>
              <a:rPr lang="en-US" dirty="0" smtClean="0">
                <a:ea typeface="ＭＳ Ｐゴシック" pitchFamily="-108" charset="-128"/>
              </a:rPr>
              <a:t>Closed nesting</a:t>
            </a:r>
          </a:p>
          <a:p>
            <a:pPr lvl="2" eaLnBrk="1" hangingPunct="1">
              <a:lnSpc>
                <a:spcPct val="87000"/>
              </a:lnSpc>
            </a:pPr>
            <a:r>
              <a:rPr lang="en-US" dirty="0" smtClean="0">
                <a:ea typeface="ＭＳ Ｐゴシック" pitchFamily="-108" charset="-128"/>
              </a:rPr>
              <a:t>Computation results exposed only upon outermost transaction commit</a:t>
            </a:r>
          </a:p>
          <a:p>
            <a:pPr lvl="2" eaLnBrk="1" hangingPunct="1">
              <a:lnSpc>
                <a:spcPct val="87000"/>
              </a:lnSpc>
            </a:pPr>
            <a:r>
              <a:rPr lang="en-US" dirty="0" smtClean="0">
                <a:ea typeface="ＭＳ Ｐゴシック" pitchFamily="-108" charset="-128"/>
              </a:rPr>
              <a:t>Transactions can be flattened - inner transaction is semantically a no-op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731" y="5091652"/>
            <a:ext cx="8237537" cy="669116"/>
          </a:xfrm>
        </p:spPr>
        <p:txBody>
          <a:bodyPr/>
          <a:lstStyle/>
          <a:p>
            <a:r>
              <a:rPr lang="en-US" sz="2600" dirty="0" smtClean="0"/>
              <a:t>Conditional can be entered after inner commit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5CC7-1D5F-274D-8BA8-6B182CFA647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227442" y="1848601"/>
            <a:ext cx="2511280" cy="2922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{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 smtClean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 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{</a:t>
            </a:r>
            <a:endParaRPr lang="en-US" sz="2100" dirty="0" smtClean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 smtClean="0">
                <a:latin typeface="Arial" pitchFamily="-108" charset="0"/>
              </a:rPr>
              <a:t>    inc();</a:t>
            </a:r>
            <a:endParaRPr lang="en-US" sz="2100" dirty="0" smtClean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 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 smtClean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solidFill>
                <a:schemeClr val="tx2"/>
              </a:solidFill>
              <a:latin typeface="Arial" pitchFamily="-108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036209" y="2527327"/>
            <a:ext cx="2511280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pitchFamily="-108" charset="0"/>
              </a:rPr>
              <a:t> </a:t>
            </a:r>
            <a:r>
              <a:rPr lang="en-US" sz="2100" dirty="0" smtClean="0">
                <a:latin typeface="Arial" pitchFamily="-108" charset="0"/>
              </a:rPr>
              <a:t> if (</a:t>
            </a:r>
            <a:r>
              <a:rPr lang="en-US" sz="2100" dirty="0" err="1" smtClean="0">
                <a:latin typeface="Arial" pitchFamily="-108" charset="0"/>
              </a:rPr>
              <a:t>x</a:t>
            </a:r>
            <a:r>
              <a:rPr lang="en-US" sz="2100" dirty="0" smtClean="0">
                <a:latin typeface="Arial" pitchFamily="-108" charset="0"/>
              </a:rPr>
              <a:t> == 1) {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 smtClean="0">
                <a:latin typeface="Arial" pitchFamily="-108" charset="0"/>
              </a:rPr>
              <a:t>    …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 smtClean="0">
                <a:latin typeface="Arial" pitchFamily="-108" charset="0"/>
              </a:rPr>
              <a:t>  }</a:t>
            </a:r>
            <a:endParaRPr lang="en-US" sz="2100" dirty="0" smtClean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}</a:t>
            </a:r>
            <a:endParaRPr lang="en-US" sz="2100" dirty="0">
              <a:solidFill>
                <a:schemeClr val="tx2"/>
              </a:solidFill>
              <a:latin typeface="Arial" pitchFamily="-10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770934" y="994111"/>
            <a:ext cx="2511280" cy="767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 smtClean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 smtClean="0">
                <a:latin typeface="Arial" pitchFamily="-108" charset="0"/>
              </a:rPr>
              <a:t>void inc() {  </a:t>
            </a:r>
            <a:r>
              <a:rPr lang="en-US" sz="2100" dirty="0" err="1" smtClean="0">
                <a:latin typeface="Arial" pitchFamily="-108" charset="0"/>
              </a:rPr>
              <a:t>x</a:t>
            </a:r>
            <a:r>
              <a:rPr lang="en-US" sz="2100" dirty="0" smtClean="0">
                <a:latin typeface="Arial" pitchFamily="-108" charset="0"/>
              </a:rPr>
              <a:t>++; }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763231" y="665951"/>
            <a:ext cx="2511280" cy="767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 smtClean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 smtClean="0">
                <a:latin typeface="Arial" pitchFamily="-108" charset="0"/>
              </a:rPr>
              <a:t>void </a:t>
            </a:r>
            <a:r>
              <a:rPr lang="en-US" sz="2100" dirty="0" err="1" smtClean="0">
                <a:latin typeface="Arial" pitchFamily="-108" charset="0"/>
              </a:rPr>
              <a:t>dec</a:t>
            </a:r>
            <a:r>
              <a:rPr lang="en-US" sz="2100" dirty="0" smtClean="0">
                <a:latin typeface="Arial" pitchFamily="-108" charset="0"/>
              </a:rPr>
              <a:t>() {  </a:t>
            </a:r>
            <a:r>
              <a:rPr lang="en-US" sz="2100" dirty="0" err="1" smtClean="0">
                <a:latin typeface="Arial" pitchFamily="-108" charset="0"/>
              </a:rPr>
              <a:t>x</a:t>
            </a:r>
            <a:r>
              <a:rPr lang="en-US" sz="2100" dirty="0" smtClean="0">
                <a:latin typeface="Arial" pitchFamily="-108" charset="0"/>
              </a:rPr>
              <a:t>--; }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312351" y="1329586"/>
            <a:ext cx="1694053" cy="767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 smtClean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 err="1" smtClean="0">
                <a:solidFill>
                  <a:schemeClr val="tx2"/>
                </a:solidFill>
                <a:latin typeface="Arial" pitchFamily="-108" charset="0"/>
              </a:rPr>
              <a:t>int</a:t>
            </a:r>
            <a:r>
              <a:rPr lang="en-US" sz="2100" dirty="0" smtClean="0">
                <a:solidFill>
                  <a:schemeClr val="tx2"/>
                </a:solidFill>
                <a:latin typeface="Arial" pitchFamily="-108" charset="0"/>
              </a:rPr>
              <a:t> </a:t>
            </a:r>
            <a:r>
              <a:rPr lang="en-US" sz="2100" dirty="0" err="1" smtClean="0">
                <a:solidFill>
                  <a:schemeClr val="tx2"/>
                </a:solidFill>
                <a:latin typeface="Arial" pitchFamily="-108" charset="0"/>
              </a:rPr>
              <a:t>x</a:t>
            </a:r>
            <a:r>
              <a:rPr lang="en-US" sz="2100" dirty="0" smtClean="0">
                <a:solidFill>
                  <a:schemeClr val="tx2"/>
                </a:solidFill>
                <a:latin typeface="Arial" pitchFamily="-108" charset="0"/>
              </a:rPr>
              <a:t> = 0;</a:t>
            </a:r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553367" y="1998572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5282058" y="3009115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291002" y="2500315"/>
            <a:ext cx="2170876" cy="767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 smtClean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 smtClean="0">
                <a:solidFill>
                  <a:schemeClr val="tx2"/>
                </a:solidFill>
                <a:latin typeface="Arial" pitchFamily="-108" charset="0"/>
              </a:rPr>
              <a:t>// register </a:t>
            </a:r>
            <a:r>
              <a:rPr lang="en-US" sz="2100" dirty="0" err="1" smtClean="0">
                <a:solidFill>
                  <a:schemeClr val="tx2"/>
                </a:solidFill>
                <a:latin typeface="Arial" pitchFamily="-108" charset="0"/>
              </a:rPr>
              <a:t>dec</a:t>
            </a:r>
            <a:r>
              <a:rPr lang="en-US" sz="2100" dirty="0" smtClean="0">
                <a:solidFill>
                  <a:schemeClr val="tx2"/>
                </a:solidFill>
                <a:latin typeface="Arial" pitchFamily="-108" charset="0"/>
              </a:rPr>
              <a:t>()</a:t>
            </a:r>
          </a:p>
        </p:txBody>
      </p:sp>
      <p:grpSp>
        <p:nvGrpSpPr>
          <p:cNvPr id="13" name="Group 10"/>
          <p:cNvGrpSpPr>
            <a:grpSpLocks/>
          </p:cNvGrpSpPr>
          <p:nvPr/>
        </p:nvGrpSpPr>
        <p:grpSpPr bwMode="auto">
          <a:xfrm>
            <a:off x="1453239" y="2004262"/>
            <a:ext cx="3094038" cy="1954641"/>
            <a:chOff x="1611" y="1140"/>
            <a:chExt cx="1949" cy="1497"/>
          </a:xfrm>
        </p:grpSpPr>
        <p:sp>
          <p:nvSpPr>
            <p:cNvPr id="14" name="Line 7"/>
            <p:cNvSpPr>
              <a:spLocks noChangeShapeType="1"/>
            </p:cNvSpPr>
            <p:nvPr/>
          </p:nvSpPr>
          <p:spPr bwMode="auto">
            <a:xfrm flipV="1">
              <a:off x="1611" y="2629"/>
              <a:ext cx="1937" cy="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8"/>
            <p:cNvSpPr>
              <a:spLocks noChangeShapeType="1"/>
            </p:cNvSpPr>
            <p:nvPr/>
          </p:nvSpPr>
          <p:spPr bwMode="auto">
            <a:xfrm flipV="1">
              <a:off x="3554" y="1140"/>
              <a:ext cx="0" cy="1483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9"/>
            <p:cNvSpPr>
              <a:spLocks noChangeShapeType="1"/>
            </p:cNvSpPr>
            <p:nvPr/>
          </p:nvSpPr>
          <p:spPr bwMode="auto">
            <a:xfrm flipH="1">
              <a:off x="2996" y="1146"/>
              <a:ext cx="56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2485538" y="3255482"/>
            <a:ext cx="2511280" cy="767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 smtClean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 err="1" smtClean="0">
                <a:latin typeface="Arial" pitchFamily="-108" charset="0"/>
              </a:rPr>
              <a:t>dec</a:t>
            </a:r>
            <a:r>
              <a:rPr lang="en-US" sz="2100" dirty="0" smtClean="0">
                <a:latin typeface="Arial" pitchFamily="-108" charset="0"/>
              </a:rPr>
              <a:t>();</a:t>
            </a: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1317569" y="1372529"/>
            <a:ext cx="22860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 dirty="0">
                <a:latin typeface="Arial" pitchFamily="-108" charset="0"/>
              </a:rPr>
              <a:t>T1</a:t>
            </a:r>
          </a:p>
          <a:p>
            <a:pPr algn="ctr" eaLnBrk="1" hangingPunct="1">
              <a:spcBef>
                <a:spcPct val="60000"/>
              </a:spcBef>
            </a:pPr>
            <a:endParaRPr lang="en-US" sz="2100" dirty="0">
              <a:latin typeface="Arial" pitchFamily="-108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5808831" y="1372529"/>
            <a:ext cx="23637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 dirty="0">
                <a:latin typeface="Arial" pitchFamily="-108" charset="0"/>
              </a:rPr>
              <a:t>T2</a:t>
            </a:r>
          </a:p>
          <a:p>
            <a:pPr algn="ctr" eaLnBrk="1" hangingPunct="1">
              <a:spcBef>
                <a:spcPct val="60000"/>
              </a:spcBef>
            </a:pPr>
            <a:r>
              <a:rPr lang="en-US" sz="2100" dirty="0">
                <a:latin typeface="Fixed Miriam Transparent" pitchFamily="49" charset="0"/>
              </a:rPr>
              <a:t>   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424957" y="5610196"/>
            <a:ext cx="8237537" cy="669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Effect</a:t>
            </a:r>
            <a:r>
              <a:rPr kumimoji="0" lang="en-US" sz="2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 is undone but T2 has seen the result!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08" charset="-128"/>
              <a:cs typeface="ＭＳ Ｐゴシック" pitchFamily="-108" charset="-128"/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1727550" y="3375366"/>
            <a:ext cx="4107220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66FF66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0802E-6 3.78504E-6 L 1.10802E-6 0.13528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5947E-7 1.64466E-7 L 7.25947E-7 0.09173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11111E-6 L -2.77778E-7 0.09005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.09005 L -2.77778E-7 0.14005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10" grpId="0" animBg="1"/>
      <p:bldP spid="10" grpId="1" animBg="1"/>
      <p:bldP spid="11" grpId="0" animBg="1"/>
      <p:bldP spid="11" grpId="1" animBg="1"/>
      <p:bldP spid="11" grpId="2" animBg="1"/>
      <p:bldP spid="12" grpId="0"/>
      <p:bldP spid="17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Closed 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732" y="5091652"/>
            <a:ext cx="5104579" cy="669116"/>
          </a:xfrm>
        </p:spPr>
        <p:txBody>
          <a:bodyPr/>
          <a:lstStyle/>
          <a:p>
            <a:r>
              <a:rPr lang="en-US" sz="2600" dirty="0" smtClean="0"/>
              <a:t>Conditional can be entered only after outermost commit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5CC7-1D5F-274D-8BA8-6B182CFA647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227442" y="1848601"/>
            <a:ext cx="2511280" cy="2922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{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 smtClean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 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{</a:t>
            </a:r>
            <a:endParaRPr lang="en-US" sz="2100" dirty="0" smtClean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 smtClean="0">
                <a:latin typeface="Arial" pitchFamily="-108" charset="0"/>
              </a:rPr>
              <a:t>    inc();</a:t>
            </a:r>
            <a:endParaRPr lang="en-US" sz="2100" dirty="0" smtClean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 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 smtClean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solidFill>
                <a:schemeClr val="tx2"/>
              </a:solidFill>
              <a:latin typeface="Arial" pitchFamily="-108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036209" y="2527327"/>
            <a:ext cx="2511280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pitchFamily="-108" charset="0"/>
              </a:rPr>
              <a:t> </a:t>
            </a:r>
            <a:r>
              <a:rPr lang="en-US" sz="2100" dirty="0" smtClean="0">
                <a:latin typeface="Arial" pitchFamily="-108" charset="0"/>
              </a:rPr>
              <a:t> if (</a:t>
            </a:r>
            <a:r>
              <a:rPr lang="en-US" sz="2100" dirty="0" err="1" smtClean="0">
                <a:latin typeface="Arial" pitchFamily="-108" charset="0"/>
              </a:rPr>
              <a:t>x</a:t>
            </a:r>
            <a:r>
              <a:rPr lang="en-US" sz="2100" dirty="0" smtClean="0">
                <a:latin typeface="Arial" pitchFamily="-108" charset="0"/>
              </a:rPr>
              <a:t> == 1) {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 smtClean="0">
                <a:latin typeface="Arial" pitchFamily="-108" charset="0"/>
              </a:rPr>
              <a:t>    …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 smtClean="0">
                <a:latin typeface="Arial" pitchFamily="-108" charset="0"/>
              </a:rPr>
              <a:t>  }</a:t>
            </a:r>
            <a:endParaRPr lang="en-US" sz="2100" dirty="0" smtClean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pitchFamily="-108" charset="0"/>
              </a:rPr>
              <a:t>}</a:t>
            </a:r>
            <a:endParaRPr lang="en-US" sz="2100" dirty="0">
              <a:solidFill>
                <a:schemeClr val="tx2"/>
              </a:solidFill>
              <a:latin typeface="Arial" pitchFamily="-10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770934" y="994111"/>
            <a:ext cx="2511280" cy="767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 smtClean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 smtClean="0">
                <a:latin typeface="Arial" pitchFamily="-108" charset="0"/>
              </a:rPr>
              <a:t>void inc() {  </a:t>
            </a:r>
            <a:r>
              <a:rPr lang="en-US" sz="2100" dirty="0" err="1" smtClean="0">
                <a:latin typeface="Arial" pitchFamily="-108" charset="0"/>
              </a:rPr>
              <a:t>x</a:t>
            </a:r>
            <a:r>
              <a:rPr lang="en-US" sz="2100" dirty="0" smtClean="0">
                <a:latin typeface="Arial" pitchFamily="-108" charset="0"/>
              </a:rPr>
              <a:t>++; }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763231" y="665951"/>
            <a:ext cx="2511280" cy="767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 smtClean="0"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 smtClean="0">
                <a:latin typeface="Arial" pitchFamily="-108" charset="0"/>
              </a:rPr>
              <a:t>void </a:t>
            </a:r>
            <a:r>
              <a:rPr lang="en-US" sz="2100" dirty="0" err="1" smtClean="0">
                <a:latin typeface="Arial" pitchFamily="-108" charset="0"/>
              </a:rPr>
              <a:t>dec</a:t>
            </a:r>
            <a:r>
              <a:rPr lang="en-US" sz="2100" dirty="0" smtClean="0">
                <a:latin typeface="Arial" pitchFamily="-108" charset="0"/>
              </a:rPr>
              <a:t>() {  </a:t>
            </a:r>
            <a:r>
              <a:rPr lang="en-US" sz="2100" dirty="0" err="1" smtClean="0">
                <a:latin typeface="Arial" pitchFamily="-108" charset="0"/>
              </a:rPr>
              <a:t>x</a:t>
            </a:r>
            <a:r>
              <a:rPr lang="en-US" sz="2100" dirty="0" smtClean="0">
                <a:latin typeface="Arial" pitchFamily="-108" charset="0"/>
              </a:rPr>
              <a:t>--; }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312351" y="1329586"/>
            <a:ext cx="1694053" cy="767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endParaRPr lang="en-US" sz="2100" dirty="0" smtClean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</a:pPr>
            <a:r>
              <a:rPr lang="en-US" sz="2100" dirty="0" err="1" smtClean="0">
                <a:solidFill>
                  <a:schemeClr val="tx2"/>
                </a:solidFill>
                <a:latin typeface="Arial" pitchFamily="-108" charset="0"/>
              </a:rPr>
              <a:t>int</a:t>
            </a:r>
            <a:r>
              <a:rPr lang="en-US" sz="2100" dirty="0" smtClean="0">
                <a:solidFill>
                  <a:schemeClr val="tx2"/>
                </a:solidFill>
                <a:latin typeface="Arial" pitchFamily="-108" charset="0"/>
              </a:rPr>
              <a:t> </a:t>
            </a:r>
            <a:r>
              <a:rPr lang="en-US" sz="2100" dirty="0" err="1" smtClean="0">
                <a:solidFill>
                  <a:schemeClr val="tx2"/>
                </a:solidFill>
                <a:latin typeface="Arial" pitchFamily="-108" charset="0"/>
              </a:rPr>
              <a:t>x</a:t>
            </a:r>
            <a:r>
              <a:rPr lang="en-US" sz="2100" dirty="0" smtClean="0">
                <a:solidFill>
                  <a:schemeClr val="tx2"/>
                </a:solidFill>
                <a:latin typeface="Arial" pitchFamily="-108" charset="0"/>
              </a:rPr>
              <a:t> = 0;</a:t>
            </a:r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553367" y="1998572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5282058" y="3009115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1317569" y="1372529"/>
            <a:ext cx="22860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 dirty="0">
                <a:latin typeface="Arial" pitchFamily="-108" charset="0"/>
              </a:rPr>
              <a:t>T1</a:t>
            </a:r>
          </a:p>
          <a:p>
            <a:pPr algn="ctr" eaLnBrk="1" hangingPunct="1">
              <a:spcBef>
                <a:spcPct val="60000"/>
              </a:spcBef>
            </a:pPr>
            <a:endParaRPr lang="en-US" sz="2100" dirty="0">
              <a:latin typeface="Arial" pitchFamily="-108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5808831" y="1372529"/>
            <a:ext cx="23637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 dirty="0">
                <a:latin typeface="Arial" pitchFamily="-108" charset="0"/>
              </a:rPr>
              <a:t>T2</a:t>
            </a:r>
          </a:p>
          <a:p>
            <a:pPr algn="ctr" eaLnBrk="1" hangingPunct="1">
              <a:spcBef>
                <a:spcPct val="60000"/>
              </a:spcBef>
            </a:pPr>
            <a:r>
              <a:rPr lang="en-US" sz="2100" dirty="0">
                <a:latin typeface="Fixed Miriam Transparent" pitchFamily="49" charset="0"/>
              </a:rPr>
              <a:t>   </a:t>
            </a:r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1544498" y="4107649"/>
            <a:ext cx="4290272" cy="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66FF66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0802E-6 3.78504E-6 L 1.10802E-6 0.13528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0306E-6 1.64466E-7 L 0.00122 0.19504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9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193E-6 -3.88464E-6 L -2.36193E-6 0.19204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193E-6 0.19204 L -2.36193E-6 0.24207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10" grpId="0" animBg="1"/>
      <p:bldP spid="10" grpId="1" animBg="1"/>
      <p:bldP spid="11" grpId="0" animBg="1"/>
      <p:bldP spid="11" grpId="1" animBg="1"/>
      <p:bldP spid="11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7526AD-9C69-1D44-B47E-9129CC123A2A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Flatten Or Not To Flatten?</a:t>
            </a:r>
            <a:endParaRPr lang="en-US" dirty="0"/>
          </a:p>
        </p:txBody>
      </p:sp>
      <p:sp>
        <p:nvSpPr>
          <p:cNvPr id="48133" name="Rectangle 4"/>
          <p:cNvSpPr>
            <a:spLocks noChangeArrowheads="1"/>
          </p:cNvSpPr>
          <p:nvPr/>
        </p:nvSpPr>
        <p:spPr bwMode="auto">
          <a:xfrm>
            <a:off x="3414713" y="1571625"/>
            <a:ext cx="271780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0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…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2000" dirty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2000" dirty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2000" dirty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2000" dirty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2000" dirty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solidFill>
                  <a:schemeClr val="tx2"/>
                </a:solidFill>
                <a:latin typeface="Arial" pitchFamily="-108" charset="0"/>
              </a:rPr>
              <a:t>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2000" dirty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…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447493" name="Rectangle 5"/>
          <p:cNvSpPr>
            <a:spLocks noChangeArrowheads="1"/>
          </p:cNvSpPr>
          <p:nvPr/>
        </p:nvSpPr>
        <p:spPr bwMode="auto">
          <a:xfrm>
            <a:off x="3414713" y="2781300"/>
            <a:ext cx="4049712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2000" b="1" dirty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2000" b="1" dirty="0">
              <a:solidFill>
                <a:schemeClr val="tx2"/>
              </a:solidFill>
              <a:latin typeface="Arial" pitchFamily="-108" charset="0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 dirty="0">
                <a:solidFill>
                  <a:schemeClr val="tx2"/>
                </a:solidFill>
                <a:latin typeface="Arial" pitchFamily="-108" charset="0"/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  <a:latin typeface="Arial" pitchFamily="-108" charset="0"/>
              </a:rPr>
              <a:t> </a:t>
            </a: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0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solidFill>
                  <a:srgbClr val="66FF66"/>
                </a:solidFill>
                <a:latin typeface="Arial" pitchFamily="-108" charset="0"/>
              </a:rPr>
              <a:t>      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solidFill>
                  <a:srgbClr val="66FF66"/>
                </a:solidFill>
                <a:latin typeface="Arial" pitchFamily="-108" charset="0"/>
              </a:rPr>
              <a:t>  </a:t>
            </a: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48135" name="Rectangle 6"/>
          <p:cNvSpPr>
            <a:spLocks noChangeArrowheads="1"/>
          </p:cNvSpPr>
          <p:nvPr/>
        </p:nvSpPr>
        <p:spPr bwMode="auto">
          <a:xfrm>
            <a:off x="3392488" y="3884613"/>
            <a:ext cx="1593850" cy="5048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lIns="91400" tIns="182880" rIns="91400" bIns="137160" anchor="ctr" anchorCtr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60000"/>
              </a:lnSpc>
              <a:spcBef>
                <a:spcPct val="30000"/>
              </a:spcBef>
            </a:pPr>
            <a:r>
              <a:rPr lang="en-US" sz="1800" dirty="0" smtClean="0">
                <a:solidFill>
                  <a:srgbClr val="000000"/>
                </a:solidFill>
                <a:latin typeface="Arial" pitchFamily="-108" charset="0"/>
              </a:rPr>
              <a:t>potential conflict</a:t>
            </a:r>
            <a:endParaRPr lang="en-US" sz="1800" dirty="0">
              <a:solidFill>
                <a:srgbClr val="000000"/>
              </a:solidFill>
              <a:latin typeface="Fixed Miriam Transparent" pitchFamily="49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368035" y="1809750"/>
            <a:ext cx="895350" cy="2363788"/>
            <a:chOff x="2996" y="1140"/>
            <a:chExt cx="564" cy="1489"/>
          </a:xfrm>
        </p:grpSpPr>
        <p:sp>
          <p:nvSpPr>
            <p:cNvPr id="48144" name="Line 7"/>
            <p:cNvSpPr>
              <a:spLocks noChangeShapeType="1"/>
            </p:cNvSpPr>
            <p:nvPr/>
          </p:nvSpPr>
          <p:spPr bwMode="auto">
            <a:xfrm>
              <a:off x="3284" y="2629"/>
              <a:ext cx="26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45" name="Line 8"/>
            <p:cNvSpPr>
              <a:spLocks noChangeShapeType="1"/>
            </p:cNvSpPr>
            <p:nvPr/>
          </p:nvSpPr>
          <p:spPr bwMode="auto">
            <a:xfrm flipV="1">
              <a:off x="3554" y="1140"/>
              <a:ext cx="0" cy="1483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46" name="Line 9"/>
            <p:cNvSpPr>
              <a:spLocks noChangeShapeType="1"/>
            </p:cNvSpPr>
            <p:nvPr/>
          </p:nvSpPr>
          <p:spPr bwMode="auto">
            <a:xfrm flipH="1">
              <a:off x="2996" y="1146"/>
              <a:ext cx="56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47499" name="Line 11"/>
          <p:cNvSpPr>
            <a:spLocks noChangeShapeType="1"/>
          </p:cNvSpPr>
          <p:nvPr/>
        </p:nvSpPr>
        <p:spPr bwMode="auto">
          <a:xfrm>
            <a:off x="2624138" y="1781175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7500" name="Text Box 12"/>
          <p:cNvSpPr txBox="1">
            <a:spLocks noChangeArrowheads="1"/>
          </p:cNvSpPr>
          <p:nvPr/>
        </p:nvSpPr>
        <p:spPr bwMode="auto">
          <a:xfrm>
            <a:off x="4955285" y="1368425"/>
            <a:ext cx="2355850" cy="366713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chemeClr val="tx2"/>
                </a:solidFill>
              </a:rPr>
              <a:t>ROLL BACK</a:t>
            </a: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417248" y="3748088"/>
            <a:ext cx="768350" cy="379412"/>
            <a:chOff x="3027" y="2361"/>
            <a:chExt cx="484" cy="239"/>
          </a:xfrm>
        </p:grpSpPr>
        <p:sp>
          <p:nvSpPr>
            <p:cNvPr id="48141" name="Line 13"/>
            <p:cNvSpPr>
              <a:spLocks noChangeShapeType="1"/>
            </p:cNvSpPr>
            <p:nvPr/>
          </p:nvSpPr>
          <p:spPr bwMode="auto">
            <a:xfrm>
              <a:off x="3297" y="2587"/>
              <a:ext cx="202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42" name="Line 14"/>
            <p:cNvSpPr>
              <a:spLocks noChangeShapeType="1"/>
            </p:cNvSpPr>
            <p:nvPr/>
          </p:nvSpPr>
          <p:spPr bwMode="auto">
            <a:xfrm flipV="1">
              <a:off x="3511" y="2361"/>
              <a:ext cx="0" cy="239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43" name="Line 16"/>
            <p:cNvSpPr>
              <a:spLocks noChangeShapeType="1"/>
            </p:cNvSpPr>
            <p:nvPr/>
          </p:nvSpPr>
          <p:spPr bwMode="auto">
            <a:xfrm flipH="1">
              <a:off x="3027" y="2365"/>
              <a:ext cx="48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47506" name="Text Box 18"/>
          <p:cNvSpPr txBox="1">
            <a:spLocks noChangeArrowheads="1"/>
          </p:cNvSpPr>
          <p:nvPr/>
        </p:nvSpPr>
        <p:spPr bwMode="auto">
          <a:xfrm>
            <a:off x="4955285" y="3311525"/>
            <a:ext cx="2355850" cy="366713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chemeClr val="tx2"/>
                </a:solidFill>
              </a:rPr>
              <a:t>ROLL BACK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22222E-6 L 4.72222E-6 0.34584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47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34584 L -1.94444E-6 0.00556 " pathEditMode="relative" ptsTypes="AA">
                                      <p:cBhvr>
                                        <p:cTn id="20" dur="2000" fill="hold"/>
                                        <p:tgtEl>
                                          <p:spTgt spid="447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.00556 L -2.77778E-7 0.34607 " pathEditMode="relative" ptsTypes="AA">
                                      <p:cBhvr>
                                        <p:cTn id="29" dur="5000" fill="hold"/>
                                        <p:tgtEl>
                                          <p:spTgt spid="447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3" grpId="0"/>
      <p:bldP spid="447499" grpId="0" animBg="1"/>
      <p:bldP spid="447499" grpId="1" animBg="1"/>
      <p:bldP spid="447499" grpId="2" animBg="1"/>
      <p:bldP spid="447499" grpId="3" animBg="1"/>
      <p:bldP spid="447500" grpId="0"/>
      <p:bldP spid="447500" grpId="1"/>
      <p:bldP spid="44750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on Execution Semantics</a:t>
            </a:r>
            <a:endParaRPr lang="en-US" dirty="0"/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Transactions are </a:t>
            </a:r>
            <a:r>
              <a:rPr lang="en-US" dirty="0" err="1" smtClean="0"/>
              <a:t>serializable</a:t>
            </a:r>
            <a:r>
              <a:rPr lang="en-US" dirty="0" smtClean="0"/>
              <a:t>, but</a:t>
            </a:r>
          </a:p>
          <a:p>
            <a:r>
              <a:rPr lang="en-US" dirty="0" smtClean="0">
                <a:ea typeface="ＭＳ Ｐゴシック" charset="-128"/>
              </a:rPr>
              <a:t>The notion comes </a:t>
            </a:r>
            <a:r>
              <a:rPr lang="en-US" dirty="0">
                <a:ea typeface="ＭＳ Ｐゴシック" charset="-128"/>
              </a:rPr>
              <a:t>from database world where all actions are </a:t>
            </a:r>
            <a:r>
              <a:rPr lang="en-US" dirty="0" smtClean="0">
                <a:ea typeface="ＭＳ Ｐゴシック" charset="-128"/>
              </a:rPr>
              <a:t>transactional</a:t>
            </a:r>
          </a:p>
          <a:p>
            <a:r>
              <a:rPr lang="en-US" dirty="0" smtClean="0">
                <a:ea typeface="ＭＳ Ｐゴシック" charset="-128"/>
              </a:rPr>
              <a:t>What </a:t>
            </a:r>
            <a:r>
              <a:rPr lang="en-US" dirty="0">
                <a:ea typeface="ＭＳ Ｐゴシック" charset="-128"/>
              </a:rPr>
              <a:t>about non-transactional code?</a:t>
            </a:r>
          </a:p>
          <a:p>
            <a:pPr lvl="1"/>
            <a:endParaRPr lang="en-US" dirty="0">
              <a:ea typeface="ＭＳ Ｐゴシック" charset="-128"/>
            </a:endParaRPr>
          </a:p>
          <a:p>
            <a:pPr lvl="2"/>
            <a:endParaRPr lang="en-US" dirty="0">
              <a:ea typeface="ＭＳ Ｐゴシック" charset="-128"/>
            </a:endParaRPr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49FAF2-3B6F-4943-827F-EA052F93F072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Problematic </a:t>
            </a:r>
            <a:r>
              <a:rPr lang="en-US" dirty="0"/>
              <a:t>Behavior</a:t>
            </a:r>
          </a:p>
        </p:txBody>
      </p:sp>
      <p:sp>
        <p:nvSpPr>
          <p:cNvPr id="139267" name="Rectangle 3"/>
          <p:cNvSpPr>
            <a:spLocks noChangeArrowheads="1"/>
          </p:cNvSpPr>
          <p:nvPr/>
        </p:nvSpPr>
        <p:spPr bwMode="auto">
          <a:xfrm>
            <a:off x="1706563" y="1347788"/>
            <a:ext cx="22860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60000"/>
              </a:spcBef>
            </a:pPr>
            <a:r>
              <a:rPr lang="en-US" sz="2100" b="1" dirty="0">
                <a:latin typeface="Arial" charset="0"/>
              </a:rPr>
              <a:t>T1</a:t>
            </a:r>
          </a:p>
          <a:p>
            <a:pPr marL="342900" indent="-342900" algn="ctr">
              <a:spcBef>
                <a:spcPct val="60000"/>
              </a:spcBef>
            </a:pPr>
            <a:endParaRPr lang="en-US" sz="2100" dirty="0">
              <a:latin typeface="Arial" charset="0"/>
            </a:endParaRPr>
          </a:p>
        </p:txBody>
      </p:sp>
      <p:sp>
        <p:nvSpPr>
          <p:cNvPr id="161796" name="Rectangle 4"/>
          <p:cNvSpPr>
            <a:spLocks noChangeArrowheads="1"/>
          </p:cNvSpPr>
          <p:nvPr/>
        </p:nvSpPr>
        <p:spPr bwMode="auto">
          <a:xfrm>
            <a:off x="5430838" y="1347788"/>
            <a:ext cx="23637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60000"/>
              </a:spcBef>
            </a:pPr>
            <a:r>
              <a:rPr lang="en-US" sz="2100" b="1">
                <a:latin typeface="Arial" charset="0"/>
              </a:rPr>
              <a:t>T2</a:t>
            </a:r>
          </a:p>
          <a:p>
            <a:pPr marL="342900" indent="-342900" algn="ctr">
              <a:spcBef>
                <a:spcPct val="60000"/>
              </a:spcBef>
            </a:pPr>
            <a:r>
              <a:rPr lang="en-US" sz="2100">
                <a:latin typeface="Fixed Miriam Transparent" pitchFamily="49" charset="0"/>
              </a:rPr>
              <a:t>   </a:t>
            </a:r>
          </a:p>
        </p:txBody>
      </p:sp>
      <p:sp>
        <p:nvSpPr>
          <p:cNvPr id="139269" name="Rectangle 5"/>
          <p:cNvSpPr>
            <a:spLocks noChangeArrowheads="1"/>
          </p:cNvSpPr>
          <p:nvPr/>
        </p:nvSpPr>
        <p:spPr bwMode="auto">
          <a:xfrm>
            <a:off x="2268538" y="2243138"/>
            <a:ext cx="2724150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charset="0"/>
              </a:rPr>
              <a:t>{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charset="0"/>
              </a:rPr>
              <a:t>  if (</a:t>
            </a:r>
            <a:r>
              <a:rPr lang="en-US" sz="2100" dirty="0" err="1">
                <a:latin typeface="Arial" charset="0"/>
              </a:rPr>
              <a:t>p</a:t>
            </a:r>
            <a:r>
              <a:rPr lang="en-US" sz="2100" dirty="0">
                <a:latin typeface="Arial" charset="0"/>
              </a:rPr>
              <a:t> != NULL)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latin typeface="Arial" charset="0"/>
            </a:endParaRP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charset="0"/>
              </a:rPr>
              <a:t>     </a:t>
            </a:r>
            <a:r>
              <a:rPr lang="en-US" sz="2100" dirty="0" err="1">
                <a:latin typeface="Arial" charset="0"/>
              </a:rPr>
              <a:t>tmp</a:t>
            </a:r>
            <a:r>
              <a:rPr lang="en-US" sz="2100" dirty="0">
                <a:latin typeface="Arial" charset="0"/>
              </a:rPr>
              <a:t> =</a:t>
            </a:r>
            <a:r>
              <a:rPr lang="en-US" sz="2100" dirty="0" smtClean="0">
                <a:latin typeface="Arial" charset="0"/>
              </a:rPr>
              <a:t> *</a:t>
            </a:r>
            <a:r>
              <a:rPr lang="en-US" sz="2100" dirty="0" err="1" smtClean="0">
                <a:latin typeface="Arial" charset="0"/>
              </a:rPr>
              <a:t>p</a:t>
            </a:r>
            <a:r>
              <a:rPr lang="en-US" sz="2100" dirty="0" smtClean="0">
                <a:latin typeface="Arial" charset="0"/>
                <a:sym typeface="Wingdings" charset="2"/>
              </a:rPr>
              <a:t>;</a:t>
            </a:r>
            <a:endParaRPr lang="en-US" sz="2100" dirty="0">
              <a:latin typeface="Arial" charset="0"/>
            </a:endParaRP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charset="0"/>
              </a:rPr>
              <a:t>}</a:t>
            </a:r>
          </a:p>
        </p:txBody>
      </p:sp>
      <p:sp>
        <p:nvSpPr>
          <p:cNvPr id="161798" name="Line 6"/>
          <p:cNvSpPr>
            <a:spLocks noChangeShapeType="1"/>
          </p:cNvSpPr>
          <p:nvPr/>
        </p:nvSpPr>
        <p:spPr bwMode="auto">
          <a:xfrm>
            <a:off x="1592263" y="2365375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7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5613" y="4516438"/>
            <a:ext cx="8440737" cy="1541462"/>
          </a:xfrm>
          <a:noFill/>
        </p:spPr>
        <p:txBody>
          <a:bodyPr/>
          <a:lstStyle/>
          <a:p>
            <a:pPr lvl="1">
              <a:buNone/>
            </a:pPr>
            <a:r>
              <a:rPr lang="en-US" sz="2800" dirty="0" smtClean="0">
                <a:ea typeface="ＭＳ Ｐゴシック" charset="-128"/>
              </a:rPr>
              <a:t>Should this behavior be allowed?</a:t>
            </a:r>
            <a:endParaRPr lang="en-US" sz="2800" dirty="0">
              <a:ea typeface="ＭＳ Ｐゴシック" charset="-128"/>
            </a:endParaRPr>
          </a:p>
          <a:p>
            <a:pPr lvl="2">
              <a:buFontTx/>
              <a:buNone/>
            </a:pPr>
            <a:r>
              <a:rPr lang="en-US" sz="2100" dirty="0" err="1">
                <a:ea typeface="ＭＳ Ｐゴシック" charset="-128"/>
                <a:sym typeface="Wingdings" charset="2"/>
              </a:rPr>
              <a:t></a:t>
            </a:r>
            <a:r>
              <a:rPr lang="en-US" sz="2100" dirty="0">
                <a:ea typeface="ＭＳ Ｐゴシック" charset="-128"/>
                <a:sym typeface="Wingdings" charset="2"/>
              </a:rPr>
              <a:t> Yes: This program is buggy,</a:t>
            </a:r>
            <a:r>
              <a:rPr lang="en-US" sz="2100" dirty="0" smtClean="0">
                <a:ea typeface="ＭＳ Ｐゴシック" charset="-128"/>
                <a:sym typeface="Wingdings" charset="2"/>
              </a:rPr>
              <a:t> </a:t>
            </a:r>
            <a:r>
              <a:rPr lang="en-US" sz="2100" dirty="0" err="1" smtClean="0">
                <a:latin typeface="Arial"/>
                <a:ea typeface="ＭＳ Ｐゴシック" charset="-128"/>
                <a:cs typeface="Arial"/>
                <a:sym typeface="Wingdings" charset="2"/>
              </a:rPr>
              <a:t>p</a:t>
            </a:r>
            <a:r>
              <a:rPr lang="en-US" sz="2100" dirty="0" smtClean="0">
                <a:latin typeface="Arial"/>
                <a:ea typeface="ＭＳ Ｐゴシック" charset="-128"/>
                <a:cs typeface="Arial"/>
                <a:sym typeface="Wingdings" charset="2"/>
              </a:rPr>
              <a:t> = null</a:t>
            </a:r>
            <a:r>
              <a:rPr lang="en-US" sz="2100" dirty="0" smtClean="0">
                <a:ea typeface="ＭＳ Ｐゴシック" charset="-128"/>
                <a:sym typeface="Wingdings" charset="2"/>
              </a:rPr>
              <a:t> </a:t>
            </a:r>
            <a:r>
              <a:rPr lang="en-US" sz="2100" dirty="0">
                <a:ea typeface="ＭＳ Ｐゴシック" charset="-128"/>
                <a:sym typeface="Wingdings" charset="2"/>
              </a:rPr>
              <a:t>should be inside a transaction</a:t>
            </a:r>
          </a:p>
          <a:p>
            <a:pPr lvl="2">
              <a:buFontTx/>
              <a:buNone/>
            </a:pPr>
            <a:r>
              <a:rPr lang="en-US" sz="2100" dirty="0" err="1">
                <a:ea typeface="ＭＳ Ｐゴシック" charset="-128"/>
                <a:sym typeface="Wingdings" charset="2"/>
              </a:rPr>
              <a:t></a:t>
            </a:r>
            <a:r>
              <a:rPr lang="en-US" sz="2100" dirty="0">
                <a:ea typeface="ＭＳ Ｐゴシック" charset="-128"/>
                <a:sym typeface="Wingdings" charset="2"/>
              </a:rPr>
              <a:t> No: Transactions should be atomic no matter what</a:t>
            </a:r>
          </a:p>
          <a:p>
            <a:pPr lvl="2">
              <a:buFontTx/>
              <a:buNone/>
            </a:pPr>
            <a:endParaRPr lang="en-US" sz="2100" dirty="0">
              <a:ea typeface="ＭＳ Ｐゴシック" charset="-128"/>
              <a:sym typeface="Wingdings" charset="2"/>
            </a:endParaRPr>
          </a:p>
        </p:txBody>
      </p:sp>
      <p:sp>
        <p:nvSpPr>
          <p:cNvPr id="161800" name="Rectangle 8"/>
          <p:cNvSpPr>
            <a:spLocks noChangeArrowheads="1"/>
          </p:cNvSpPr>
          <p:nvPr/>
        </p:nvSpPr>
        <p:spPr bwMode="auto">
          <a:xfrm>
            <a:off x="6183313" y="2925763"/>
            <a:ext cx="1477962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latin typeface="Arial" charset="0"/>
              </a:rPr>
              <a:t>p = null;</a:t>
            </a:r>
          </a:p>
        </p:txBody>
      </p:sp>
      <p:sp>
        <p:nvSpPr>
          <p:cNvPr id="161803" name="Rectangle 11"/>
          <p:cNvSpPr>
            <a:spLocks noChangeArrowheads="1"/>
          </p:cNvSpPr>
          <p:nvPr/>
        </p:nvSpPr>
        <p:spPr bwMode="auto">
          <a:xfrm>
            <a:off x="4362450" y="2565400"/>
            <a:ext cx="9239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charset="0"/>
              </a:rPr>
              <a:t>true</a:t>
            </a:r>
          </a:p>
        </p:txBody>
      </p:sp>
      <p:sp>
        <p:nvSpPr>
          <p:cNvPr id="161806" name="Line 14"/>
          <p:cNvSpPr>
            <a:spLocks noChangeShapeType="1"/>
          </p:cNvSpPr>
          <p:nvPr/>
        </p:nvSpPr>
        <p:spPr bwMode="auto">
          <a:xfrm>
            <a:off x="5487988" y="3092450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276" name="Rectangle 18"/>
          <p:cNvSpPr>
            <a:spLocks noChangeArrowheads="1"/>
          </p:cNvSpPr>
          <p:nvPr/>
        </p:nvSpPr>
        <p:spPr bwMode="auto">
          <a:xfrm>
            <a:off x="3198813" y="1074738"/>
            <a:ext cx="250031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60000"/>
              </a:spcBef>
            </a:pPr>
            <a:r>
              <a:rPr lang="en-US" sz="2100">
                <a:solidFill>
                  <a:schemeClr val="tx2"/>
                </a:solidFill>
                <a:latin typeface="Arial" charset="0"/>
              </a:rPr>
              <a:t>int * p = &amp;x;</a:t>
            </a:r>
            <a:endParaRPr lang="en-US" sz="2100">
              <a:solidFill>
                <a:schemeClr val="tx2"/>
              </a:solidFill>
              <a:latin typeface="Fixed Miriam Transparent" pitchFamily="49" charset="0"/>
            </a:endParaRPr>
          </a:p>
        </p:txBody>
      </p:sp>
      <p:sp>
        <p:nvSpPr>
          <p:cNvPr id="161812" name="Oval 20"/>
          <p:cNvSpPr>
            <a:spLocks noChangeArrowheads="1"/>
          </p:cNvSpPr>
          <p:nvPr/>
        </p:nvSpPr>
        <p:spPr bwMode="auto">
          <a:xfrm>
            <a:off x="2374800" y="3615645"/>
            <a:ext cx="2312987" cy="720841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800" b="1">
                <a:effectLst>
                  <a:outerShdw blurRad="38100" dist="38100" dir="2700000" algn="tl">
                    <a:srgbClr val="000000"/>
                  </a:outerShdw>
                </a:effectLst>
              </a:rPr>
              <a:t>NULL POINTER</a:t>
            </a:r>
          </a:p>
        </p:txBody>
      </p:sp>
      <p:sp>
        <p:nvSpPr>
          <p:cNvPr id="161819" name="Rectangle 27"/>
          <p:cNvSpPr>
            <a:spLocks noChangeArrowheads="1"/>
          </p:cNvSpPr>
          <p:nvPr/>
        </p:nvSpPr>
        <p:spPr bwMode="auto">
          <a:xfrm>
            <a:off x="4465638" y="3144838"/>
            <a:ext cx="15525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charset="0"/>
              </a:rPr>
              <a:t>== null</a:t>
            </a:r>
          </a:p>
        </p:txBody>
      </p:sp>
      <p:sp>
        <p:nvSpPr>
          <p:cNvPr id="139280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FF64C40-CBEA-1249-A838-9942EB7A37F7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39648E-6 L -0.00017 0.04835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4835 L 0.00069 0.1399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6" grpId="0"/>
      <p:bldP spid="161798" grpId="0" animBg="1"/>
      <p:bldP spid="161798" grpId="1" animBg="1"/>
      <p:bldP spid="161798" grpId="2" animBg="1"/>
      <p:bldP spid="161800" grpId="0"/>
      <p:bldP spid="161803" grpId="0"/>
      <p:bldP spid="161806" grpId="0" animBg="1"/>
      <p:bldP spid="161812" grpId="0" animBg="1"/>
      <p:bldP spid="1618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Points of View on Atomicity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305800" cy="3468688"/>
          </a:xfrm>
        </p:spPr>
        <p:txBody>
          <a:bodyPr/>
          <a:lstStyle/>
          <a:p>
            <a:pPr lvl="1"/>
            <a:r>
              <a:rPr lang="en-US">
                <a:ea typeface="ＭＳ Ｐゴシック" charset="-128"/>
              </a:rPr>
              <a:t>Weak atomicity </a:t>
            </a:r>
          </a:p>
          <a:p>
            <a:pPr lvl="2">
              <a:buFontTx/>
              <a:buNone/>
            </a:pPr>
            <a:r>
              <a:rPr lang="en-US">
                <a:ea typeface="ＭＳ Ｐゴシック" charset="-128"/>
              </a:rPr>
              <a:t>– Transactions serializable with respect to other transactions</a:t>
            </a:r>
          </a:p>
          <a:p>
            <a:pPr lvl="1"/>
            <a:r>
              <a:rPr lang="en-US">
                <a:ea typeface="ＭＳ Ｐゴシック" charset="-128"/>
              </a:rPr>
              <a:t>Strong atomicity</a:t>
            </a:r>
          </a:p>
          <a:p>
            <a:pPr lvl="2"/>
            <a:r>
              <a:rPr lang="en-US">
                <a:ea typeface="ＭＳ Ｐゴシック" charset="-128"/>
              </a:rPr>
              <a:t>Transactions serializable with respect to all memory accesses</a:t>
            </a:r>
          </a:p>
        </p:txBody>
      </p:sp>
      <p:sp>
        <p:nvSpPr>
          <p:cNvPr id="135172" name="Line 4"/>
          <p:cNvSpPr>
            <a:spLocks noChangeShapeType="1"/>
          </p:cNvSpPr>
          <p:nvPr/>
        </p:nvSpPr>
        <p:spPr bwMode="auto">
          <a:xfrm>
            <a:off x="808038" y="5386388"/>
            <a:ext cx="7412037" cy="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3" name="Text Box 5"/>
          <p:cNvSpPr txBox="1">
            <a:spLocks noChangeArrowheads="1"/>
          </p:cNvSpPr>
          <p:nvPr/>
        </p:nvSpPr>
        <p:spPr bwMode="auto">
          <a:xfrm>
            <a:off x="496888" y="5519738"/>
            <a:ext cx="1604962" cy="58102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</a:rPr>
              <a:t>WEAK ATOMICITY</a:t>
            </a:r>
          </a:p>
        </p:txBody>
      </p:sp>
      <p:sp>
        <p:nvSpPr>
          <p:cNvPr id="135174" name="Line 6"/>
          <p:cNvSpPr>
            <a:spLocks noChangeShapeType="1"/>
          </p:cNvSpPr>
          <p:nvPr/>
        </p:nvSpPr>
        <p:spPr bwMode="auto">
          <a:xfrm>
            <a:off x="1268413" y="5299075"/>
            <a:ext cx="0" cy="1746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5" name="Text Box 7"/>
          <p:cNvSpPr txBox="1">
            <a:spLocks noChangeArrowheads="1"/>
          </p:cNvSpPr>
          <p:nvPr/>
        </p:nvSpPr>
        <p:spPr bwMode="auto">
          <a:xfrm>
            <a:off x="7529513" y="4978400"/>
            <a:ext cx="1447800" cy="33655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2"/>
                </a:solidFill>
              </a:rPr>
              <a:t>STRENGTH</a:t>
            </a:r>
          </a:p>
        </p:txBody>
      </p:sp>
      <p:sp>
        <p:nvSpPr>
          <p:cNvPr id="135176" name="Text Box 8"/>
          <p:cNvSpPr txBox="1">
            <a:spLocks noChangeArrowheads="1"/>
          </p:cNvSpPr>
          <p:nvPr/>
        </p:nvSpPr>
        <p:spPr bwMode="auto">
          <a:xfrm>
            <a:off x="6831013" y="5519738"/>
            <a:ext cx="1604962" cy="58102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</a:rPr>
              <a:t>STRONG ATOMICITY</a:t>
            </a:r>
          </a:p>
        </p:txBody>
      </p:sp>
      <p:sp>
        <p:nvSpPr>
          <p:cNvPr id="135177" name="Line 9"/>
          <p:cNvSpPr>
            <a:spLocks noChangeShapeType="1"/>
          </p:cNvSpPr>
          <p:nvPr/>
        </p:nvSpPr>
        <p:spPr bwMode="auto">
          <a:xfrm>
            <a:off x="7620000" y="5295900"/>
            <a:ext cx="0" cy="1746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298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3CAF922-B00D-CE42-8393-FE8392E2A63D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Weak Atomicity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</a:pPr>
            <a:r>
              <a:rPr lang="en-US" sz="2800">
                <a:ea typeface="ＭＳ Ｐゴシック" charset="-128"/>
              </a:rPr>
              <a:t>Non-transactional accesses bypass STM access protocol</a:t>
            </a:r>
          </a:p>
          <a:p>
            <a:pPr lvl="2">
              <a:lnSpc>
                <a:spcPct val="90000"/>
              </a:lnSpc>
            </a:pPr>
            <a:r>
              <a:rPr lang="en-US" sz="2100">
                <a:ea typeface="ＭＳ Ｐゴシック" charset="-128"/>
              </a:rPr>
              <a:t>Non-transactional code remains un-instrumented</a:t>
            </a:r>
          </a:p>
          <a:p>
            <a:pPr lvl="2">
              <a:lnSpc>
                <a:spcPct val="90000"/>
              </a:lnSpc>
            </a:pPr>
            <a:r>
              <a:rPr lang="en-US" sz="2100">
                <a:ea typeface="ＭＳ Ｐゴシック" charset="-128"/>
              </a:rPr>
              <a:t>Most STMs behave this way</a:t>
            </a:r>
          </a:p>
          <a:p>
            <a:pPr lvl="1">
              <a:lnSpc>
                <a:spcPct val="90000"/>
              </a:lnSpc>
            </a:pPr>
            <a:r>
              <a:rPr lang="en-US" sz="2800">
                <a:ea typeface="ＭＳ Ｐゴシック" charset="-128"/>
              </a:rPr>
              <a:t>Requires segregation of transactional and non-transactional data</a:t>
            </a:r>
          </a:p>
          <a:p>
            <a:pPr lvl="2">
              <a:lnSpc>
                <a:spcPct val="90000"/>
              </a:lnSpc>
            </a:pPr>
            <a:r>
              <a:rPr lang="en-US" sz="2100">
                <a:ea typeface="ＭＳ Ｐゴシック" charset="-128"/>
              </a:rPr>
              <a:t>Hard to enforce</a:t>
            </a:r>
          </a:p>
          <a:p>
            <a:pPr lvl="1">
              <a:lnSpc>
                <a:spcPct val="90000"/>
              </a:lnSpc>
            </a:pPr>
            <a:r>
              <a:rPr lang="en-US" sz="2800">
                <a:ea typeface="ＭＳ Ｐゴシック" charset="-128"/>
              </a:rPr>
              <a:t>Otherwise – behavior depends on implementation </a:t>
            </a:r>
          </a:p>
          <a:p>
            <a:pPr lvl="2">
              <a:lnSpc>
                <a:spcPct val="90000"/>
              </a:lnSpc>
            </a:pPr>
            <a:r>
              <a:rPr lang="en-US" sz="2100">
                <a:ea typeface="ＭＳ Ｐゴシック" charset="-128"/>
              </a:rPr>
              <a:t>Unexpected results can be observed</a:t>
            </a:r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9FB5F45-8704-7942-A505-BAACE2CB2B7E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Non-Repeatable Read</a:t>
            </a:r>
          </a:p>
        </p:txBody>
      </p:sp>
      <p:sp>
        <p:nvSpPr>
          <p:cNvPr id="142339" name="Rectangle 3"/>
          <p:cNvSpPr>
            <a:spLocks noChangeArrowheads="1"/>
          </p:cNvSpPr>
          <p:nvPr/>
        </p:nvSpPr>
        <p:spPr bwMode="auto">
          <a:xfrm>
            <a:off x="1706563" y="1347788"/>
            <a:ext cx="22860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60000"/>
              </a:spcBef>
            </a:pPr>
            <a:r>
              <a:rPr lang="en-US" sz="2100" b="1">
                <a:solidFill>
                  <a:schemeClr val="tx2"/>
                </a:solidFill>
                <a:latin typeface="Arial" charset="0"/>
              </a:rPr>
              <a:t>T1</a:t>
            </a:r>
          </a:p>
          <a:p>
            <a:pPr marL="342900" indent="-342900" algn="ctr">
              <a:spcBef>
                <a:spcPct val="60000"/>
              </a:spcBef>
            </a:pPr>
            <a:endParaRPr lang="en-US" sz="21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5430838" y="1347788"/>
            <a:ext cx="23637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60000"/>
              </a:spcBef>
            </a:pPr>
            <a:r>
              <a:rPr lang="en-US" sz="2100" b="1">
                <a:solidFill>
                  <a:schemeClr val="tx2"/>
                </a:solidFill>
                <a:latin typeface="Arial" charset="0"/>
              </a:rPr>
              <a:t>T2</a:t>
            </a:r>
          </a:p>
          <a:p>
            <a:pPr marL="342900" indent="-342900" algn="ctr">
              <a:spcBef>
                <a:spcPct val="60000"/>
              </a:spcBef>
            </a:pPr>
            <a:r>
              <a:rPr lang="en-US" sz="2100">
                <a:solidFill>
                  <a:schemeClr val="tx2"/>
                </a:solidFill>
                <a:latin typeface="Fixed Miriam Transparent" pitchFamily="49" charset="0"/>
              </a:rPr>
              <a:t>   </a:t>
            </a:r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2268537" y="2243138"/>
            <a:ext cx="2101819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charset="0"/>
              </a:rPr>
              <a:t>{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charset="0"/>
              </a:rPr>
              <a:t>  tmp1 = </a:t>
            </a:r>
            <a:r>
              <a:rPr lang="en-US" sz="2100" dirty="0" err="1">
                <a:latin typeface="Arial" charset="0"/>
              </a:rPr>
              <a:t>x</a:t>
            </a:r>
            <a:r>
              <a:rPr lang="en-US" sz="2100" dirty="0">
                <a:latin typeface="Arial" charset="0"/>
              </a:rPr>
              <a:t>;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latin typeface="Arial" charset="0"/>
            </a:endParaRP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charset="0"/>
              </a:rPr>
              <a:t>  tmp2 = </a:t>
            </a:r>
            <a:r>
              <a:rPr lang="en-US" sz="2100" dirty="0" err="1">
                <a:latin typeface="Arial" charset="0"/>
              </a:rPr>
              <a:t>x</a:t>
            </a:r>
            <a:r>
              <a:rPr lang="en-US" sz="2100" dirty="0">
                <a:latin typeface="Arial" charset="0"/>
              </a:rPr>
              <a:t>;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charset="0"/>
              </a:rPr>
              <a:t>}</a:t>
            </a:r>
          </a:p>
        </p:txBody>
      </p:sp>
      <p:sp>
        <p:nvSpPr>
          <p:cNvPr id="137222" name="Line 6"/>
          <p:cNvSpPr>
            <a:spLocks noChangeShapeType="1"/>
          </p:cNvSpPr>
          <p:nvPr/>
        </p:nvSpPr>
        <p:spPr bwMode="auto">
          <a:xfrm>
            <a:off x="1592263" y="2373313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5613" y="4676775"/>
            <a:ext cx="8440737" cy="1541463"/>
          </a:xfrm>
          <a:noFill/>
        </p:spPr>
        <p:txBody>
          <a:bodyPr/>
          <a:lstStyle/>
          <a:p>
            <a:pPr marL="358775" lvl="1"/>
            <a:r>
              <a:rPr lang="en-US">
                <a:ea typeface="ＭＳ Ｐゴシック" charset="-128"/>
              </a:rPr>
              <a:t>Non-txn code can affect transactional computation</a:t>
            </a:r>
          </a:p>
        </p:txBody>
      </p:sp>
      <p:sp>
        <p:nvSpPr>
          <p:cNvPr id="137224" name="Rectangle 8"/>
          <p:cNvSpPr>
            <a:spLocks noChangeArrowheads="1"/>
          </p:cNvSpPr>
          <p:nvPr/>
        </p:nvSpPr>
        <p:spPr bwMode="auto">
          <a:xfrm>
            <a:off x="6270625" y="1955800"/>
            <a:ext cx="1477963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latin typeface="Arial" charset="0"/>
              </a:rPr>
              <a:t>x = 42;</a:t>
            </a:r>
          </a:p>
        </p:txBody>
      </p:sp>
      <p:sp>
        <p:nvSpPr>
          <p:cNvPr id="142345" name="Rectangle 9"/>
          <p:cNvSpPr>
            <a:spLocks noChangeArrowheads="1"/>
          </p:cNvSpPr>
          <p:nvPr/>
        </p:nvSpPr>
        <p:spPr bwMode="auto">
          <a:xfrm>
            <a:off x="3198813" y="1074738"/>
            <a:ext cx="250031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60000"/>
              </a:spcBef>
            </a:pPr>
            <a:r>
              <a:rPr lang="en-US" sz="2100">
                <a:solidFill>
                  <a:schemeClr val="tx2"/>
                </a:solidFill>
                <a:latin typeface="Arial" charset="0"/>
              </a:rPr>
              <a:t>int x = 0;</a:t>
            </a:r>
            <a:endParaRPr lang="en-US" sz="2100">
              <a:solidFill>
                <a:schemeClr val="tx2"/>
              </a:solidFill>
              <a:latin typeface="Fixed Miriam Transparent" pitchFamily="49" charset="0"/>
            </a:endParaRPr>
          </a:p>
        </p:txBody>
      </p:sp>
      <p:sp>
        <p:nvSpPr>
          <p:cNvPr id="137226" name="Rectangle 10"/>
          <p:cNvSpPr>
            <a:spLocks noChangeArrowheads="1"/>
          </p:cNvSpPr>
          <p:nvPr/>
        </p:nvSpPr>
        <p:spPr bwMode="auto">
          <a:xfrm>
            <a:off x="3635375" y="3221038"/>
            <a:ext cx="9239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charset="0"/>
              </a:rPr>
              <a:t>== 42</a:t>
            </a:r>
          </a:p>
        </p:txBody>
      </p:sp>
      <p:sp>
        <p:nvSpPr>
          <p:cNvPr id="137227" name="Rectangle 11"/>
          <p:cNvSpPr>
            <a:spLocks noChangeArrowheads="1"/>
          </p:cNvSpPr>
          <p:nvPr/>
        </p:nvSpPr>
        <p:spPr bwMode="auto">
          <a:xfrm>
            <a:off x="3644900" y="2597150"/>
            <a:ext cx="9239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charset="0"/>
              </a:rPr>
              <a:t>== 42</a:t>
            </a:r>
          </a:p>
        </p:txBody>
      </p:sp>
      <p:sp>
        <p:nvSpPr>
          <p:cNvPr id="137228" name="Rectangle 12"/>
          <p:cNvSpPr>
            <a:spLocks noChangeArrowheads="1"/>
          </p:cNvSpPr>
          <p:nvPr/>
        </p:nvSpPr>
        <p:spPr bwMode="auto">
          <a:xfrm>
            <a:off x="3635375" y="3221038"/>
            <a:ext cx="113823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charset="0"/>
              </a:rPr>
              <a:t>== 0</a:t>
            </a:r>
          </a:p>
        </p:txBody>
      </p:sp>
      <p:sp>
        <p:nvSpPr>
          <p:cNvPr id="137229" name="Rectangle 13"/>
          <p:cNvSpPr>
            <a:spLocks noChangeArrowheads="1"/>
          </p:cNvSpPr>
          <p:nvPr/>
        </p:nvSpPr>
        <p:spPr bwMode="auto">
          <a:xfrm>
            <a:off x="3644900" y="2597150"/>
            <a:ext cx="1138238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charset="0"/>
              </a:rPr>
              <a:t>== 0</a:t>
            </a:r>
          </a:p>
        </p:txBody>
      </p:sp>
      <p:sp>
        <p:nvSpPr>
          <p:cNvPr id="137230" name="Line 14"/>
          <p:cNvSpPr>
            <a:spLocks noChangeShapeType="1"/>
          </p:cNvSpPr>
          <p:nvPr/>
        </p:nvSpPr>
        <p:spPr bwMode="auto">
          <a:xfrm>
            <a:off x="5307013" y="3092450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1" name="Text Box 15"/>
          <p:cNvSpPr txBox="1">
            <a:spLocks noChangeArrowheads="1"/>
          </p:cNvSpPr>
          <p:nvPr/>
        </p:nvSpPr>
        <p:spPr bwMode="auto">
          <a:xfrm>
            <a:off x="3008313" y="3902075"/>
            <a:ext cx="2878137" cy="457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tx2"/>
                </a:solidFill>
              </a:rPr>
              <a:t>tmp1 == tmp2</a:t>
            </a:r>
          </a:p>
        </p:txBody>
      </p:sp>
      <p:sp>
        <p:nvSpPr>
          <p:cNvPr id="137232" name="Text Box 16"/>
          <p:cNvSpPr txBox="1">
            <a:spLocks noChangeArrowheads="1"/>
          </p:cNvSpPr>
          <p:nvPr/>
        </p:nvSpPr>
        <p:spPr bwMode="auto">
          <a:xfrm>
            <a:off x="3008313" y="3894138"/>
            <a:ext cx="2830512" cy="457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2"/>
                </a:solidFill>
              </a:rPr>
              <a:t>tmp1 != tmp2</a:t>
            </a:r>
          </a:p>
        </p:txBody>
      </p:sp>
      <p:sp>
        <p:nvSpPr>
          <p:cNvPr id="142353" name="Slide Number Placeholder 1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BEE7CC-B079-3140-8B0B-CC5B68D49A00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8.51852E-6 L 8.33333E-7 0.27524 " pathEditMode="relative" ptsTypes="AA">
                                      <p:cBhvr>
                                        <p:cTn id="23" dur="500" fill="hold"/>
                                        <p:tgtEl>
                                          <p:spTgt spid="137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27362 L -3.05556E-6 0.13727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137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007 L 1.94444E-6 0.05324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5324 L 1.94444E-6 0.145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mph" presetSubtype="1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70" dur="indefinite"/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2" grpId="0" animBg="1"/>
      <p:bldP spid="137222" grpId="1" animBg="1"/>
      <p:bldP spid="137222" grpId="2" animBg="1"/>
      <p:bldP spid="137223" grpId="0" build="p"/>
      <p:bldP spid="137224" grpId="0"/>
      <p:bldP spid="137224" grpId="1"/>
      <p:bldP spid="137226" grpId="0"/>
      <p:bldP spid="137226" grpId="1"/>
      <p:bldP spid="137226" grpId="2"/>
      <p:bldP spid="137226" grpId="3"/>
      <p:bldP spid="137227" grpId="0"/>
      <p:bldP spid="137227" grpId="1"/>
      <p:bldP spid="137228" grpId="0"/>
      <p:bldP spid="137228" grpId="1"/>
      <p:bldP spid="137229" grpId="0"/>
      <p:bldP spid="137229" grpId="1"/>
      <p:bldP spid="137229" grpId="2"/>
      <p:bldP spid="137230" grpId="0" animBg="1"/>
      <p:bldP spid="137231" grpId="0"/>
      <p:bldP spid="137231" grpId="1"/>
      <p:bldP spid="137231" grpId="2"/>
      <p:bldP spid="137231" grpId="3"/>
      <p:bldP spid="1372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Dirty Read</a:t>
            </a:r>
          </a:p>
        </p:txBody>
      </p:sp>
      <p:sp>
        <p:nvSpPr>
          <p:cNvPr id="143363" name="Rectangle 3"/>
          <p:cNvSpPr>
            <a:spLocks noChangeArrowheads="1"/>
          </p:cNvSpPr>
          <p:nvPr/>
        </p:nvSpPr>
        <p:spPr bwMode="auto">
          <a:xfrm>
            <a:off x="1706563" y="1347788"/>
            <a:ext cx="22860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60000"/>
              </a:spcBef>
            </a:pPr>
            <a:r>
              <a:rPr lang="en-US" sz="2100" b="1">
                <a:solidFill>
                  <a:schemeClr val="tx2"/>
                </a:solidFill>
                <a:latin typeface="Arial" charset="0"/>
              </a:rPr>
              <a:t>T1</a:t>
            </a:r>
          </a:p>
          <a:p>
            <a:pPr marL="342900" indent="-342900" algn="ctr">
              <a:spcBef>
                <a:spcPct val="60000"/>
              </a:spcBef>
            </a:pPr>
            <a:endParaRPr lang="en-US" sz="21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43364" name="Rectangle 4"/>
          <p:cNvSpPr>
            <a:spLocks noChangeArrowheads="1"/>
          </p:cNvSpPr>
          <p:nvPr/>
        </p:nvSpPr>
        <p:spPr bwMode="auto">
          <a:xfrm>
            <a:off x="5430838" y="1347788"/>
            <a:ext cx="23637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60000"/>
              </a:spcBef>
            </a:pPr>
            <a:r>
              <a:rPr lang="en-US" sz="2100" b="1">
                <a:solidFill>
                  <a:schemeClr val="tx2"/>
                </a:solidFill>
                <a:latin typeface="Arial" charset="0"/>
              </a:rPr>
              <a:t>T2</a:t>
            </a:r>
          </a:p>
          <a:p>
            <a:pPr marL="342900" indent="-342900" algn="ctr">
              <a:spcBef>
                <a:spcPct val="60000"/>
              </a:spcBef>
            </a:pPr>
            <a:r>
              <a:rPr lang="en-US" sz="2100">
                <a:solidFill>
                  <a:schemeClr val="tx2"/>
                </a:solidFill>
                <a:latin typeface="Fixed Miriam Transparent" pitchFamily="49" charset="0"/>
              </a:rPr>
              <a:t>   </a:t>
            </a:r>
          </a:p>
        </p:txBody>
      </p:sp>
      <p:sp>
        <p:nvSpPr>
          <p:cNvPr id="143365" name="Rectangle 5"/>
          <p:cNvSpPr>
            <a:spLocks noChangeArrowheads="1"/>
          </p:cNvSpPr>
          <p:nvPr/>
        </p:nvSpPr>
        <p:spPr bwMode="auto">
          <a:xfrm>
            <a:off x="2268538" y="2243138"/>
            <a:ext cx="2147582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charset="0"/>
              </a:rPr>
              <a:t>__</a:t>
            </a:r>
            <a:r>
              <a:rPr lang="en-US" sz="2100" b="1" dirty="0" err="1" smtClean="0">
                <a:solidFill>
                  <a:srgbClr val="66FF66"/>
                </a:solidFill>
                <a:latin typeface="Arial" charset="0"/>
              </a:rPr>
              <a:t>tm_atomic</a:t>
            </a:r>
            <a:r>
              <a:rPr lang="en-US" sz="2100" b="1" dirty="0" smtClean="0">
                <a:solidFill>
                  <a:srgbClr val="66FF66"/>
                </a:solidFill>
                <a:latin typeface="Arial" charset="0"/>
              </a:rPr>
              <a:t> </a:t>
            </a:r>
            <a:r>
              <a:rPr lang="en-US" sz="2100" b="1" dirty="0">
                <a:solidFill>
                  <a:srgbClr val="66FF66"/>
                </a:solidFill>
                <a:latin typeface="Arial" charset="0"/>
              </a:rPr>
              <a:t>{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charset="0"/>
              </a:rPr>
              <a:t>  </a:t>
            </a:r>
            <a:r>
              <a:rPr lang="en-US" sz="2100" dirty="0" err="1">
                <a:latin typeface="Arial" charset="0"/>
              </a:rPr>
              <a:t>x</a:t>
            </a:r>
            <a:r>
              <a:rPr lang="en-US" sz="2100" dirty="0">
                <a:latin typeface="Arial" charset="0"/>
              </a:rPr>
              <a:t>++;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latin typeface="Arial" charset="0"/>
            </a:endParaRP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charset="0"/>
              </a:rPr>
              <a:t>  </a:t>
            </a:r>
            <a:r>
              <a:rPr lang="en-US" sz="2100" dirty="0" err="1">
                <a:latin typeface="Arial" charset="0"/>
              </a:rPr>
              <a:t>x</a:t>
            </a:r>
            <a:r>
              <a:rPr lang="en-US" sz="2100" dirty="0">
                <a:latin typeface="Arial" charset="0"/>
              </a:rPr>
              <a:t>++;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charset="0"/>
              </a:rPr>
              <a:t>}</a:t>
            </a:r>
          </a:p>
        </p:txBody>
      </p:sp>
      <p:sp>
        <p:nvSpPr>
          <p:cNvPr id="138246" name="Line 6"/>
          <p:cNvSpPr>
            <a:spLocks noChangeShapeType="1"/>
          </p:cNvSpPr>
          <p:nvPr/>
        </p:nvSpPr>
        <p:spPr bwMode="auto">
          <a:xfrm>
            <a:off x="1592263" y="2373313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24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47675" y="4667250"/>
            <a:ext cx="8440738" cy="1541463"/>
          </a:xfrm>
          <a:noFill/>
        </p:spPr>
        <p:txBody>
          <a:bodyPr/>
          <a:lstStyle/>
          <a:p>
            <a:pPr lvl="1"/>
            <a:r>
              <a:rPr lang="en-US">
                <a:ea typeface="ＭＳ Ｐゴシック" charset="-128"/>
              </a:rPr>
              <a:t>Txn code can leak intermediate results to non-transactional computation</a:t>
            </a:r>
          </a:p>
        </p:txBody>
      </p:sp>
      <p:sp>
        <p:nvSpPr>
          <p:cNvPr id="138248" name="Rectangle 8"/>
          <p:cNvSpPr>
            <a:spLocks noChangeArrowheads="1"/>
          </p:cNvSpPr>
          <p:nvPr/>
        </p:nvSpPr>
        <p:spPr bwMode="auto">
          <a:xfrm>
            <a:off x="6270625" y="1955800"/>
            <a:ext cx="1477963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latin typeface="Arial" charset="0"/>
              </a:rPr>
              <a:t>tmp = x;</a:t>
            </a:r>
          </a:p>
        </p:txBody>
      </p:sp>
      <p:sp>
        <p:nvSpPr>
          <p:cNvPr id="143369" name="Rectangle 9"/>
          <p:cNvSpPr>
            <a:spLocks noChangeArrowheads="1"/>
          </p:cNvSpPr>
          <p:nvPr/>
        </p:nvSpPr>
        <p:spPr bwMode="auto">
          <a:xfrm>
            <a:off x="3198813" y="1074738"/>
            <a:ext cx="250031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60000"/>
              </a:spcBef>
            </a:pPr>
            <a:r>
              <a:rPr lang="en-US" sz="2100">
                <a:solidFill>
                  <a:schemeClr val="tx2"/>
                </a:solidFill>
                <a:latin typeface="Arial" charset="0"/>
              </a:rPr>
              <a:t>int x = 0;</a:t>
            </a:r>
            <a:endParaRPr lang="en-US" sz="2100">
              <a:solidFill>
                <a:schemeClr val="tx2"/>
              </a:solidFill>
              <a:latin typeface="Fixed Miriam Transparent" pitchFamily="49" charset="0"/>
            </a:endParaRPr>
          </a:p>
        </p:txBody>
      </p:sp>
      <p:sp>
        <p:nvSpPr>
          <p:cNvPr id="138250" name="Line 10"/>
          <p:cNvSpPr>
            <a:spLocks noChangeShapeType="1"/>
          </p:cNvSpPr>
          <p:nvPr/>
        </p:nvSpPr>
        <p:spPr bwMode="auto">
          <a:xfrm>
            <a:off x="5307013" y="3092450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251" name="Text Box 11"/>
          <p:cNvSpPr txBox="1">
            <a:spLocks noChangeArrowheads="1"/>
          </p:cNvSpPr>
          <p:nvPr/>
        </p:nvSpPr>
        <p:spPr bwMode="auto">
          <a:xfrm>
            <a:off x="3008313" y="3902075"/>
            <a:ext cx="2878137" cy="457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tx2"/>
                </a:solidFill>
              </a:rPr>
              <a:t>tmp is even</a:t>
            </a:r>
          </a:p>
        </p:txBody>
      </p:sp>
      <p:sp>
        <p:nvSpPr>
          <p:cNvPr id="138252" name="Text Box 12"/>
          <p:cNvSpPr txBox="1">
            <a:spLocks noChangeArrowheads="1"/>
          </p:cNvSpPr>
          <p:nvPr/>
        </p:nvSpPr>
        <p:spPr bwMode="auto">
          <a:xfrm>
            <a:off x="3008313" y="3902075"/>
            <a:ext cx="2878137" cy="457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2"/>
                </a:solidFill>
              </a:rPr>
              <a:t>tmp is odd</a:t>
            </a:r>
          </a:p>
        </p:txBody>
      </p:sp>
      <p:sp>
        <p:nvSpPr>
          <p:cNvPr id="138253" name="Rectangle 13"/>
          <p:cNvSpPr>
            <a:spLocks noChangeArrowheads="1"/>
          </p:cNvSpPr>
          <p:nvPr/>
        </p:nvSpPr>
        <p:spPr bwMode="auto">
          <a:xfrm>
            <a:off x="7529513" y="1995488"/>
            <a:ext cx="9239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charset="0"/>
              </a:rPr>
              <a:t>== 0</a:t>
            </a:r>
          </a:p>
        </p:txBody>
      </p:sp>
      <p:sp>
        <p:nvSpPr>
          <p:cNvPr id="138254" name="Rectangle 14"/>
          <p:cNvSpPr>
            <a:spLocks noChangeArrowheads="1"/>
          </p:cNvSpPr>
          <p:nvPr/>
        </p:nvSpPr>
        <p:spPr bwMode="auto">
          <a:xfrm>
            <a:off x="7529513" y="2995613"/>
            <a:ext cx="9239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bg2"/>
                </a:solidFill>
                <a:latin typeface="Arial" charset="0"/>
              </a:rPr>
              <a:t>== 1</a:t>
            </a:r>
          </a:p>
        </p:txBody>
      </p:sp>
      <p:sp>
        <p:nvSpPr>
          <p:cNvPr id="138255" name="Rectangle 15"/>
          <p:cNvSpPr>
            <a:spLocks noChangeArrowheads="1"/>
          </p:cNvSpPr>
          <p:nvPr/>
        </p:nvSpPr>
        <p:spPr bwMode="auto">
          <a:xfrm>
            <a:off x="7529513" y="3938588"/>
            <a:ext cx="9239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charset="0"/>
              </a:rPr>
              <a:t>== 2</a:t>
            </a:r>
          </a:p>
        </p:txBody>
      </p:sp>
      <p:sp>
        <p:nvSpPr>
          <p:cNvPr id="138256" name="Rectangle 16"/>
          <p:cNvSpPr>
            <a:spLocks noChangeArrowheads="1"/>
          </p:cNvSpPr>
          <p:nvPr/>
        </p:nvSpPr>
        <p:spPr bwMode="auto">
          <a:xfrm>
            <a:off x="3240088" y="2593975"/>
            <a:ext cx="92392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charset="0"/>
              </a:rPr>
              <a:t>== 1</a:t>
            </a:r>
          </a:p>
        </p:txBody>
      </p:sp>
      <p:sp>
        <p:nvSpPr>
          <p:cNvPr id="143377" name="Slide Number Placeholder 1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F85AF4-7F33-F048-A455-930C243B2EE3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1382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0973 L -3.05556E-6 0.2849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3" dur="indefinite"/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28334 L -3.05556E-6 0.147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007 L 1.94444E-6 0.05324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6" grpId="0" animBg="1"/>
      <p:bldP spid="138246" grpId="1" animBg="1"/>
      <p:bldP spid="138247" grpId="0" build="p"/>
      <p:bldP spid="138248" grpId="0"/>
      <p:bldP spid="138248" grpId="1"/>
      <p:bldP spid="138250" grpId="0" animBg="1"/>
      <p:bldP spid="138251" grpId="0"/>
      <p:bldP spid="138251" grpId="1"/>
      <p:bldP spid="138251" grpId="2"/>
      <p:bldP spid="138251" grpId="3"/>
      <p:bldP spid="138252" grpId="0"/>
      <p:bldP spid="138253" grpId="0"/>
      <p:bldP spid="138253" grpId="1"/>
      <p:bldP spid="138254" grpId="0"/>
      <p:bldP spid="138255" grpId="0"/>
      <p:bldP spid="138255" grpId="1"/>
      <p:bldP spid="13825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Strong Atomicity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>
                <a:ea typeface="ＭＳ Ｐゴシック" charset="-128"/>
              </a:rPr>
              <a:t>Non-transactional accesses turned into micro-transactions</a:t>
            </a:r>
          </a:p>
          <a:p>
            <a:pPr lvl="2"/>
            <a:r>
              <a:rPr lang="en-US" dirty="0">
                <a:ea typeface="ＭＳ Ｐゴシック" charset="-128"/>
              </a:rPr>
              <a:t>Reads</a:t>
            </a:r>
            <a:r>
              <a:rPr lang="en-US" dirty="0" smtClean="0">
                <a:ea typeface="ＭＳ Ｐゴシック" charset="-128"/>
              </a:rPr>
              <a:t> and writes block until write gets committed</a:t>
            </a:r>
          </a:p>
          <a:p>
            <a:pPr lvl="2"/>
            <a:r>
              <a:rPr lang="en-US" dirty="0" smtClean="0">
                <a:ea typeface="ＭＳ Ｐゴシック" charset="-128"/>
              </a:rPr>
              <a:t>Interleaved writes can invalidate a transaction</a:t>
            </a:r>
          </a:p>
          <a:p>
            <a:pPr lvl="1"/>
            <a:r>
              <a:rPr lang="en-US" dirty="0">
                <a:ea typeface="ＭＳ Ｐゴシック" charset="-128"/>
              </a:rPr>
              <a:t>Avoids all undesirable behaviors of weak </a:t>
            </a:r>
            <a:r>
              <a:rPr lang="en-US" dirty="0" smtClean="0">
                <a:ea typeface="ＭＳ Ｐゴシック" charset="-128"/>
              </a:rPr>
              <a:t>atomicity,  but</a:t>
            </a:r>
          </a:p>
          <a:p>
            <a:pPr lvl="1"/>
            <a:r>
              <a:rPr lang="en-US" dirty="0" smtClean="0">
                <a:ea typeface="ＭＳ Ｐゴシック" charset="-128"/>
              </a:rPr>
              <a:t>All code needs to be instrumented</a:t>
            </a:r>
            <a:endParaRPr lang="en-US" dirty="0">
              <a:ea typeface="ＭＳ Ｐゴシック" charset="-128"/>
            </a:endParaRPr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8AA817-33B2-D34A-A24F-AA402740859D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Non-Repeatable Read</a:t>
            </a:r>
          </a:p>
        </p:txBody>
      </p:sp>
      <p:sp>
        <p:nvSpPr>
          <p:cNvPr id="150531" name="Rectangle 3"/>
          <p:cNvSpPr>
            <a:spLocks noChangeArrowheads="1"/>
          </p:cNvSpPr>
          <p:nvPr/>
        </p:nvSpPr>
        <p:spPr bwMode="auto">
          <a:xfrm>
            <a:off x="1516063" y="1347788"/>
            <a:ext cx="22860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60000"/>
              </a:spcBef>
            </a:pPr>
            <a:r>
              <a:rPr lang="en-US" sz="2100" b="1">
                <a:solidFill>
                  <a:srgbClr val="FFFFFF"/>
                </a:solidFill>
                <a:latin typeface="Arial" charset="0"/>
              </a:rPr>
              <a:t>T1</a:t>
            </a:r>
          </a:p>
          <a:p>
            <a:pPr marL="342900" indent="-342900" algn="ctr">
              <a:spcBef>
                <a:spcPct val="60000"/>
              </a:spcBef>
            </a:pPr>
            <a:endParaRPr lang="en-US" sz="21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5240338" y="1347788"/>
            <a:ext cx="23637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60000"/>
              </a:spcBef>
            </a:pPr>
            <a:r>
              <a:rPr lang="en-US" sz="2100" b="1">
                <a:solidFill>
                  <a:srgbClr val="FFFFFF"/>
                </a:solidFill>
                <a:latin typeface="Arial" charset="0"/>
              </a:rPr>
              <a:t>T2</a:t>
            </a:r>
          </a:p>
          <a:p>
            <a:pPr marL="342900" indent="-342900" algn="ctr">
              <a:spcBef>
                <a:spcPct val="60000"/>
              </a:spcBef>
            </a:pPr>
            <a:r>
              <a:rPr lang="en-US" sz="2100">
                <a:solidFill>
                  <a:srgbClr val="FFFFFF"/>
                </a:solidFill>
                <a:latin typeface="Fixed Miriam Transparent" pitchFamily="49" charset="0"/>
              </a:rPr>
              <a:t>   </a:t>
            </a:r>
          </a:p>
        </p:txBody>
      </p:sp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1597516" y="2243138"/>
            <a:ext cx="2155040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66FF66"/>
                </a:solidFill>
                <a:latin typeface="Arial" charset="0"/>
              </a:rPr>
              <a:t>__tm_ atomic </a:t>
            </a:r>
            <a:r>
              <a:rPr lang="en-US" sz="2100" b="1" dirty="0">
                <a:solidFill>
                  <a:srgbClr val="66FF66"/>
                </a:solidFill>
                <a:latin typeface="Arial" charset="0"/>
              </a:rPr>
              <a:t>{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charset="0"/>
              </a:rPr>
              <a:t>  tmp1 = </a:t>
            </a:r>
            <a:r>
              <a:rPr lang="en-US" sz="2100" dirty="0" err="1">
                <a:latin typeface="Arial" charset="0"/>
              </a:rPr>
              <a:t>x</a:t>
            </a:r>
            <a:r>
              <a:rPr lang="en-US" sz="2100" dirty="0">
                <a:latin typeface="Arial" charset="0"/>
              </a:rPr>
              <a:t>;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endParaRPr lang="en-US" sz="2100" dirty="0">
              <a:latin typeface="Arial" charset="0"/>
            </a:endParaRP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latin typeface="Arial" charset="0"/>
              </a:rPr>
              <a:t>  tmp2 = </a:t>
            </a:r>
            <a:r>
              <a:rPr lang="en-US" sz="2100" dirty="0" err="1">
                <a:latin typeface="Arial" charset="0"/>
              </a:rPr>
              <a:t>x</a:t>
            </a:r>
            <a:r>
              <a:rPr lang="en-US" sz="2100" dirty="0">
                <a:latin typeface="Arial" charset="0"/>
              </a:rPr>
              <a:t>;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rgbClr val="66FF66"/>
                </a:solidFill>
                <a:latin typeface="Arial" charset="0"/>
              </a:rPr>
              <a:t>}</a:t>
            </a:r>
          </a:p>
        </p:txBody>
      </p:sp>
      <p:sp>
        <p:nvSpPr>
          <p:cNvPr id="144390" name="Line 6"/>
          <p:cNvSpPr>
            <a:spLocks noChangeShapeType="1"/>
          </p:cNvSpPr>
          <p:nvPr/>
        </p:nvSpPr>
        <p:spPr bwMode="auto">
          <a:xfrm>
            <a:off x="921241" y="2373313"/>
            <a:ext cx="633522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9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5613" y="5021263"/>
            <a:ext cx="8440737" cy="811212"/>
          </a:xfrm>
          <a:noFill/>
        </p:spPr>
        <p:txBody>
          <a:bodyPr/>
          <a:lstStyle/>
          <a:p>
            <a:pPr lvl="1"/>
            <a:r>
              <a:rPr lang="en-US">
                <a:ea typeface="ＭＳ Ｐゴシック" charset="-128"/>
              </a:rPr>
              <a:t>Write by T2 invalidates T1’s transaction </a:t>
            </a:r>
          </a:p>
          <a:p>
            <a:pPr lvl="1">
              <a:buFont typeface="Times" charset="0"/>
              <a:buNone/>
            </a:pPr>
            <a:endParaRPr lang="en-US">
              <a:ea typeface="ＭＳ Ｐゴシック" charset="-128"/>
            </a:endParaRPr>
          </a:p>
        </p:txBody>
      </p:sp>
      <p:sp>
        <p:nvSpPr>
          <p:cNvPr id="150536" name="Rectangle 8"/>
          <p:cNvSpPr>
            <a:spLocks noChangeArrowheads="1"/>
          </p:cNvSpPr>
          <p:nvPr/>
        </p:nvSpPr>
        <p:spPr bwMode="auto">
          <a:xfrm>
            <a:off x="6080125" y="2616499"/>
            <a:ext cx="2145757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008000"/>
                </a:solidFill>
                <a:latin typeface="Arial" charset="0"/>
              </a:rPr>
              <a:t>__</a:t>
            </a:r>
            <a:r>
              <a:rPr lang="en-US" sz="2100" b="1" dirty="0" err="1" smtClean="0">
                <a:solidFill>
                  <a:srgbClr val="008000"/>
                </a:solidFill>
                <a:latin typeface="Arial" charset="0"/>
              </a:rPr>
              <a:t>tm_atomic</a:t>
            </a:r>
            <a:r>
              <a:rPr lang="en-US" sz="2100" b="1" dirty="0" smtClean="0">
                <a:solidFill>
                  <a:srgbClr val="008000"/>
                </a:solidFill>
                <a:latin typeface="Arial" charset="0"/>
              </a:rPr>
              <a:t> {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dirty="0" smtClean="0">
                <a:latin typeface="Arial" charset="0"/>
              </a:rPr>
              <a:t>  </a:t>
            </a:r>
            <a:r>
              <a:rPr lang="en-US" sz="2100" dirty="0" err="1" smtClean="0">
                <a:latin typeface="Arial" charset="0"/>
              </a:rPr>
              <a:t>x</a:t>
            </a:r>
            <a:r>
              <a:rPr lang="en-US" sz="2100" dirty="0" smtClean="0">
                <a:latin typeface="Arial" charset="0"/>
              </a:rPr>
              <a:t> </a:t>
            </a:r>
            <a:r>
              <a:rPr lang="en-US" sz="2100" dirty="0">
                <a:latin typeface="Arial" charset="0"/>
              </a:rPr>
              <a:t>= 42</a:t>
            </a:r>
            <a:r>
              <a:rPr lang="en-US" sz="2100" dirty="0" smtClean="0">
                <a:latin typeface="Arial" charset="0"/>
              </a:rPr>
              <a:t>;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008000"/>
                </a:solidFill>
                <a:latin typeface="Arial" charset="0"/>
              </a:rPr>
              <a:t>}</a:t>
            </a:r>
            <a:endParaRPr lang="en-US" sz="2100" b="1" dirty="0">
              <a:solidFill>
                <a:srgbClr val="008000"/>
              </a:solidFill>
              <a:latin typeface="Arial" charset="0"/>
            </a:endParaRPr>
          </a:p>
        </p:txBody>
      </p:sp>
      <p:sp>
        <p:nvSpPr>
          <p:cNvPr id="150537" name="Rectangle 9"/>
          <p:cNvSpPr>
            <a:spLocks noChangeArrowheads="1"/>
          </p:cNvSpPr>
          <p:nvPr/>
        </p:nvSpPr>
        <p:spPr bwMode="auto">
          <a:xfrm>
            <a:off x="3001963" y="1074738"/>
            <a:ext cx="279241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60000"/>
              </a:spcBef>
            </a:pPr>
            <a:r>
              <a:rPr lang="en-US" sz="2100" dirty="0" err="1">
                <a:solidFill>
                  <a:schemeClr val="tx2"/>
                </a:solidFill>
                <a:latin typeface="Arial" charset="0"/>
              </a:rPr>
              <a:t>int</a:t>
            </a:r>
            <a:r>
              <a:rPr lang="en-US" sz="2100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100" dirty="0" err="1">
                <a:solidFill>
                  <a:schemeClr val="tx2"/>
                </a:solidFill>
                <a:latin typeface="Arial" charset="0"/>
              </a:rPr>
              <a:t>x</a:t>
            </a:r>
            <a:r>
              <a:rPr lang="en-US" sz="2100" dirty="0">
                <a:solidFill>
                  <a:schemeClr val="tx2"/>
                </a:solidFill>
                <a:latin typeface="Arial" charset="0"/>
              </a:rPr>
              <a:t> = 0</a:t>
            </a:r>
            <a:r>
              <a:rPr lang="en-US" sz="2100" dirty="0" smtClean="0">
                <a:solidFill>
                  <a:schemeClr val="tx2"/>
                </a:solidFill>
                <a:latin typeface="Arial" charset="0"/>
              </a:rPr>
              <a:t>;</a:t>
            </a:r>
            <a:endParaRPr lang="en-US" sz="2100" dirty="0">
              <a:solidFill>
                <a:schemeClr val="tx2"/>
              </a:solidFill>
              <a:latin typeface="Fixed Miriam Transparent" pitchFamily="49" charset="0"/>
            </a:endParaRPr>
          </a:p>
        </p:txBody>
      </p:sp>
      <p:sp>
        <p:nvSpPr>
          <p:cNvPr id="144395" name="Rectangle 11"/>
          <p:cNvSpPr>
            <a:spLocks noChangeArrowheads="1"/>
          </p:cNvSpPr>
          <p:nvPr/>
        </p:nvSpPr>
        <p:spPr bwMode="auto">
          <a:xfrm>
            <a:off x="3078763" y="2578100"/>
            <a:ext cx="25781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solidFill>
                  <a:schemeClr val="tx2"/>
                </a:solidFill>
                <a:latin typeface="Arial" charset="0"/>
              </a:rPr>
              <a:t>== </a:t>
            </a:r>
            <a:r>
              <a:rPr lang="en-US" sz="2100" dirty="0" smtClean="0">
                <a:solidFill>
                  <a:schemeClr val="tx2"/>
                </a:solidFill>
                <a:latin typeface="Arial" charset="0"/>
              </a:rPr>
              <a:t>0</a:t>
            </a:r>
            <a:endParaRPr lang="en-US" sz="2100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44396" name="Line 12"/>
          <p:cNvSpPr>
            <a:spLocks noChangeShapeType="1"/>
          </p:cNvSpPr>
          <p:nvPr/>
        </p:nvSpPr>
        <p:spPr bwMode="auto">
          <a:xfrm>
            <a:off x="5383213" y="3092450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3594100" y="2413000"/>
            <a:ext cx="1011238" cy="916596"/>
            <a:chOff x="3594100" y="2413000"/>
            <a:chExt cx="1011238" cy="916596"/>
          </a:xfrm>
        </p:grpSpPr>
        <p:sp>
          <p:nvSpPr>
            <p:cNvPr id="150548" name="Line 17"/>
            <p:cNvSpPr>
              <a:spLocks noChangeShapeType="1"/>
            </p:cNvSpPr>
            <p:nvPr/>
          </p:nvSpPr>
          <p:spPr bwMode="auto">
            <a:xfrm flipV="1">
              <a:off x="3992812" y="3325782"/>
              <a:ext cx="612525" cy="3814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549" name="Line 18"/>
            <p:cNvSpPr>
              <a:spLocks noChangeShapeType="1"/>
            </p:cNvSpPr>
            <p:nvPr/>
          </p:nvSpPr>
          <p:spPr bwMode="auto">
            <a:xfrm flipV="1">
              <a:off x="4599172" y="2422524"/>
              <a:ext cx="0" cy="895631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550" name="Line 19"/>
            <p:cNvSpPr>
              <a:spLocks noChangeShapeType="1"/>
            </p:cNvSpPr>
            <p:nvPr/>
          </p:nvSpPr>
          <p:spPr bwMode="auto">
            <a:xfrm flipH="1">
              <a:off x="3594100" y="2413000"/>
              <a:ext cx="101123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4404" name="Text Box 20"/>
          <p:cNvSpPr txBox="1">
            <a:spLocks noChangeArrowheads="1"/>
          </p:cNvSpPr>
          <p:nvPr/>
        </p:nvSpPr>
        <p:spPr bwMode="auto">
          <a:xfrm>
            <a:off x="3438525" y="2073275"/>
            <a:ext cx="2355850" cy="366713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chemeClr val="tx2"/>
                </a:solidFill>
              </a:rPr>
              <a:t>ROLL</a:t>
            </a:r>
            <a:r>
              <a:rPr lang="en-US" sz="1800" b="1"/>
              <a:t> </a:t>
            </a:r>
            <a:r>
              <a:rPr lang="en-US" sz="1800" b="1">
                <a:solidFill>
                  <a:schemeClr val="tx2"/>
                </a:solidFill>
              </a:rPr>
              <a:t>BACK</a:t>
            </a:r>
          </a:p>
        </p:txBody>
      </p:sp>
      <p:sp>
        <p:nvSpPr>
          <p:cNvPr id="150546" name="Slide Number Placeholder 2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6C7EB08-47AA-B64C-9CBA-27D52248FB06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007 L 1.94444E-6 0.053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5324 L 1.94444E-6 0.145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90" grpId="0" animBg="1"/>
      <p:bldP spid="144390" grpId="1" animBg="1"/>
      <p:bldP spid="144390" grpId="2" animBg="1"/>
      <p:bldP spid="144391" grpId="0" build="p"/>
      <p:bldP spid="144395" grpId="0"/>
      <p:bldP spid="144396" grpId="0" animBg="1"/>
      <p:bldP spid="14440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Dirty Read</a:t>
            </a:r>
          </a:p>
        </p:txBody>
      </p:sp>
      <p:sp>
        <p:nvSpPr>
          <p:cNvPr id="151555" name="Rectangle 3"/>
          <p:cNvSpPr>
            <a:spLocks noChangeArrowheads="1"/>
          </p:cNvSpPr>
          <p:nvPr/>
        </p:nvSpPr>
        <p:spPr bwMode="auto">
          <a:xfrm>
            <a:off x="1516063" y="1347788"/>
            <a:ext cx="22860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60000"/>
              </a:spcBef>
            </a:pPr>
            <a:r>
              <a:rPr lang="en-US" sz="2100" b="1" dirty="0">
                <a:solidFill>
                  <a:srgbClr val="FFFFFF"/>
                </a:solidFill>
                <a:latin typeface="Arial" charset="0"/>
              </a:rPr>
              <a:t>T1</a:t>
            </a:r>
          </a:p>
          <a:p>
            <a:pPr marL="342900" indent="-342900" algn="ctr">
              <a:spcBef>
                <a:spcPct val="60000"/>
              </a:spcBef>
            </a:pPr>
            <a:endParaRPr lang="en-US" sz="21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5240338" y="1347788"/>
            <a:ext cx="23637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60000"/>
              </a:spcBef>
            </a:pPr>
            <a:r>
              <a:rPr lang="en-US" sz="2100" b="1">
                <a:solidFill>
                  <a:srgbClr val="FFFFFF"/>
                </a:solidFill>
                <a:latin typeface="Arial" charset="0"/>
              </a:rPr>
              <a:t>T2</a:t>
            </a:r>
          </a:p>
          <a:p>
            <a:pPr marL="342900" indent="-342900" algn="ctr">
              <a:spcBef>
                <a:spcPct val="60000"/>
              </a:spcBef>
            </a:pPr>
            <a:r>
              <a:rPr lang="en-US" sz="2100">
                <a:solidFill>
                  <a:srgbClr val="FFFFFF"/>
                </a:solidFill>
                <a:latin typeface="Fixed Miriam Transparent" pitchFamily="49" charset="0"/>
              </a:rPr>
              <a:t>   </a:t>
            </a:r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2078038" y="2243138"/>
            <a:ext cx="1477962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b="1">
                <a:solidFill>
                  <a:srgbClr val="66FF66"/>
                </a:solidFill>
                <a:latin typeface="Arial" charset="0"/>
              </a:rPr>
              <a:t>atomic {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latin typeface="Arial" charset="0"/>
              </a:rPr>
              <a:t>  x++;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endParaRPr lang="en-US" sz="2100">
              <a:latin typeface="Arial" charset="0"/>
            </a:endParaRP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latin typeface="Arial" charset="0"/>
              </a:rPr>
              <a:t>  x++;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b="1">
                <a:solidFill>
                  <a:srgbClr val="66FF66"/>
                </a:solidFill>
                <a:latin typeface="Arial" charset="0"/>
              </a:rPr>
              <a:t>}</a:t>
            </a:r>
          </a:p>
        </p:txBody>
      </p:sp>
      <p:sp>
        <p:nvSpPr>
          <p:cNvPr id="1454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5613" y="4802188"/>
            <a:ext cx="8440737" cy="1093787"/>
          </a:xfrm>
          <a:noFill/>
        </p:spPr>
        <p:txBody>
          <a:bodyPr/>
          <a:lstStyle/>
          <a:p>
            <a:pPr lvl="1"/>
            <a:r>
              <a:rPr lang="en-US">
                <a:ea typeface="ＭＳ Ｐゴシック" charset="-128"/>
              </a:rPr>
              <a:t>Blocking effectively reschedules and serializes non-transactional operations</a:t>
            </a:r>
          </a:p>
        </p:txBody>
      </p:sp>
      <p:sp>
        <p:nvSpPr>
          <p:cNvPr id="145415" name="Rectangle 7"/>
          <p:cNvSpPr>
            <a:spLocks noChangeArrowheads="1"/>
          </p:cNvSpPr>
          <p:nvPr/>
        </p:nvSpPr>
        <p:spPr bwMode="auto">
          <a:xfrm>
            <a:off x="6080125" y="2635549"/>
            <a:ext cx="1997027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008000"/>
                </a:solidFill>
                <a:latin typeface="Arial" charset="0"/>
              </a:rPr>
              <a:t>__</a:t>
            </a:r>
            <a:r>
              <a:rPr lang="en-US" sz="2100" b="1" dirty="0" err="1" smtClean="0">
                <a:solidFill>
                  <a:srgbClr val="008000"/>
                </a:solidFill>
                <a:latin typeface="Arial" charset="0"/>
              </a:rPr>
              <a:t>tm_atomic</a:t>
            </a:r>
            <a:r>
              <a:rPr lang="en-US" sz="2100" b="1" dirty="0" smtClean="0">
                <a:solidFill>
                  <a:srgbClr val="008000"/>
                </a:solidFill>
                <a:latin typeface="Arial" charset="0"/>
              </a:rPr>
              <a:t> {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dirty="0" smtClean="0">
                <a:latin typeface="Arial" charset="0"/>
              </a:rPr>
              <a:t>  </a:t>
            </a:r>
            <a:r>
              <a:rPr lang="en-US" sz="2100" dirty="0" err="1" smtClean="0">
                <a:latin typeface="Arial" charset="0"/>
              </a:rPr>
              <a:t>tmp</a:t>
            </a:r>
            <a:r>
              <a:rPr lang="en-US" sz="2100" dirty="0" smtClean="0">
                <a:latin typeface="Arial" charset="0"/>
              </a:rPr>
              <a:t> </a:t>
            </a:r>
            <a:r>
              <a:rPr lang="en-US" sz="2100" dirty="0">
                <a:latin typeface="Arial" charset="0"/>
              </a:rPr>
              <a:t>= </a:t>
            </a:r>
            <a:r>
              <a:rPr lang="en-US" sz="2100" dirty="0" err="1">
                <a:latin typeface="Arial" charset="0"/>
              </a:rPr>
              <a:t>x</a:t>
            </a:r>
            <a:r>
              <a:rPr lang="en-US" sz="2100" dirty="0" smtClean="0">
                <a:latin typeface="Arial" charset="0"/>
              </a:rPr>
              <a:t>;</a:t>
            </a:r>
          </a:p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 smtClean="0">
                <a:solidFill>
                  <a:srgbClr val="008000"/>
                </a:solidFill>
                <a:latin typeface="Arial" charset="0"/>
              </a:rPr>
              <a:t>}</a:t>
            </a:r>
            <a:endParaRPr lang="en-US" sz="2100" b="1" dirty="0">
              <a:solidFill>
                <a:srgbClr val="008000"/>
              </a:solidFill>
              <a:latin typeface="Arial" charset="0"/>
            </a:endParaRPr>
          </a:p>
        </p:txBody>
      </p:sp>
      <p:sp>
        <p:nvSpPr>
          <p:cNvPr id="151560" name="Rectangle 8"/>
          <p:cNvSpPr>
            <a:spLocks noChangeArrowheads="1"/>
          </p:cNvSpPr>
          <p:nvPr/>
        </p:nvSpPr>
        <p:spPr bwMode="auto">
          <a:xfrm>
            <a:off x="3008313" y="1074738"/>
            <a:ext cx="250031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60000"/>
              </a:spcBef>
            </a:pPr>
            <a:r>
              <a:rPr lang="en-US" sz="2100">
                <a:solidFill>
                  <a:schemeClr val="tx2"/>
                </a:solidFill>
                <a:latin typeface="Arial" charset="0"/>
              </a:rPr>
              <a:t>int x = 0;</a:t>
            </a:r>
            <a:endParaRPr lang="en-US" sz="2100">
              <a:solidFill>
                <a:schemeClr val="tx2"/>
              </a:solidFill>
              <a:latin typeface="Fixed Miriam Transparent" pitchFamily="49" charset="0"/>
            </a:endParaRPr>
          </a:p>
        </p:txBody>
      </p:sp>
      <p:sp>
        <p:nvSpPr>
          <p:cNvPr id="145417" name="Line 9"/>
          <p:cNvSpPr>
            <a:spLocks noChangeShapeType="1"/>
          </p:cNvSpPr>
          <p:nvPr/>
        </p:nvSpPr>
        <p:spPr bwMode="auto">
          <a:xfrm>
            <a:off x="5116513" y="3092450"/>
            <a:ext cx="603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418" name="Rectangle 10"/>
          <p:cNvSpPr>
            <a:spLocks noChangeArrowheads="1"/>
          </p:cNvSpPr>
          <p:nvPr/>
        </p:nvSpPr>
        <p:spPr bwMode="auto">
          <a:xfrm>
            <a:off x="7339013" y="4190312"/>
            <a:ext cx="9239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dirty="0">
                <a:solidFill>
                  <a:schemeClr val="tx2"/>
                </a:solidFill>
                <a:latin typeface="Arial" charset="0"/>
              </a:rPr>
              <a:t>== 2</a:t>
            </a:r>
          </a:p>
        </p:txBody>
      </p:sp>
      <p:sp>
        <p:nvSpPr>
          <p:cNvPr id="145419" name="Line 11"/>
          <p:cNvSpPr>
            <a:spLocks noChangeShapeType="1"/>
          </p:cNvSpPr>
          <p:nvPr/>
        </p:nvSpPr>
        <p:spPr bwMode="auto">
          <a:xfrm>
            <a:off x="1401763" y="2373313"/>
            <a:ext cx="603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421" name="Rectangle 13"/>
          <p:cNvSpPr>
            <a:spLocks noChangeArrowheads="1"/>
          </p:cNvSpPr>
          <p:nvPr/>
        </p:nvSpPr>
        <p:spPr bwMode="auto">
          <a:xfrm>
            <a:off x="4826000" y="2728913"/>
            <a:ext cx="124777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 b="1" dirty="0">
                <a:solidFill>
                  <a:schemeClr val="tx2"/>
                </a:solidFill>
                <a:latin typeface="Arial" charset="0"/>
              </a:rPr>
              <a:t>BLOCK</a:t>
            </a:r>
          </a:p>
        </p:txBody>
      </p:sp>
      <p:sp>
        <p:nvSpPr>
          <p:cNvPr id="145422" name="Rectangle 14"/>
          <p:cNvSpPr>
            <a:spLocks noChangeArrowheads="1"/>
          </p:cNvSpPr>
          <p:nvPr/>
        </p:nvSpPr>
        <p:spPr bwMode="auto">
          <a:xfrm>
            <a:off x="3049588" y="2593975"/>
            <a:ext cx="92392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charset="0"/>
              </a:rPr>
              <a:t>== 1</a:t>
            </a:r>
          </a:p>
        </p:txBody>
      </p:sp>
      <p:sp>
        <p:nvSpPr>
          <p:cNvPr id="145423" name="Rectangle 15"/>
          <p:cNvSpPr>
            <a:spLocks noChangeArrowheads="1"/>
          </p:cNvSpPr>
          <p:nvPr/>
        </p:nvSpPr>
        <p:spPr bwMode="auto">
          <a:xfrm>
            <a:off x="3048000" y="3230563"/>
            <a:ext cx="9239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342900" indent="-342900">
              <a:lnSpc>
                <a:spcPct val="70000"/>
              </a:lnSpc>
              <a:spcBef>
                <a:spcPct val="30000"/>
              </a:spcBef>
            </a:pPr>
            <a:r>
              <a:rPr lang="en-US" sz="2100">
                <a:solidFill>
                  <a:schemeClr val="tx2"/>
                </a:solidFill>
                <a:latin typeface="Arial" charset="0"/>
              </a:rPr>
              <a:t>== 2</a:t>
            </a:r>
          </a:p>
        </p:txBody>
      </p:sp>
      <p:sp>
        <p:nvSpPr>
          <p:cNvPr id="151568" name="Slide Number Placeholder 1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F9A51DE-C00F-8E43-B0D6-067E13C6BB93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007 L 1.94444E-6 0.053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623E-7 3.48853E-6 L -8.33623E-7 0.17558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34908E-7 7.13458E-7 L -5.34908E-7 0.1841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6318E-6 -4.28538E-6 L -3.96318E-6 0.178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45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5324 L 1.94444E-6 0.145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14561 L 1.94444E-6 0.19098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4" grpId="0" build="p"/>
      <p:bldP spid="145415" grpId="0"/>
      <p:bldP spid="145417" grpId="0" animBg="1"/>
      <p:bldP spid="145417" grpId="1" animBg="1"/>
      <p:bldP spid="145418" grpId="0"/>
      <p:bldP spid="145419" grpId="0" animBg="1"/>
      <p:bldP spid="145419" grpId="1" animBg="1"/>
      <p:bldP spid="145419" grpId="2" animBg="1"/>
      <p:bldP spid="145419" grpId="3" animBg="1"/>
      <p:bldP spid="145421" grpId="0"/>
      <p:bldP spid="145421" grpId="1"/>
      <p:bldP spid="145421" grpId="2"/>
      <p:bldP spid="145422" grpId="0"/>
      <p:bldP spid="1454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Are We Done?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237537" cy="3360738"/>
          </a:xfrm>
        </p:spPr>
        <p:txBody>
          <a:bodyPr/>
          <a:lstStyle/>
          <a:p>
            <a:pPr marL="358775" lvl="1"/>
            <a:r>
              <a:rPr lang="en-US">
                <a:ea typeface="ＭＳ Ｐゴシック" charset="-128"/>
              </a:rPr>
              <a:t>Overhead of strong atomicity can be huge (up to 10x slowdown)</a:t>
            </a:r>
          </a:p>
          <a:p>
            <a:pPr marL="358775" lvl="1"/>
            <a:r>
              <a:rPr lang="en-US">
                <a:ea typeface="ＭＳ Ｐゴシック" charset="-128"/>
              </a:rPr>
              <a:t>Non-txn code instrumentation may be problematic (precompiled libraries, system calls, etc.)</a:t>
            </a:r>
          </a:p>
          <a:p>
            <a:pPr marL="358775" lvl="1"/>
            <a:r>
              <a:rPr lang="en-US">
                <a:ea typeface="ＭＳ Ｐゴシック" charset="-128"/>
              </a:rPr>
              <a:t>Can we find an in-between solution?</a:t>
            </a:r>
          </a:p>
        </p:txBody>
      </p:sp>
      <p:sp>
        <p:nvSpPr>
          <p:cNvPr id="146436" name="Line 4"/>
          <p:cNvSpPr>
            <a:spLocks noChangeShapeType="1"/>
          </p:cNvSpPr>
          <p:nvPr/>
        </p:nvSpPr>
        <p:spPr bwMode="auto">
          <a:xfrm>
            <a:off x="808038" y="5386388"/>
            <a:ext cx="7412037" cy="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437" name="Text Box 5"/>
          <p:cNvSpPr txBox="1">
            <a:spLocks noChangeArrowheads="1"/>
          </p:cNvSpPr>
          <p:nvPr/>
        </p:nvSpPr>
        <p:spPr bwMode="auto">
          <a:xfrm>
            <a:off x="496888" y="5519738"/>
            <a:ext cx="1604962" cy="58102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</a:rPr>
              <a:t>WEAK ATOMICITY</a:t>
            </a:r>
          </a:p>
        </p:txBody>
      </p:sp>
      <p:sp>
        <p:nvSpPr>
          <p:cNvPr id="146438" name="Line 6"/>
          <p:cNvSpPr>
            <a:spLocks noChangeShapeType="1"/>
          </p:cNvSpPr>
          <p:nvPr/>
        </p:nvSpPr>
        <p:spPr bwMode="auto">
          <a:xfrm>
            <a:off x="5181600" y="5289550"/>
            <a:ext cx="0" cy="1746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439" name="Line 7"/>
          <p:cNvSpPr>
            <a:spLocks noChangeShapeType="1"/>
          </p:cNvSpPr>
          <p:nvPr/>
        </p:nvSpPr>
        <p:spPr bwMode="auto">
          <a:xfrm>
            <a:off x="1268413" y="5299075"/>
            <a:ext cx="0" cy="1746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440" name="Text Box 8"/>
          <p:cNvSpPr txBox="1">
            <a:spLocks noChangeArrowheads="1"/>
          </p:cNvSpPr>
          <p:nvPr/>
        </p:nvSpPr>
        <p:spPr bwMode="auto">
          <a:xfrm>
            <a:off x="7529513" y="4978400"/>
            <a:ext cx="1447800" cy="33655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2"/>
                </a:solidFill>
              </a:rPr>
              <a:t>STRENGTH</a:t>
            </a:r>
          </a:p>
        </p:txBody>
      </p:sp>
      <p:sp>
        <p:nvSpPr>
          <p:cNvPr id="146441" name="Text Box 9"/>
          <p:cNvSpPr txBox="1">
            <a:spLocks noChangeArrowheads="1"/>
          </p:cNvSpPr>
          <p:nvPr/>
        </p:nvSpPr>
        <p:spPr bwMode="auto">
          <a:xfrm>
            <a:off x="6831013" y="5519738"/>
            <a:ext cx="1604962" cy="58102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</a:rPr>
              <a:t>STRONG ATOMICITY</a:t>
            </a:r>
          </a:p>
        </p:txBody>
      </p:sp>
      <p:sp>
        <p:nvSpPr>
          <p:cNvPr id="146442" name="Line 10"/>
          <p:cNvSpPr>
            <a:spLocks noChangeShapeType="1"/>
          </p:cNvSpPr>
          <p:nvPr/>
        </p:nvSpPr>
        <p:spPr bwMode="auto">
          <a:xfrm>
            <a:off x="7620000" y="5295900"/>
            <a:ext cx="0" cy="1746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443" name="Text Box 11"/>
          <p:cNvSpPr txBox="1">
            <a:spLocks noChangeArrowheads="1"/>
          </p:cNvSpPr>
          <p:nvPr/>
        </p:nvSpPr>
        <p:spPr bwMode="auto">
          <a:xfrm>
            <a:off x="4357688" y="5494338"/>
            <a:ext cx="1604962" cy="33655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</a:rPr>
              <a:t>SGLA</a:t>
            </a:r>
          </a:p>
        </p:txBody>
      </p:sp>
      <p:sp>
        <p:nvSpPr>
          <p:cNvPr id="152588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7BCD76E-0629-0B45-9842-4EE5172A2ED1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4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Single Global Lock Atomicity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</a:pPr>
            <a:r>
              <a:rPr lang="en-US" sz="2800" dirty="0">
                <a:ea typeface="ＭＳ Ｐゴシック" charset="-128"/>
              </a:rPr>
              <a:t>Transactions execute as if protected by a single global lock</a:t>
            </a:r>
          </a:p>
          <a:p>
            <a:pPr lvl="1">
              <a:lnSpc>
                <a:spcPct val="90000"/>
              </a:lnSpc>
              <a:buFont typeface="Times" charset="0"/>
              <a:buNone/>
            </a:pPr>
            <a:r>
              <a:rPr lang="en-US" sz="2800" dirty="0" smtClean="0">
                <a:ea typeface="ＭＳ Ｐゴシック" charset="-128"/>
              </a:rPr>
              <a:t>      </a:t>
            </a:r>
            <a:r>
              <a:rPr lang="en-US" sz="2000" dirty="0" smtClean="0">
                <a:solidFill>
                  <a:srgbClr val="66FF66"/>
                </a:solidFill>
                <a:ea typeface="ＭＳ Ｐゴシック" charset="-128"/>
              </a:rPr>
              <a:t>__</a:t>
            </a:r>
            <a:r>
              <a:rPr lang="en-US" sz="2000" dirty="0" err="1" smtClean="0">
                <a:solidFill>
                  <a:srgbClr val="66FF66"/>
                </a:solidFill>
                <a:ea typeface="ＭＳ Ｐゴシック" charset="-128"/>
              </a:rPr>
              <a:t>tm_atomic</a:t>
            </a:r>
            <a:r>
              <a:rPr lang="en-US" sz="2000" dirty="0" smtClean="0">
                <a:solidFill>
                  <a:srgbClr val="66FF66"/>
                </a:solidFill>
                <a:ea typeface="ＭＳ Ｐゴシック" charset="-128"/>
              </a:rPr>
              <a:t> </a:t>
            </a:r>
            <a:r>
              <a:rPr lang="en-US" sz="2000" dirty="0">
                <a:solidFill>
                  <a:srgbClr val="66FF66"/>
                </a:solidFill>
                <a:ea typeface="ＭＳ Ｐゴシック" charset="-128"/>
              </a:rPr>
              <a:t>{</a:t>
            </a:r>
            <a:r>
              <a:rPr lang="en-US" sz="2000" dirty="0">
                <a:ea typeface="ＭＳ Ｐゴシック" charset="-128"/>
              </a:rPr>
              <a:t>	</a:t>
            </a:r>
            <a:r>
              <a:rPr lang="en-US" sz="2000" dirty="0" smtClean="0">
                <a:ea typeface="ＭＳ Ｐゴシック" charset="-128"/>
              </a:rPr>
              <a:t>	      </a:t>
            </a:r>
            <a:r>
              <a:rPr lang="en-US" sz="2000" dirty="0" err="1" smtClean="0">
                <a:solidFill>
                  <a:srgbClr val="66FF66"/>
                </a:solidFill>
                <a:ea typeface="ＭＳ Ｐゴシック" charset="-128"/>
              </a:rPr>
              <a:t>synchronized(m</a:t>
            </a:r>
            <a:r>
              <a:rPr lang="en-US" sz="2000" dirty="0" smtClean="0">
                <a:solidFill>
                  <a:srgbClr val="66FF66"/>
                </a:solidFill>
                <a:ea typeface="ＭＳ Ｐゴシック" charset="-128"/>
              </a:rPr>
              <a:t>) {</a:t>
            </a:r>
          </a:p>
          <a:p>
            <a:pPr lvl="1">
              <a:lnSpc>
                <a:spcPct val="90000"/>
              </a:lnSpc>
              <a:buFont typeface="Times" charset="0"/>
              <a:buNone/>
            </a:pPr>
            <a:r>
              <a:rPr lang="en-US" sz="2000" dirty="0">
                <a:ea typeface="ＭＳ Ｐゴシック" charset="-128"/>
              </a:rPr>
              <a:t> </a:t>
            </a:r>
            <a:r>
              <a:rPr lang="en-US" sz="2000" dirty="0" smtClean="0">
                <a:ea typeface="ＭＳ Ｐゴシック" charset="-128"/>
              </a:rPr>
              <a:t>           </a:t>
            </a:r>
            <a:r>
              <a:rPr lang="en-US" sz="2000" dirty="0">
                <a:ea typeface="ＭＳ Ｐゴシック" charset="-128"/>
              </a:rPr>
              <a:t>S;                            </a:t>
            </a:r>
            <a:r>
              <a:rPr lang="en-US" sz="2000" dirty="0" smtClean="0">
                <a:ea typeface="ＭＳ Ｐゴシック" charset="-128"/>
              </a:rPr>
              <a:t>        S</a:t>
            </a:r>
            <a:r>
              <a:rPr lang="en-US" sz="2000" dirty="0">
                <a:ea typeface="ＭＳ Ｐゴシック" charset="-128"/>
              </a:rPr>
              <a:t>;</a:t>
            </a:r>
          </a:p>
          <a:p>
            <a:pPr lvl="1">
              <a:lnSpc>
                <a:spcPct val="90000"/>
              </a:lnSpc>
              <a:buFont typeface="Times" charset="0"/>
              <a:buNone/>
            </a:pPr>
            <a:r>
              <a:rPr lang="en-US" sz="2000" dirty="0">
                <a:ea typeface="ＭＳ Ｐゴシック" charset="-128"/>
              </a:rPr>
              <a:t> </a:t>
            </a:r>
            <a:r>
              <a:rPr lang="en-US" sz="2000" dirty="0" smtClean="0">
                <a:ea typeface="ＭＳ Ｐゴシック" charset="-128"/>
              </a:rPr>
              <a:t>       </a:t>
            </a:r>
            <a:r>
              <a:rPr lang="en-US" sz="2000" dirty="0" smtClean="0">
                <a:solidFill>
                  <a:srgbClr val="66FF66"/>
                </a:solidFill>
                <a:ea typeface="ＭＳ Ｐゴシック" charset="-128"/>
              </a:rPr>
              <a:t>}</a:t>
            </a:r>
            <a:r>
              <a:rPr lang="en-US" sz="2000" dirty="0" smtClean="0">
                <a:ea typeface="ＭＳ Ｐゴシック" charset="-128"/>
              </a:rPr>
              <a:t>                                     </a:t>
            </a:r>
            <a:r>
              <a:rPr lang="en-US" sz="2000" dirty="0" smtClean="0">
                <a:solidFill>
                  <a:srgbClr val="66FF66"/>
                </a:solidFill>
                <a:ea typeface="ＭＳ Ｐゴシック" charset="-128"/>
              </a:rPr>
              <a:t>}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ea typeface="ＭＳ Ｐゴシック" charset="-128"/>
              </a:rPr>
              <a:t>Matches intuition of weakly atomic STM</a:t>
            </a:r>
          </a:p>
          <a:p>
            <a:pPr lvl="2">
              <a:lnSpc>
                <a:spcPct val="90000"/>
              </a:lnSpc>
            </a:pPr>
            <a:r>
              <a:rPr lang="en-US" sz="2100" dirty="0">
                <a:ea typeface="ＭＳ Ｐゴシック" charset="-128"/>
              </a:rPr>
              <a:t>Transactions are serialized </a:t>
            </a:r>
            <a:r>
              <a:rPr lang="en-US" sz="2100" dirty="0" err="1">
                <a:ea typeface="ＭＳ Ｐゴシック" charset="-128"/>
              </a:rPr>
              <a:t>w.r.t</a:t>
            </a:r>
            <a:r>
              <a:rPr lang="en-US" sz="2100" dirty="0">
                <a:ea typeface="ＭＳ Ｐゴシック" charset="-128"/>
              </a:rPr>
              <a:t>. each other</a:t>
            </a:r>
          </a:p>
          <a:p>
            <a:pPr lvl="2">
              <a:lnSpc>
                <a:spcPct val="90000"/>
              </a:lnSpc>
            </a:pPr>
            <a:r>
              <a:rPr lang="en-US" sz="2100" dirty="0">
                <a:ea typeface="ＭＳ Ｐゴシック" charset="-128"/>
              </a:rPr>
              <a:t>And, no surprises compared to locks</a:t>
            </a:r>
            <a:endParaRPr lang="en-US" sz="2100" dirty="0" smtClean="0">
              <a:ea typeface="ＭＳ Ｐゴシック" charset="-128"/>
            </a:endParaRPr>
          </a:p>
          <a:p>
            <a:pPr lvl="1">
              <a:lnSpc>
                <a:spcPct val="90000"/>
              </a:lnSpc>
            </a:pPr>
            <a:r>
              <a:rPr lang="en-US" sz="2800" dirty="0" smtClean="0">
                <a:ea typeface="ＭＳ Ｐゴシック" charset="-128"/>
              </a:rPr>
              <a:t>STM must provide additional guarantees</a:t>
            </a:r>
          </a:p>
          <a:p>
            <a:pPr lvl="2">
              <a:lnSpc>
                <a:spcPct val="90000"/>
              </a:lnSpc>
            </a:pPr>
            <a:r>
              <a:rPr lang="en-US" sz="2100" dirty="0" smtClean="0">
                <a:ea typeface="ＭＳ Ｐゴシック" charset="-128"/>
              </a:rPr>
              <a:t>Consistency</a:t>
            </a:r>
          </a:p>
          <a:p>
            <a:pPr lvl="2">
              <a:lnSpc>
                <a:spcPct val="90000"/>
              </a:lnSpc>
            </a:pPr>
            <a:r>
              <a:rPr lang="en-US" sz="2100" dirty="0" smtClean="0">
                <a:ea typeface="ＭＳ Ｐゴシック" charset="-128"/>
              </a:rPr>
              <a:t>Privatization safety</a:t>
            </a:r>
            <a:endParaRPr lang="en-US" sz="2100" dirty="0">
              <a:ea typeface="ＭＳ Ｐゴシック" charset="-128"/>
            </a:endParaRPr>
          </a:p>
        </p:txBody>
      </p:sp>
      <p:sp>
        <p:nvSpPr>
          <p:cNvPr id="153604" name="AutoShape 4"/>
          <p:cNvSpPr>
            <a:spLocks noChangeArrowheads="1"/>
          </p:cNvSpPr>
          <p:nvPr/>
        </p:nvSpPr>
        <p:spPr bwMode="auto">
          <a:xfrm>
            <a:off x="3392976" y="2740924"/>
            <a:ext cx="965940" cy="417045"/>
          </a:xfrm>
          <a:prstGeom prst="leftRightArrow">
            <a:avLst>
              <a:gd name="adj1" fmla="val 50000"/>
              <a:gd name="adj2" fmla="val 4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0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8C372C-934D-6044-9AD7-D6868B4114FB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7641A5-EBA3-BF44-AFF6-8FDDC6C78659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860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Consistency</a:t>
            </a:r>
          </a:p>
        </p:txBody>
      </p:sp>
      <p:sp>
        <p:nvSpPr>
          <p:cNvPr id="759811" name="Rectangle 3"/>
          <p:cNvSpPr>
            <a:spLocks noChangeArrowheads="1"/>
          </p:cNvSpPr>
          <p:nvPr/>
        </p:nvSpPr>
        <p:spPr bwMode="auto">
          <a:xfrm>
            <a:off x="1622425" y="1958975"/>
            <a:ext cx="4703763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0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</p:txBody>
      </p:sp>
      <p:sp>
        <p:nvSpPr>
          <p:cNvPr id="759812" name="Rectangle 4"/>
          <p:cNvSpPr>
            <a:spLocks noChangeArrowheads="1"/>
          </p:cNvSpPr>
          <p:nvPr/>
        </p:nvSpPr>
        <p:spPr bwMode="auto">
          <a:xfrm>
            <a:off x="5092700" y="3251200"/>
            <a:ext cx="3586163" cy="344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0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</a:t>
            </a:r>
            <a:r>
              <a:rPr lang="en-US" sz="2000" dirty="0" err="1">
                <a:latin typeface="Arial" pitchFamily="-108" charset="0"/>
              </a:rPr>
              <a:t>int</a:t>
            </a:r>
            <a:r>
              <a:rPr lang="en-US" sz="2000" dirty="0">
                <a:latin typeface="Arial" pitchFamily="-108" charset="0"/>
              </a:rPr>
              <a:t> t1 = </a:t>
            </a:r>
            <a:r>
              <a:rPr lang="en-US" sz="2000" dirty="0" err="1">
                <a:latin typeface="Arial" pitchFamily="-108" charset="0"/>
              </a:rPr>
              <a:t>x</a:t>
            </a:r>
            <a:r>
              <a:rPr lang="en-US" sz="20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…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</a:t>
            </a:r>
            <a:r>
              <a:rPr lang="en-US" sz="2000" dirty="0" err="1">
                <a:latin typeface="Arial" pitchFamily="-108" charset="0"/>
              </a:rPr>
              <a:t>int</a:t>
            </a:r>
            <a:r>
              <a:rPr lang="en-US" sz="2000" dirty="0">
                <a:latin typeface="Arial" pitchFamily="-108" charset="0"/>
              </a:rPr>
              <a:t> t2 = </a:t>
            </a:r>
            <a:r>
              <a:rPr lang="en-US" sz="2000" dirty="0" err="1">
                <a:latin typeface="Arial" pitchFamily="-108" charset="0"/>
              </a:rPr>
              <a:t>x</a:t>
            </a:r>
            <a:r>
              <a:rPr lang="en-US" sz="20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if (t1 != t2)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  *</a:t>
            </a:r>
            <a:r>
              <a:rPr lang="en-US" sz="2000" dirty="0" err="1">
                <a:latin typeface="Arial" pitchFamily="-108" charset="0"/>
              </a:rPr>
              <a:t>ptr</a:t>
            </a:r>
            <a:r>
              <a:rPr lang="en-US" sz="2000" dirty="0">
                <a:latin typeface="Arial" pitchFamily="-108" charset="0"/>
              </a:rPr>
              <a:t> = </a:t>
            </a:r>
            <a:r>
              <a:rPr lang="en-US" sz="2000" dirty="0" err="1">
                <a:latin typeface="Arial" pitchFamily="-108" charset="0"/>
              </a:rPr>
              <a:t>x</a:t>
            </a:r>
            <a:r>
              <a:rPr lang="en-US" sz="2000" dirty="0">
                <a:latin typeface="Arial" pitchFamily="-108" charset="0"/>
              </a:rPr>
              <a:t>;  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759813" name="Rectangle 5"/>
          <p:cNvSpPr>
            <a:spLocks noChangeArrowheads="1"/>
          </p:cNvSpPr>
          <p:nvPr/>
        </p:nvSpPr>
        <p:spPr bwMode="auto">
          <a:xfrm>
            <a:off x="5093208" y="3246120"/>
            <a:ext cx="4284663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 dirty="0" err="1">
                <a:solidFill>
                  <a:srgbClr val="66FF66"/>
                </a:solidFill>
                <a:latin typeface="Arial" pitchFamily="-108" charset="0"/>
              </a:rPr>
              <a:t>lock(mutex</a:t>
            </a: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);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</a:t>
            </a:r>
            <a:r>
              <a:rPr lang="en-US" sz="2000" dirty="0" err="1">
                <a:latin typeface="Arial" pitchFamily="-108" charset="0"/>
              </a:rPr>
              <a:t>int</a:t>
            </a:r>
            <a:r>
              <a:rPr lang="en-US" sz="2000" dirty="0">
                <a:latin typeface="Arial" pitchFamily="-108" charset="0"/>
              </a:rPr>
              <a:t> t1 = </a:t>
            </a:r>
            <a:r>
              <a:rPr lang="en-US" sz="2000" dirty="0" err="1">
                <a:latin typeface="Arial" pitchFamily="-108" charset="0"/>
              </a:rPr>
              <a:t>x</a:t>
            </a:r>
            <a:r>
              <a:rPr lang="en-US" sz="20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…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</a:t>
            </a:r>
            <a:r>
              <a:rPr lang="en-US" sz="2000" dirty="0" err="1">
                <a:latin typeface="Arial" pitchFamily="-108" charset="0"/>
              </a:rPr>
              <a:t>int</a:t>
            </a:r>
            <a:r>
              <a:rPr lang="en-US" sz="2000" dirty="0">
                <a:latin typeface="Arial" pitchFamily="-108" charset="0"/>
              </a:rPr>
              <a:t> t2 = </a:t>
            </a:r>
            <a:r>
              <a:rPr lang="en-US" sz="2000" dirty="0" err="1">
                <a:latin typeface="Arial" pitchFamily="-108" charset="0"/>
              </a:rPr>
              <a:t>x</a:t>
            </a:r>
            <a:r>
              <a:rPr lang="en-US" sz="20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if (t1 != t2)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  *</a:t>
            </a:r>
            <a:r>
              <a:rPr lang="en-US" sz="2000" dirty="0" err="1">
                <a:latin typeface="Arial" pitchFamily="-108" charset="0"/>
              </a:rPr>
              <a:t>ptr</a:t>
            </a:r>
            <a:r>
              <a:rPr lang="en-US" sz="2000" dirty="0">
                <a:latin typeface="Arial" pitchFamily="-108" charset="0"/>
              </a:rPr>
              <a:t> = </a:t>
            </a:r>
            <a:r>
              <a:rPr lang="en-US" sz="2000" dirty="0" err="1">
                <a:latin typeface="Arial" pitchFamily="-108" charset="0"/>
              </a:rPr>
              <a:t>x</a:t>
            </a:r>
            <a:r>
              <a:rPr lang="en-US" sz="2000" dirty="0">
                <a:latin typeface="Arial" pitchFamily="-108" charset="0"/>
              </a:rPr>
              <a:t>;  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 dirty="0" err="1">
                <a:solidFill>
                  <a:srgbClr val="66FF66"/>
                </a:solidFill>
                <a:latin typeface="Arial" pitchFamily="-108" charset="0"/>
              </a:rPr>
              <a:t>unlock(mutex</a:t>
            </a: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);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2000" b="1" dirty="0">
              <a:solidFill>
                <a:srgbClr val="66FF66"/>
              </a:solidFill>
              <a:latin typeface="Arial" pitchFamily="-108" charset="0"/>
            </a:endParaRPr>
          </a:p>
        </p:txBody>
      </p:sp>
      <p:sp>
        <p:nvSpPr>
          <p:cNvPr id="759814" name="Rectangle 6"/>
          <p:cNvSpPr>
            <a:spLocks noChangeArrowheads="1"/>
          </p:cNvSpPr>
          <p:nvPr/>
        </p:nvSpPr>
        <p:spPr bwMode="auto">
          <a:xfrm>
            <a:off x="1619250" y="2336800"/>
            <a:ext cx="4090988" cy="208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>
                <a:latin typeface="Arial" pitchFamily="-108" charset="0"/>
              </a:rPr>
              <a:t>  x=y;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759815" name="Rectangle 7"/>
          <p:cNvSpPr>
            <a:spLocks noChangeArrowheads="1"/>
          </p:cNvSpPr>
          <p:nvPr/>
        </p:nvSpPr>
        <p:spPr bwMode="auto">
          <a:xfrm>
            <a:off x="1618488" y="1956816"/>
            <a:ext cx="4122738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 dirty="0" err="1">
                <a:solidFill>
                  <a:srgbClr val="66FF66"/>
                </a:solidFill>
                <a:latin typeface="Arial" pitchFamily="-108" charset="0"/>
              </a:rPr>
              <a:t>lock(mutex</a:t>
            </a: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);</a:t>
            </a:r>
          </a:p>
        </p:txBody>
      </p:sp>
      <p:sp>
        <p:nvSpPr>
          <p:cNvPr id="759816" name="Rectangle 8"/>
          <p:cNvSpPr>
            <a:spLocks noChangeArrowheads="1"/>
          </p:cNvSpPr>
          <p:nvPr/>
        </p:nvSpPr>
        <p:spPr bwMode="auto">
          <a:xfrm>
            <a:off x="1620838" y="2336800"/>
            <a:ext cx="2994025" cy="273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>
                <a:latin typeface="Arial" pitchFamily="-108" charset="0"/>
              </a:rPr>
              <a:t>  x=y;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solidFill>
                  <a:srgbClr val="66FF66"/>
                </a:solidFill>
                <a:latin typeface="Arial" pitchFamily="-108" charset="0"/>
              </a:rPr>
              <a:t>unlock(mutex);</a:t>
            </a:r>
          </a:p>
        </p:txBody>
      </p:sp>
      <p:sp>
        <p:nvSpPr>
          <p:cNvPr id="86027" name="Rectangle 9"/>
          <p:cNvSpPr>
            <a:spLocks noChangeArrowheads="1"/>
          </p:cNvSpPr>
          <p:nvPr/>
        </p:nvSpPr>
        <p:spPr bwMode="auto">
          <a:xfrm>
            <a:off x="3259138" y="908050"/>
            <a:ext cx="2246312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>
                <a:solidFill>
                  <a:schemeClr val="tx2"/>
                </a:solidFill>
                <a:latin typeface="Arial" pitchFamily="-108" charset="0"/>
              </a:rPr>
              <a:t>int *ptr = NULL;</a:t>
            </a:r>
          </a:p>
          <a:p>
            <a:pPr algn="ctr"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>
                <a:solidFill>
                  <a:schemeClr val="tx2"/>
                </a:solidFill>
                <a:latin typeface="Arial" pitchFamily="-108" charset="0"/>
              </a:rPr>
              <a:t>int x = 0; int y = 1</a:t>
            </a:r>
          </a:p>
        </p:txBody>
      </p:sp>
      <p:sp>
        <p:nvSpPr>
          <p:cNvPr id="759818" name="Oval 10"/>
          <p:cNvSpPr>
            <a:spLocks noChangeArrowheads="1"/>
          </p:cNvSpPr>
          <p:nvPr/>
        </p:nvSpPr>
        <p:spPr bwMode="auto">
          <a:xfrm>
            <a:off x="6548438" y="5108575"/>
            <a:ext cx="2312987" cy="517525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08" charset="0"/>
              </a:rPr>
              <a:t>NULL POINTER</a:t>
            </a:r>
          </a:p>
        </p:txBody>
      </p:sp>
      <p:sp>
        <p:nvSpPr>
          <p:cNvPr id="86029" name="Rectangle 11"/>
          <p:cNvSpPr>
            <a:spLocks noChangeArrowheads="1"/>
          </p:cNvSpPr>
          <p:nvPr/>
        </p:nvSpPr>
        <p:spPr bwMode="auto">
          <a:xfrm>
            <a:off x="595313" y="1438275"/>
            <a:ext cx="4113212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latin typeface="Arial" pitchFamily="-108" charset="0"/>
              </a:rPr>
              <a:t>T1</a:t>
            </a:r>
          </a:p>
        </p:txBody>
      </p:sp>
      <p:sp>
        <p:nvSpPr>
          <p:cNvPr id="86030" name="Rectangle 12"/>
          <p:cNvSpPr>
            <a:spLocks noChangeArrowheads="1"/>
          </p:cNvSpPr>
          <p:nvPr/>
        </p:nvSpPr>
        <p:spPr bwMode="auto">
          <a:xfrm>
            <a:off x="3895725" y="1438275"/>
            <a:ext cx="4113213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latin typeface="Arial" pitchFamily="-108" charset="0"/>
              </a:rPr>
              <a:t>T2</a:t>
            </a:r>
            <a:endParaRPr lang="en-US" sz="2000">
              <a:latin typeface="Arial" pitchFamily="-108" charset="0"/>
            </a:endParaRPr>
          </a:p>
        </p:txBody>
      </p:sp>
      <p:sp>
        <p:nvSpPr>
          <p:cNvPr id="759821" name="Line 13"/>
          <p:cNvSpPr>
            <a:spLocks noChangeShapeType="1"/>
          </p:cNvSpPr>
          <p:nvPr/>
        </p:nvSpPr>
        <p:spPr bwMode="auto">
          <a:xfrm>
            <a:off x="4387850" y="3451225"/>
            <a:ext cx="603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9822" name="Line 14"/>
          <p:cNvSpPr>
            <a:spLocks noChangeShapeType="1"/>
          </p:cNvSpPr>
          <p:nvPr/>
        </p:nvSpPr>
        <p:spPr bwMode="auto">
          <a:xfrm>
            <a:off x="4384675" y="3444875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9823" name="Line 15"/>
          <p:cNvSpPr>
            <a:spLocks noChangeShapeType="1"/>
          </p:cNvSpPr>
          <p:nvPr/>
        </p:nvSpPr>
        <p:spPr bwMode="auto">
          <a:xfrm>
            <a:off x="946150" y="2165350"/>
            <a:ext cx="603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9824" name="Line 16"/>
          <p:cNvSpPr>
            <a:spLocks noChangeShapeType="1"/>
          </p:cNvSpPr>
          <p:nvPr/>
        </p:nvSpPr>
        <p:spPr bwMode="auto">
          <a:xfrm>
            <a:off x="942975" y="2162175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9825" name="Rectangle 17"/>
          <p:cNvSpPr>
            <a:spLocks noChangeArrowheads="1"/>
          </p:cNvSpPr>
          <p:nvPr/>
        </p:nvSpPr>
        <p:spPr bwMode="auto">
          <a:xfrm>
            <a:off x="7064375" y="3686175"/>
            <a:ext cx="1357313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== 1</a:t>
            </a:r>
          </a:p>
        </p:txBody>
      </p:sp>
      <p:sp>
        <p:nvSpPr>
          <p:cNvPr id="759826" name="Rectangle 18"/>
          <p:cNvSpPr>
            <a:spLocks noChangeArrowheads="1"/>
          </p:cNvSpPr>
          <p:nvPr/>
        </p:nvSpPr>
        <p:spPr bwMode="auto">
          <a:xfrm>
            <a:off x="7061200" y="4416425"/>
            <a:ext cx="1357313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== 1</a:t>
            </a:r>
          </a:p>
        </p:txBody>
      </p:sp>
      <p:sp>
        <p:nvSpPr>
          <p:cNvPr id="759827" name="Rectangle 19"/>
          <p:cNvSpPr>
            <a:spLocks noChangeArrowheads="1"/>
          </p:cNvSpPr>
          <p:nvPr/>
        </p:nvSpPr>
        <p:spPr bwMode="auto">
          <a:xfrm>
            <a:off x="7058025" y="3679825"/>
            <a:ext cx="18526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solidFill>
                  <a:schemeClr val="bg2"/>
                </a:solidFill>
                <a:latin typeface="Arial" pitchFamily="-108" charset="0"/>
              </a:rPr>
              <a:t>== 0</a:t>
            </a:r>
          </a:p>
        </p:txBody>
      </p:sp>
      <p:sp>
        <p:nvSpPr>
          <p:cNvPr id="759828" name="Rectangle 20"/>
          <p:cNvSpPr>
            <a:spLocks noChangeArrowheads="1"/>
          </p:cNvSpPr>
          <p:nvPr/>
        </p:nvSpPr>
        <p:spPr bwMode="auto">
          <a:xfrm>
            <a:off x="6637338" y="4786313"/>
            <a:ext cx="20732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>
                <a:solidFill>
                  <a:schemeClr val="tx2"/>
                </a:solidFill>
                <a:latin typeface="Arial" pitchFamily="-108" charset="0"/>
              </a:rPr>
              <a:t>// cannot happen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37 L 0.00035 0.05787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7598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5787 L 0.00035 0.11157 " pathEditMode="relative" ptsTypes="AA">
                                      <p:cBhvr>
                                        <p:cTn id="14" dur="500" fill="hold"/>
                                        <p:tgtEl>
                                          <p:spTgt spid="7598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51053E-6 L 1.94444E-6 0.05552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7598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5714 L 1.94444E-6 0.16933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7598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L -4.44444E-6 0.2125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7598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51053E-6 L 1.94444E-6 0.05552 " pathEditMode="relative" rAng="0" ptsTypes="AA">
                                      <p:cBhvr>
                                        <p:cTn id="78" dur="500" fill="hold"/>
                                        <p:tgtEl>
                                          <p:spTgt spid="7598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0301 L 1.66667E-6 0.26111 " pathEditMode="relative" rAng="0" ptsTypes="AA">
                                      <p:cBhvr>
                                        <p:cTn id="86" dur="500" fill="hold"/>
                                        <p:tgtEl>
                                          <p:spTgt spid="7598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26111 L 1.66667E-6 0.31875 " pathEditMode="relative" rAng="0" ptsTypes="AA">
                                      <p:cBhvr>
                                        <p:cTn id="90" dur="500" fill="hold"/>
                                        <p:tgtEl>
                                          <p:spTgt spid="7598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31875 L 1.66667E-6 0.36806 " pathEditMode="relative" ptsTypes="AA">
                                      <p:cBhvr>
                                        <p:cTn id="94" dur="500" fill="hold"/>
                                        <p:tgtEl>
                                          <p:spTgt spid="7598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5714 L 1.94444E-6 0.16933 " pathEditMode="relative" rAng="0" ptsTypes="AA">
                                      <p:cBhvr>
                                        <p:cTn id="98" dur="500" fill="hold"/>
                                        <p:tgtEl>
                                          <p:spTgt spid="7598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16991 L 0.00035 0.2213 " pathEditMode="relative" ptsTypes="AA">
                                      <p:cBhvr>
                                        <p:cTn id="106" dur="500" fill="hold"/>
                                        <p:tgtEl>
                                          <p:spTgt spid="7598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0" presetClass="path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2213 L 0.00035 0.28079 " pathEditMode="relative" ptsTypes="AA">
                                      <p:cBhvr>
                                        <p:cTn id="114" dur="500" fill="hold"/>
                                        <p:tgtEl>
                                          <p:spTgt spid="7598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811" grpId="0"/>
      <p:bldP spid="759812" grpId="0"/>
      <p:bldP spid="759813" grpId="0"/>
      <p:bldP spid="759814" grpId="0"/>
      <p:bldP spid="759814" grpId="1"/>
      <p:bldP spid="759815" grpId="0"/>
      <p:bldP spid="759816" grpId="0"/>
      <p:bldP spid="759818" grpId="0" animBg="1"/>
      <p:bldP spid="759821" grpId="0" animBg="1"/>
      <p:bldP spid="759821" grpId="1" animBg="1"/>
      <p:bldP spid="759821" grpId="2" animBg="1"/>
      <p:bldP spid="759821" grpId="3" animBg="1"/>
      <p:bldP spid="759822" grpId="0" animBg="1"/>
      <p:bldP spid="759822" grpId="1" animBg="1"/>
      <p:bldP spid="759822" grpId="2" animBg="1"/>
      <p:bldP spid="759822" grpId="3" animBg="1"/>
      <p:bldP spid="759822" grpId="4" animBg="1"/>
      <p:bldP spid="759823" grpId="0" animBg="1"/>
      <p:bldP spid="759823" grpId="1" animBg="1"/>
      <p:bldP spid="759823" grpId="2" animBg="1"/>
      <p:bldP spid="759823" grpId="3" animBg="1"/>
      <p:bldP spid="759824" grpId="0" animBg="1"/>
      <p:bldP spid="759824" grpId="1" animBg="1"/>
      <p:bldP spid="759824" grpId="2" animBg="1"/>
      <p:bldP spid="759824" grpId="3" animBg="1"/>
      <p:bldP spid="759825" grpId="0"/>
      <p:bldP spid="759825" grpId="1"/>
      <p:bldP spid="759826" grpId="0"/>
      <p:bldP spid="759826" grpId="1"/>
      <p:bldP spid="759826" grpId="2"/>
      <p:bldP spid="759827" grpId="0"/>
      <p:bldP spid="759828" grpId="0"/>
      <p:bldP spid="759828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EAB004-E051-D140-BE2A-15A2F4BB94EA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870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Privatization Safety</a:t>
            </a:r>
          </a:p>
        </p:txBody>
      </p:sp>
      <p:sp>
        <p:nvSpPr>
          <p:cNvPr id="769027" name="Rectangle 3"/>
          <p:cNvSpPr>
            <a:spLocks noChangeArrowheads="1"/>
          </p:cNvSpPr>
          <p:nvPr/>
        </p:nvSpPr>
        <p:spPr bwMode="auto">
          <a:xfrm>
            <a:off x="1622425" y="1858963"/>
            <a:ext cx="4703763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18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18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18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t1 = head;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if (t1)</a:t>
            </a:r>
            <a:endParaRPr lang="en-US" sz="1800" dirty="0">
              <a:solidFill>
                <a:schemeClr val="tx2"/>
              </a:solidFill>
              <a:latin typeface="Arial" pitchFamily="-108" charset="0"/>
            </a:endParaRPr>
          </a:p>
        </p:txBody>
      </p:sp>
      <p:sp>
        <p:nvSpPr>
          <p:cNvPr id="769028" name="Rectangle 4"/>
          <p:cNvSpPr>
            <a:spLocks noChangeArrowheads="1"/>
          </p:cNvSpPr>
          <p:nvPr/>
        </p:nvSpPr>
        <p:spPr bwMode="auto">
          <a:xfrm>
            <a:off x="5159375" y="3384550"/>
            <a:ext cx="3586163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18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18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18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t2 = head;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head = t2-&gt;next;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t2-&gt;next = NULL;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 err="1">
                <a:latin typeface="Arial" pitchFamily="-108" charset="0"/>
              </a:rPr>
              <a:t>priv</a:t>
            </a:r>
            <a:r>
              <a:rPr lang="en-US" sz="1800" dirty="0">
                <a:latin typeface="Arial" pitchFamily="-108" charset="0"/>
              </a:rPr>
              <a:t> = t2-&gt;</a:t>
            </a:r>
            <a:r>
              <a:rPr lang="en-US" sz="1800" dirty="0" err="1">
                <a:latin typeface="Arial" pitchFamily="-108" charset="0"/>
              </a:rPr>
              <a:t>x</a:t>
            </a:r>
            <a:r>
              <a:rPr lang="en-US" sz="18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…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assert (</a:t>
            </a:r>
            <a:r>
              <a:rPr lang="en-US" sz="1800" dirty="0" err="1">
                <a:latin typeface="Arial" pitchFamily="-108" charset="0"/>
              </a:rPr>
              <a:t>priv</a:t>
            </a:r>
            <a:r>
              <a:rPr lang="en-US" sz="1800" dirty="0">
                <a:latin typeface="Arial" pitchFamily="-108" charset="0"/>
              </a:rPr>
              <a:t> == t2-&gt;</a:t>
            </a:r>
            <a:r>
              <a:rPr lang="en-US" sz="1800" dirty="0" err="1">
                <a:latin typeface="Arial" pitchFamily="-108" charset="0"/>
              </a:rPr>
              <a:t>y</a:t>
            </a:r>
            <a:r>
              <a:rPr lang="en-US" sz="1800" dirty="0">
                <a:latin typeface="Arial" pitchFamily="-108" charset="0"/>
              </a:rPr>
              <a:t>);</a:t>
            </a:r>
          </a:p>
        </p:txBody>
      </p:sp>
      <p:sp>
        <p:nvSpPr>
          <p:cNvPr id="769029" name="Rectangle 5"/>
          <p:cNvSpPr>
            <a:spLocks noChangeArrowheads="1"/>
          </p:cNvSpPr>
          <p:nvPr/>
        </p:nvSpPr>
        <p:spPr bwMode="auto">
          <a:xfrm>
            <a:off x="5157216" y="3387725"/>
            <a:ext cx="4284663" cy="347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 dirty="0" err="1" smtClean="0">
                <a:solidFill>
                  <a:srgbClr val="66FF66"/>
                </a:solidFill>
                <a:latin typeface="Arial" pitchFamily="-108" charset="0"/>
              </a:rPr>
              <a:t>lock</a:t>
            </a:r>
            <a:r>
              <a:rPr lang="en-US" sz="1800" b="1" dirty="0" err="1">
                <a:solidFill>
                  <a:srgbClr val="66FF66"/>
                </a:solidFill>
                <a:latin typeface="Arial" pitchFamily="-108" charset="0"/>
              </a:rPr>
              <a:t>(mutex</a:t>
            </a:r>
            <a:r>
              <a:rPr lang="en-US" sz="1800" b="1" dirty="0">
                <a:solidFill>
                  <a:srgbClr val="66FF66"/>
                </a:solidFill>
                <a:latin typeface="Arial" pitchFamily="-108" charset="0"/>
              </a:rPr>
              <a:t>);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t2 = head;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head = t2-&gt;next;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t2-&gt;next = NULL;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 dirty="0" err="1">
                <a:solidFill>
                  <a:srgbClr val="66FF66"/>
                </a:solidFill>
                <a:latin typeface="Arial" pitchFamily="-108" charset="0"/>
              </a:rPr>
              <a:t>unlock(mutex</a:t>
            </a:r>
            <a:r>
              <a:rPr lang="en-US" sz="1800" b="1" dirty="0">
                <a:solidFill>
                  <a:srgbClr val="66FF66"/>
                </a:solidFill>
                <a:latin typeface="Arial" pitchFamily="-108" charset="0"/>
              </a:rPr>
              <a:t>);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 err="1">
                <a:latin typeface="Arial" pitchFamily="-108" charset="0"/>
              </a:rPr>
              <a:t>priv</a:t>
            </a:r>
            <a:r>
              <a:rPr lang="en-US" sz="1800" dirty="0">
                <a:latin typeface="Arial" pitchFamily="-108" charset="0"/>
              </a:rPr>
              <a:t> = t2-&gt;</a:t>
            </a:r>
            <a:r>
              <a:rPr lang="en-US" sz="1800" dirty="0" err="1">
                <a:latin typeface="Arial" pitchFamily="-108" charset="0"/>
              </a:rPr>
              <a:t>x</a:t>
            </a:r>
            <a:r>
              <a:rPr lang="en-US" sz="18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…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assert (</a:t>
            </a:r>
            <a:r>
              <a:rPr lang="en-US" sz="1800" dirty="0" err="1">
                <a:latin typeface="Arial" pitchFamily="-108" charset="0"/>
              </a:rPr>
              <a:t>priv</a:t>
            </a:r>
            <a:r>
              <a:rPr lang="en-US" sz="1800" dirty="0">
                <a:latin typeface="Arial" pitchFamily="-108" charset="0"/>
              </a:rPr>
              <a:t> == t2-&gt;</a:t>
            </a:r>
            <a:r>
              <a:rPr lang="en-US" sz="1800" dirty="0" err="1">
                <a:latin typeface="Arial" pitchFamily="-108" charset="0"/>
              </a:rPr>
              <a:t>y</a:t>
            </a:r>
            <a:r>
              <a:rPr lang="en-US" sz="1800" dirty="0">
                <a:latin typeface="Arial" pitchFamily="-108" charset="0"/>
              </a:rPr>
              <a:t>);</a:t>
            </a:r>
          </a:p>
        </p:txBody>
      </p:sp>
      <p:sp>
        <p:nvSpPr>
          <p:cNvPr id="769030" name="Rectangle 6"/>
          <p:cNvSpPr>
            <a:spLocks noChangeArrowheads="1"/>
          </p:cNvSpPr>
          <p:nvPr/>
        </p:nvSpPr>
        <p:spPr bwMode="auto">
          <a:xfrm>
            <a:off x="1619250" y="2170113"/>
            <a:ext cx="4090988" cy="208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endParaRPr lang="en-US" sz="1800">
              <a:latin typeface="Arial" pitchFamily="-108" charset="0"/>
            </a:endParaRP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endParaRPr lang="en-US" sz="1800">
              <a:latin typeface="Arial" pitchFamily="-108" charset="0"/>
            </a:endParaRP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>
                <a:latin typeface="Arial" pitchFamily="-108" charset="0"/>
              </a:rPr>
              <a:t>    t1-&gt;x = t1-&gt;y = 1;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769031" name="Rectangle 7"/>
          <p:cNvSpPr>
            <a:spLocks noChangeArrowheads="1"/>
          </p:cNvSpPr>
          <p:nvPr/>
        </p:nvSpPr>
        <p:spPr bwMode="auto">
          <a:xfrm>
            <a:off x="1618488" y="1856232"/>
            <a:ext cx="2970854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 dirty="0" err="1" smtClean="0">
                <a:solidFill>
                  <a:srgbClr val="66FF66"/>
                </a:solidFill>
                <a:latin typeface="Arial" pitchFamily="-108" charset="0"/>
              </a:rPr>
              <a:t>lock(</a:t>
            </a:r>
            <a:r>
              <a:rPr lang="en-US" sz="1800" b="1" dirty="0" err="1">
                <a:solidFill>
                  <a:srgbClr val="66FF66"/>
                </a:solidFill>
                <a:latin typeface="Arial" pitchFamily="-108" charset="0"/>
              </a:rPr>
              <a:t>mutex</a:t>
            </a:r>
            <a:r>
              <a:rPr lang="en-US" sz="1800" b="1" dirty="0">
                <a:solidFill>
                  <a:srgbClr val="66FF66"/>
                </a:solidFill>
                <a:latin typeface="Arial" pitchFamily="-108" charset="0"/>
              </a:rPr>
              <a:t>);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t1 = head;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if (t1)</a:t>
            </a:r>
            <a:endParaRPr lang="en-US" sz="1800" dirty="0">
              <a:solidFill>
                <a:schemeClr val="tx2"/>
              </a:solidFill>
              <a:latin typeface="Arial" pitchFamily="-108" charset="0"/>
            </a:endParaRPr>
          </a:p>
        </p:txBody>
      </p:sp>
      <p:sp>
        <p:nvSpPr>
          <p:cNvPr id="769032" name="Rectangle 8"/>
          <p:cNvSpPr>
            <a:spLocks noChangeArrowheads="1"/>
          </p:cNvSpPr>
          <p:nvPr/>
        </p:nvSpPr>
        <p:spPr bwMode="auto">
          <a:xfrm>
            <a:off x="1620838" y="2170113"/>
            <a:ext cx="2994025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endParaRPr lang="en-US" sz="1800">
              <a:latin typeface="Arial" pitchFamily="-108" charset="0"/>
            </a:endParaRP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endParaRPr lang="en-US" sz="1800">
              <a:latin typeface="Arial" pitchFamily="-108" charset="0"/>
            </a:endParaRP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>
                <a:latin typeface="Arial" pitchFamily="-108" charset="0"/>
              </a:rPr>
              <a:t>    t1-&gt;x = t1-&gt;y = 1;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>
                <a:solidFill>
                  <a:srgbClr val="66FF66"/>
                </a:solidFill>
                <a:latin typeface="Arial" pitchFamily="-108" charset="0"/>
              </a:rPr>
              <a:t>unlock(mutex);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146675" y="5632450"/>
            <a:ext cx="2617788" cy="292100"/>
            <a:chOff x="3053" y="3590"/>
            <a:chExt cx="1649" cy="184"/>
          </a:xfrm>
        </p:grpSpPr>
        <p:sp>
          <p:nvSpPr>
            <p:cNvPr id="87081" name="Line 10"/>
            <p:cNvSpPr>
              <a:spLocks noChangeShapeType="1"/>
            </p:cNvSpPr>
            <p:nvPr/>
          </p:nvSpPr>
          <p:spPr bwMode="auto">
            <a:xfrm>
              <a:off x="3062" y="3592"/>
              <a:ext cx="1640" cy="182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82" name="Line 11"/>
            <p:cNvSpPr>
              <a:spLocks noChangeShapeType="1"/>
            </p:cNvSpPr>
            <p:nvPr/>
          </p:nvSpPr>
          <p:spPr bwMode="auto">
            <a:xfrm flipV="1">
              <a:off x="3053" y="3590"/>
              <a:ext cx="1640" cy="182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7052" name="Rectangle 12"/>
          <p:cNvSpPr>
            <a:spLocks noChangeArrowheads="1"/>
          </p:cNvSpPr>
          <p:nvPr/>
        </p:nvSpPr>
        <p:spPr bwMode="auto">
          <a:xfrm>
            <a:off x="595313" y="1438275"/>
            <a:ext cx="4113212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>
                <a:latin typeface="Arial" pitchFamily="-108" charset="0"/>
              </a:rPr>
              <a:t>T1</a:t>
            </a:r>
          </a:p>
        </p:txBody>
      </p:sp>
      <p:sp>
        <p:nvSpPr>
          <p:cNvPr id="87053" name="Rectangle 13"/>
          <p:cNvSpPr>
            <a:spLocks noChangeArrowheads="1"/>
          </p:cNvSpPr>
          <p:nvPr/>
        </p:nvSpPr>
        <p:spPr bwMode="auto">
          <a:xfrm>
            <a:off x="3895725" y="1438275"/>
            <a:ext cx="4113213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2100" b="1">
                <a:latin typeface="Arial" pitchFamily="-108" charset="0"/>
              </a:rPr>
              <a:t>T2</a:t>
            </a:r>
            <a:endParaRPr lang="en-US" sz="2100">
              <a:latin typeface="Fixed Miriam Transparent" pitchFamily="49" charset="0"/>
            </a:endParaRPr>
          </a:p>
        </p:txBody>
      </p:sp>
      <p:sp>
        <p:nvSpPr>
          <p:cNvPr id="769038" name="Rectangle 14"/>
          <p:cNvSpPr>
            <a:spLocks noChangeArrowheads="1"/>
          </p:cNvSpPr>
          <p:nvPr/>
        </p:nvSpPr>
        <p:spPr bwMode="auto">
          <a:xfrm>
            <a:off x="7443788" y="2130425"/>
            <a:ext cx="547687" cy="822325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39" name="Line 15"/>
          <p:cNvSpPr>
            <a:spLocks noChangeShapeType="1"/>
          </p:cNvSpPr>
          <p:nvPr/>
        </p:nvSpPr>
        <p:spPr bwMode="auto">
          <a:xfrm>
            <a:off x="7459663" y="2428875"/>
            <a:ext cx="528637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40" name="Line 16"/>
          <p:cNvSpPr>
            <a:spLocks noChangeShapeType="1"/>
          </p:cNvSpPr>
          <p:nvPr/>
        </p:nvSpPr>
        <p:spPr bwMode="auto">
          <a:xfrm>
            <a:off x="7462838" y="2689225"/>
            <a:ext cx="528637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41" name="Text Box 17"/>
          <p:cNvSpPr txBox="1">
            <a:spLocks noChangeArrowheads="1"/>
          </p:cNvSpPr>
          <p:nvPr/>
        </p:nvSpPr>
        <p:spPr bwMode="auto">
          <a:xfrm>
            <a:off x="7493000" y="2136775"/>
            <a:ext cx="43338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0</a:t>
            </a:r>
          </a:p>
        </p:txBody>
      </p:sp>
      <p:sp>
        <p:nvSpPr>
          <p:cNvPr id="769042" name="Text Box 18"/>
          <p:cNvSpPr txBox="1">
            <a:spLocks noChangeArrowheads="1"/>
          </p:cNvSpPr>
          <p:nvPr/>
        </p:nvSpPr>
        <p:spPr bwMode="auto">
          <a:xfrm>
            <a:off x="7493000" y="2459038"/>
            <a:ext cx="433388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0</a:t>
            </a:r>
          </a:p>
        </p:txBody>
      </p:sp>
      <p:sp>
        <p:nvSpPr>
          <p:cNvPr id="769043" name="Text Box 19"/>
          <p:cNvSpPr txBox="1">
            <a:spLocks noChangeArrowheads="1"/>
          </p:cNvSpPr>
          <p:nvPr/>
        </p:nvSpPr>
        <p:spPr bwMode="auto">
          <a:xfrm>
            <a:off x="7962900" y="2136775"/>
            <a:ext cx="20478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x</a:t>
            </a:r>
          </a:p>
        </p:txBody>
      </p:sp>
      <p:sp>
        <p:nvSpPr>
          <p:cNvPr id="769044" name="Text Box 20"/>
          <p:cNvSpPr txBox="1">
            <a:spLocks noChangeArrowheads="1"/>
          </p:cNvSpPr>
          <p:nvPr/>
        </p:nvSpPr>
        <p:spPr bwMode="auto">
          <a:xfrm>
            <a:off x="7962900" y="2405063"/>
            <a:ext cx="20478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y</a:t>
            </a:r>
          </a:p>
        </p:txBody>
      </p:sp>
      <p:sp>
        <p:nvSpPr>
          <p:cNvPr id="769045" name="Text Box 21"/>
          <p:cNvSpPr txBox="1">
            <a:spLocks noChangeArrowheads="1"/>
          </p:cNvSpPr>
          <p:nvPr/>
        </p:nvSpPr>
        <p:spPr bwMode="auto">
          <a:xfrm>
            <a:off x="7966075" y="2682875"/>
            <a:ext cx="590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next</a:t>
            </a:r>
          </a:p>
        </p:txBody>
      </p:sp>
      <p:sp>
        <p:nvSpPr>
          <p:cNvPr id="769046" name="Text Box 22"/>
          <p:cNvSpPr txBox="1">
            <a:spLocks noChangeArrowheads="1"/>
          </p:cNvSpPr>
          <p:nvPr/>
        </p:nvSpPr>
        <p:spPr bwMode="auto">
          <a:xfrm>
            <a:off x="6470650" y="1444625"/>
            <a:ext cx="8953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head</a:t>
            </a:r>
          </a:p>
        </p:txBody>
      </p:sp>
      <p:sp>
        <p:nvSpPr>
          <p:cNvPr id="769047" name="Text Box 23"/>
          <p:cNvSpPr txBox="1">
            <a:spLocks noChangeArrowheads="1"/>
          </p:cNvSpPr>
          <p:nvPr/>
        </p:nvSpPr>
        <p:spPr bwMode="auto">
          <a:xfrm>
            <a:off x="6470650" y="1752600"/>
            <a:ext cx="43338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t1</a:t>
            </a:r>
          </a:p>
        </p:txBody>
      </p:sp>
      <p:sp>
        <p:nvSpPr>
          <p:cNvPr id="769048" name="Text Box 24"/>
          <p:cNvSpPr txBox="1">
            <a:spLocks noChangeArrowheads="1"/>
          </p:cNvSpPr>
          <p:nvPr/>
        </p:nvSpPr>
        <p:spPr bwMode="auto">
          <a:xfrm>
            <a:off x="6470650" y="2060575"/>
            <a:ext cx="43338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t2</a:t>
            </a:r>
          </a:p>
        </p:txBody>
      </p:sp>
      <p:sp>
        <p:nvSpPr>
          <p:cNvPr id="769049" name="Line 25"/>
          <p:cNvSpPr>
            <a:spLocks noChangeShapeType="1"/>
          </p:cNvSpPr>
          <p:nvPr/>
        </p:nvSpPr>
        <p:spPr bwMode="auto">
          <a:xfrm>
            <a:off x="7002463" y="1635125"/>
            <a:ext cx="420687" cy="44132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0" name="Line 26"/>
          <p:cNvSpPr>
            <a:spLocks noChangeShapeType="1"/>
          </p:cNvSpPr>
          <p:nvPr/>
        </p:nvSpPr>
        <p:spPr bwMode="auto">
          <a:xfrm>
            <a:off x="6745288" y="1925638"/>
            <a:ext cx="623887" cy="18256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1" name="Line 27"/>
          <p:cNvSpPr>
            <a:spLocks noChangeShapeType="1"/>
          </p:cNvSpPr>
          <p:nvPr/>
        </p:nvSpPr>
        <p:spPr bwMode="auto">
          <a:xfrm flipV="1">
            <a:off x="6745288" y="2184400"/>
            <a:ext cx="592137" cy="4286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2" name="Line 28"/>
          <p:cNvSpPr>
            <a:spLocks noChangeShapeType="1"/>
          </p:cNvSpPr>
          <p:nvPr/>
        </p:nvSpPr>
        <p:spPr bwMode="auto">
          <a:xfrm flipV="1">
            <a:off x="7434263" y="2711450"/>
            <a:ext cx="547687" cy="2254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3" name="Line 29"/>
          <p:cNvSpPr>
            <a:spLocks noChangeShapeType="1"/>
          </p:cNvSpPr>
          <p:nvPr/>
        </p:nvSpPr>
        <p:spPr bwMode="auto">
          <a:xfrm>
            <a:off x="7464425" y="2708275"/>
            <a:ext cx="547688" cy="2254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4" name="Line 30"/>
          <p:cNvSpPr>
            <a:spLocks noChangeShapeType="1"/>
          </p:cNvSpPr>
          <p:nvPr/>
        </p:nvSpPr>
        <p:spPr bwMode="auto">
          <a:xfrm>
            <a:off x="979488" y="2054225"/>
            <a:ext cx="603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5" name="Line 31"/>
          <p:cNvSpPr>
            <a:spLocks noChangeShapeType="1"/>
          </p:cNvSpPr>
          <p:nvPr/>
        </p:nvSpPr>
        <p:spPr bwMode="auto">
          <a:xfrm>
            <a:off x="981075" y="2051050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6" name="Line 32"/>
          <p:cNvSpPr>
            <a:spLocks noChangeShapeType="1"/>
          </p:cNvSpPr>
          <p:nvPr/>
        </p:nvSpPr>
        <p:spPr bwMode="auto">
          <a:xfrm>
            <a:off x="4543425" y="3562350"/>
            <a:ext cx="603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7" name="Text Box 33"/>
          <p:cNvSpPr txBox="1">
            <a:spLocks noChangeArrowheads="1"/>
          </p:cNvSpPr>
          <p:nvPr/>
        </p:nvSpPr>
        <p:spPr bwMode="auto">
          <a:xfrm>
            <a:off x="7413625" y="2139950"/>
            <a:ext cx="588963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1</a:t>
            </a:r>
          </a:p>
        </p:txBody>
      </p:sp>
      <p:sp>
        <p:nvSpPr>
          <p:cNvPr id="769058" name="Text Box 34"/>
          <p:cNvSpPr txBox="1">
            <a:spLocks noChangeArrowheads="1"/>
          </p:cNvSpPr>
          <p:nvPr/>
        </p:nvSpPr>
        <p:spPr bwMode="auto">
          <a:xfrm>
            <a:off x="7404100" y="2478088"/>
            <a:ext cx="611188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1</a:t>
            </a:r>
          </a:p>
        </p:txBody>
      </p:sp>
      <p:sp>
        <p:nvSpPr>
          <p:cNvPr id="769059" name="Text Box 35"/>
          <p:cNvSpPr txBox="1">
            <a:spLocks noChangeArrowheads="1"/>
          </p:cNvSpPr>
          <p:nvPr/>
        </p:nvSpPr>
        <p:spPr bwMode="auto">
          <a:xfrm>
            <a:off x="6989763" y="1452563"/>
            <a:ext cx="8953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= NULL;</a:t>
            </a:r>
          </a:p>
        </p:txBody>
      </p:sp>
      <p:sp>
        <p:nvSpPr>
          <p:cNvPr id="769060" name="Rectangle 36"/>
          <p:cNvSpPr>
            <a:spLocks noChangeArrowheads="1"/>
          </p:cNvSpPr>
          <p:nvPr/>
        </p:nvSpPr>
        <p:spPr bwMode="auto">
          <a:xfrm>
            <a:off x="7434263" y="5030788"/>
            <a:ext cx="1357312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>
                <a:solidFill>
                  <a:schemeClr val="tx2"/>
                </a:solidFill>
                <a:latin typeface="Arial" pitchFamily="-108" charset="0"/>
              </a:rPr>
              <a:t>== 1</a:t>
            </a:r>
          </a:p>
        </p:txBody>
      </p:sp>
      <p:sp>
        <p:nvSpPr>
          <p:cNvPr id="769061" name="Rectangle 37"/>
          <p:cNvSpPr>
            <a:spLocks noChangeArrowheads="1"/>
          </p:cNvSpPr>
          <p:nvPr/>
        </p:nvSpPr>
        <p:spPr bwMode="auto">
          <a:xfrm>
            <a:off x="7431088" y="5605463"/>
            <a:ext cx="1357312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>
                <a:solidFill>
                  <a:schemeClr val="tx2"/>
                </a:solidFill>
                <a:latin typeface="Arial" pitchFamily="-108" charset="0"/>
              </a:rPr>
              <a:t>== 1</a:t>
            </a:r>
          </a:p>
        </p:txBody>
      </p:sp>
      <p:sp>
        <p:nvSpPr>
          <p:cNvPr id="769062" name="Rectangle 38"/>
          <p:cNvSpPr>
            <a:spLocks noChangeArrowheads="1"/>
          </p:cNvSpPr>
          <p:nvPr/>
        </p:nvSpPr>
        <p:spPr bwMode="auto">
          <a:xfrm>
            <a:off x="7435850" y="5602288"/>
            <a:ext cx="18526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>
                <a:solidFill>
                  <a:schemeClr val="bg2"/>
                </a:solidFill>
                <a:latin typeface="Arial" pitchFamily="-108" charset="0"/>
              </a:rPr>
              <a:t>== 1</a:t>
            </a:r>
          </a:p>
        </p:txBody>
      </p:sp>
      <p:sp>
        <p:nvSpPr>
          <p:cNvPr id="769063" name="Line 39"/>
          <p:cNvSpPr>
            <a:spLocks noChangeShapeType="1"/>
          </p:cNvSpPr>
          <p:nvPr/>
        </p:nvSpPr>
        <p:spPr bwMode="auto">
          <a:xfrm>
            <a:off x="4540250" y="3559175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64" name="Rectangle 40"/>
          <p:cNvSpPr>
            <a:spLocks noChangeArrowheads="1"/>
          </p:cNvSpPr>
          <p:nvPr/>
        </p:nvSpPr>
        <p:spPr bwMode="auto">
          <a:xfrm>
            <a:off x="7442200" y="5027613"/>
            <a:ext cx="1701800" cy="32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>
                <a:solidFill>
                  <a:schemeClr val="tx2"/>
                </a:solidFill>
                <a:latin typeface="Arial" pitchFamily="-108" charset="0"/>
              </a:rPr>
              <a:t>== 0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4.16667E-6 0.0923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769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.09252 L -2.22222E-6 0.13717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769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13727 L -0.00018 0.18218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769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67476E-6 L -8.33333E-7 0.1887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769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18876 L -1.11111E-6 0.23503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769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23519 L 3.61111E-6 0.32894 " pathEditMode="relative" ptsTypes="AA">
                                      <p:cBhvr>
                                        <p:cTn id="97" dur="500" fill="hold"/>
                                        <p:tgtEl>
                                          <p:spTgt spid="769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7.4254E-7 L -0.00121 0.34397 " pathEditMode="relative" rAng="0" ptsTypes="AA">
                                      <p:cBhvr>
                                        <p:cTn id="143" dur="500" fill="hold"/>
                                        <p:tgtEl>
                                          <p:spTgt spid="769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1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4.16667E-6 0.09236 " pathEditMode="relative" rAng="0" ptsTypes="AA">
                                      <p:cBhvr>
                                        <p:cTn id="151" dur="500" fill="hold"/>
                                        <p:tgtEl>
                                          <p:spTgt spid="769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67476E-6 L -8.33333E-7 0.18876 " pathEditMode="relative" rAng="0" ptsTypes="AA">
                                      <p:cBhvr>
                                        <p:cTn id="165" dur="500" fill="hold"/>
                                        <p:tgtEl>
                                          <p:spTgt spid="7690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"/>
                            </p:stCondLst>
                            <p:childTnLst>
                              <p:par>
                                <p:cTn id="167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18876 L -1.11111E-6 0.23503 " pathEditMode="relative" rAng="0" ptsTypes="AA">
                                      <p:cBhvr>
                                        <p:cTn id="178" dur="500" fill="hold"/>
                                        <p:tgtEl>
                                          <p:spTgt spid="7690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9183 L 0.00018 0.48901 " pathEditMode="relative" rAng="0" ptsTypes="AA">
                                      <p:cBhvr>
                                        <p:cTn id="186" dur="500" fill="hold"/>
                                        <p:tgtEl>
                                          <p:spTgt spid="769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23519 L 3.61111E-6 0.32894 " pathEditMode="relative" ptsTypes="AA">
                                      <p:cBhvr>
                                        <p:cTn id="200" dur="500" fill="hold"/>
                                        <p:tgtEl>
                                          <p:spTgt spid="7690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027" grpId="0"/>
      <p:bldP spid="769028" grpId="0"/>
      <p:bldP spid="769029" grpId="0"/>
      <p:bldP spid="769030" grpId="0"/>
      <p:bldP spid="769030" grpId="1"/>
      <p:bldP spid="769031" grpId="0"/>
      <p:bldP spid="769032" grpId="0"/>
      <p:bldP spid="769038" grpId="0" animBg="1"/>
      <p:bldP spid="769039" grpId="0" animBg="1"/>
      <p:bldP spid="769040" grpId="0" animBg="1"/>
      <p:bldP spid="769041" grpId="0"/>
      <p:bldP spid="769041" grpId="1"/>
      <p:bldP spid="769041" grpId="2"/>
      <p:bldP spid="769041" grpId="3"/>
      <p:bldP spid="769042" grpId="0"/>
      <p:bldP spid="769042" grpId="1"/>
      <p:bldP spid="769042" grpId="2"/>
      <p:bldP spid="769042" grpId="3"/>
      <p:bldP spid="769043" grpId="0"/>
      <p:bldP spid="769044" grpId="0"/>
      <p:bldP spid="769047" grpId="0"/>
      <p:bldP spid="769047" grpId="1"/>
      <p:bldP spid="769047" grpId="2"/>
      <p:bldP spid="769048" grpId="0"/>
      <p:bldP spid="769048" grpId="1"/>
      <p:bldP spid="769049" grpId="0" animBg="1"/>
      <p:bldP spid="769049" grpId="1" animBg="1"/>
      <p:bldP spid="769049" grpId="2" animBg="1"/>
      <p:bldP spid="769049" grpId="3" animBg="1"/>
      <p:bldP spid="769050" grpId="0" animBg="1"/>
      <p:bldP spid="769050" grpId="1" animBg="1"/>
      <p:bldP spid="769050" grpId="2" animBg="1"/>
      <p:bldP spid="769051" grpId="0" animBg="1"/>
      <p:bldP spid="769051" grpId="1" animBg="1"/>
      <p:bldP spid="769051" grpId="2" animBg="1"/>
      <p:bldP spid="769052" grpId="0" animBg="1"/>
      <p:bldP spid="769053" grpId="0" animBg="1"/>
      <p:bldP spid="769054" grpId="0" animBg="1"/>
      <p:bldP spid="769054" grpId="1" animBg="1"/>
      <p:bldP spid="769054" grpId="2" animBg="1"/>
      <p:bldP spid="769055" grpId="0" animBg="1"/>
      <p:bldP spid="769055" grpId="1" animBg="1"/>
      <p:bldP spid="769055" grpId="2" animBg="1"/>
      <p:bldP spid="769055" grpId="3" animBg="1"/>
      <p:bldP spid="769055" grpId="4" animBg="1"/>
      <p:bldP spid="769056" grpId="0" animBg="1"/>
      <p:bldP spid="769056" grpId="1" animBg="1"/>
      <p:bldP spid="769056" grpId="2" animBg="1"/>
      <p:bldP spid="769056" grpId="3" animBg="1"/>
      <p:bldP spid="769056" grpId="4" animBg="1"/>
      <p:bldP spid="769057" grpId="0"/>
      <p:bldP spid="769057" grpId="1"/>
      <p:bldP spid="769057" grpId="2"/>
      <p:bldP spid="769058" grpId="0"/>
      <p:bldP spid="769058" grpId="1"/>
      <p:bldP spid="769058" grpId="2"/>
      <p:bldP spid="769059" grpId="0"/>
      <p:bldP spid="769059" grpId="1"/>
      <p:bldP spid="769060" grpId="0"/>
      <p:bldP spid="769060" grpId="1"/>
      <p:bldP spid="769061" grpId="0"/>
      <p:bldP spid="769061" grpId="1"/>
      <p:bldP spid="769062" grpId="0"/>
      <p:bldP spid="769063" grpId="0" animBg="1"/>
      <p:bldP spid="769063" grpId="1" animBg="1"/>
      <p:bldP spid="769063" grpId="2" animBg="1"/>
      <p:bldP spid="769063" grpId="3" animBg="1"/>
      <p:bldP spid="76906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8796844-EDC6-BA41-A986-09E1BABFC1A6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Agenda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/>
              <a:t>Part 1: STM Overview</a:t>
            </a:r>
            <a:endParaRPr lang="en-US" sz="1800" dirty="0" smtClean="0"/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Introduction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Language Constructs and Semantics</a:t>
            </a:r>
          </a:p>
          <a:p>
            <a:pPr lvl="2" eaLnBrk="1" hangingPunct="1"/>
            <a:r>
              <a:rPr lang="en-US" sz="1900" dirty="0" smtClean="0">
                <a:solidFill>
                  <a:srgbClr val="F5E647"/>
                </a:solidFill>
                <a:ea typeface="ＭＳ Ｐゴシック" pitchFamily="-108" charset="-128"/>
              </a:rPr>
              <a:t>Design space</a:t>
            </a:r>
            <a:endParaRPr lang="en-US" sz="1900" b="1" dirty="0" smtClean="0">
              <a:solidFill>
                <a:srgbClr val="F5E647"/>
              </a:solidFill>
              <a:ea typeface="ＭＳ Ｐゴシック" pitchFamily="-108" charset="-128"/>
            </a:endParaRPr>
          </a:p>
          <a:p>
            <a:pPr lvl="1" eaLnBrk="1" hangingPunct="1">
              <a:buNone/>
            </a:pPr>
            <a:r>
              <a:rPr lang="en-US" sz="2700" dirty="0" smtClean="0"/>
              <a:t>Part 2: STM Implementation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Runtime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Compiler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Performance</a:t>
            </a:r>
            <a:endParaRPr lang="en-US" sz="1900" dirty="0">
              <a:solidFill>
                <a:schemeClr val="tx2"/>
              </a:solidFill>
              <a:ea typeface="ＭＳ Ｐゴシック" pitchFamily="-108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DCDFCF-C90E-EB48-9812-656821EA3EE8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Transactional Execution Modes</a:t>
            </a:r>
            <a:endParaRPr lang="en-US" dirty="0"/>
          </a:p>
        </p:txBody>
      </p:sp>
      <p:graphicFrame>
        <p:nvGraphicFramePr>
          <p:cNvPr id="615427" name="Group 3"/>
          <p:cNvGraphicFramePr>
            <a:graphicFrameLocks noGrp="1"/>
          </p:cNvGraphicFramePr>
          <p:nvPr>
            <p:ph idx="1"/>
          </p:nvPr>
        </p:nvGraphicFramePr>
        <p:xfrm>
          <a:off x="455613" y="1371600"/>
          <a:ext cx="8237537" cy="3971543"/>
        </p:xfrm>
        <a:graphic>
          <a:graphicData uri="http://schemas.openxmlformats.org/drawingml/2006/table">
            <a:tbl>
              <a:tblPr/>
              <a:tblGrid>
                <a:gridCol w="763587"/>
                <a:gridCol w="3736975"/>
                <a:gridCol w="37369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-108" charset="0"/>
                        <a:ea typeface="Arial" pitchFamily="-108" charset="0"/>
                        <a:cs typeface="Arial" pitchFamily="-10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Optimistic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Pessimistic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-108" charset="0"/>
                        <a:ea typeface="Arial" pitchFamily="-108" charset="0"/>
                        <a:cs typeface="Arial" pitchFamily="-10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Lock data on write (exclusive write locks)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Record reads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Release write locks and validate reads on commit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-108" charset="0"/>
                        <a:ea typeface="Arial" pitchFamily="-108" charset="0"/>
                        <a:cs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Lock data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 on write (exclusive write locks) 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Lock data on read (shared read locks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)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Release read and write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locks on commit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Pros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Cache effects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No read  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locking cost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Privatization-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safety and consistency for free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Filtering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-108" charset="0"/>
                        <a:ea typeface="Arial" pitchFamily="-108" charset="0"/>
                        <a:cs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Cons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Providing privatization and consistency 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incurs extra cost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No filtering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Cache effects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-108" charset="0"/>
                        <a:ea typeface="Arial" pitchFamily="-108" charset="0"/>
                        <a:cs typeface="Arial" pitchFamily="-108" charset="0"/>
                      </a:endParaRP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Additional read locking 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cost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432523" y="5667650"/>
            <a:ext cx="8397875" cy="462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Tx/>
              <a:buSzPct val="125000"/>
              <a:buFontTx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Obstinate</a:t>
            </a:r>
            <a:r>
              <a:rPr kumimoji="0" lang="en-US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pessimistic </a:t>
            </a:r>
            <a:r>
              <a:rPr lang="en-US" sz="2200" kern="0" dirty="0" smtClean="0">
                <a:latin typeface="+mn-lt"/>
              </a:rPr>
              <a:t>transaction that wins all conflicts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B5FB4-862E-BC4A-8176-2A4D9F2E1163}" type="slidenum">
              <a:rPr lang="en-US"/>
              <a:pPr/>
              <a:t>35</a:t>
            </a:fld>
            <a:endParaRPr lang="en-US"/>
          </a:p>
        </p:txBody>
      </p:sp>
      <p:sp>
        <p:nvSpPr>
          <p:cNvPr id="614402" name="Rectangle 2"/>
          <p:cNvSpPr>
            <a:spLocks noGrp="1" noChangeArrowheads="1"/>
          </p:cNvSpPr>
          <p:nvPr>
            <p:ph type="title"/>
          </p:nvPr>
        </p:nvSpPr>
        <p:spPr>
          <a:xfrm>
            <a:off x="235309" y="273050"/>
            <a:ext cx="8688388" cy="889000"/>
          </a:xfrm>
        </p:spPr>
        <p:txBody>
          <a:bodyPr/>
          <a:lstStyle/>
          <a:p>
            <a:r>
              <a:rPr lang="en-US" dirty="0" smtClean="0"/>
              <a:t>Write </a:t>
            </a:r>
            <a:r>
              <a:rPr lang="en-US" dirty="0"/>
              <a:t>Buffering vs. In-Place Update</a:t>
            </a:r>
          </a:p>
        </p:txBody>
      </p:sp>
      <p:graphicFrame>
        <p:nvGraphicFramePr>
          <p:cNvPr id="614403" name="Group 3"/>
          <p:cNvGraphicFramePr>
            <a:graphicFrameLocks noGrp="1"/>
          </p:cNvGraphicFramePr>
          <p:nvPr>
            <p:ph idx="1"/>
          </p:nvPr>
        </p:nvGraphicFramePr>
        <p:xfrm>
          <a:off x="455613" y="1371600"/>
          <a:ext cx="8237537" cy="3614928"/>
        </p:xfrm>
        <a:graphic>
          <a:graphicData uri="http://schemas.openxmlformats.org/drawingml/2006/table">
            <a:tbl>
              <a:tblPr/>
              <a:tblGrid>
                <a:gridCol w="763587"/>
                <a:gridCol w="3736975"/>
                <a:gridCol w="37369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Write Buffering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(a.k.a. Lazy Versioning)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In-Place Update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(a.k.a. Eager Versioning)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5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Write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to private buffer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Copy to memory on commit 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Lazy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Locking (acquire locks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on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commit) or Eager Locking (acquire locks on access)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Directly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write shared memory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Record old values in a undo log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Eager Locking: acquire write-locks on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write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Pros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Fast abort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Fast commit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Direct reads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Cons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Slow commit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Reads have to search buffer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Arial" charset="0"/>
                          <a:cs typeface="Arial" charset="0"/>
                        </a:rPr>
                        <a:t>Slow abort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0448A8E-13D9-7E4D-9C81-7E2DDFB47C38}" type="slidenum">
              <a:rPr lang="en-US"/>
              <a:pPr/>
              <a:t>36</a:t>
            </a:fld>
            <a:endParaRPr lang="en-US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Conflict Detection </a:t>
            </a:r>
            <a:r>
              <a:rPr lang="en-US" dirty="0" smtClean="0"/>
              <a:t>Granularity</a:t>
            </a:r>
            <a:endParaRPr lang="en-US" dirty="0"/>
          </a:p>
        </p:txBody>
      </p:sp>
      <p:sp>
        <p:nvSpPr>
          <p:cNvPr id="617475" name="Text Box 3"/>
          <p:cNvSpPr txBox="1">
            <a:spLocks noChangeArrowheads="1"/>
          </p:cNvSpPr>
          <p:nvPr/>
        </p:nvSpPr>
        <p:spPr bwMode="auto">
          <a:xfrm>
            <a:off x="2590800" y="1524000"/>
            <a:ext cx="1524000" cy="1311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Arial" charset="0"/>
                <a:ea typeface="Arial" charset="0"/>
                <a:cs typeface="Arial" charset="0"/>
              </a:rPr>
              <a:t>class Foo {</a:t>
            </a:r>
          </a:p>
          <a:p>
            <a:r>
              <a:rPr lang="en-US" sz="2000" b="1">
                <a:latin typeface="Arial" charset="0"/>
                <a:ea typeface="Arial" charset="0"/>
                <a:cs typeface="Arial" charset="0"/>
              </a:rPr>
              <a:t>   int x;</a:t>
            </a:r>
          </a:p>
          <a:p>
            <a:r>
              <a:rPr lang="en-US" sz="2000" b="1">
                <a:latin typeface="Arial" charset="0"/>
                <a:ea typeface="Arial" charset="0"/>
                <a:cs typeface="Arial" charset="0"/>
              </a:rPr>
              <a:t>   int y;</a:t>
            </a:r>
          </a:p>
          <a:p>
            <a:r>
              <a:rPr lang="en-US" sz="2000" b="1">
                <a:latin typeface="Arial" charset="0"/>
                <a:ea typeface="Arial" charset="0"/>
                <a:cs typeface="Arial" charset="0"/>
              </a:rPr>
              <a:t>}</a:t>
            </a:r>
          </a:p>
        </p:txBody>
      </p:sp>
      <p:sp>
        <p:nvSpPr>
          <p:cNvPr id="617476" name="Text Box 4"/>
          <p:cNvSpPr txBox="1">
            <a:spLocks noChangeArrowheads="1"/>
          </p:cNvSpPr>
          <p:nvPr/>
        </p:nvSpPr>
        <p:spPr bwMode="auto">
          <a:xfrm>
            <a:off x="477759" y="1828800"/>
            <a:ext cx="1847406" cy="707886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  <a:ea typeface="Arial" charset="0"/>
                <a:cs typeface="Arial" charset="0"/>
              </a:rPr>
              <a:t>object-based</a:t>
            </a:r>
            <a:endParaRPr lang="en-US" sz="200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2000" dirty="0">
                <a:solidFill>
                  <a:schemeClr val="tx2"/>
                </a:solidFill>
                <a:ea typeface="Arial" charset="0"/>
                <a:cs typeface="Arial" charset="0"/>
              </a:rPr>
              <a:t>(Java/C#)</a:t>
            </a:r>
          </a:p>
        </p:txBody>
      </p:sp>
      <p:sp>
        <p:nvSpPr>
          <p:cNvPr id="617477" name="Text Box 5"/>
          <p:cNvSpPr txBox="1">
            <a:spLocks noChangeArrowheads="1"/>
          </p:cNvSpPr>
          <p:nvPr/>
        </p:nvSpPr>
        <p:spPr bwMode="auto">
          <a:xfrm>
            <a:off x="155905" y="3733800"/>
            <a:ext cx="2486353" cy="1015663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ea typeface="Arial" charset="0"/>
                <a:cs typeface="Arial" charset="0"/>
              </a:rPr>
              <a:t>w</a:t>
            </a:r>
            <a:r>
              <a:rPr lang="en-US" sz="2000" dirty="0" smtClean="0">
                <a:solidFill>
                  <a:schemeClr val="tx2"/>
                </a:solidFill>
                <a:ea typeface="Arial" charset="0"/>
                <a:cs typeface="Arial" charset="0"/>
              </a:rPr>
              <a:t>ord</a:t>
            </a:r>
            <a:r>
              <a:rPr lang="en-US" sz="2000" dirty="0">
                <a:solidFill>
                  <a:schemeClr val="tx2"/>
                </a:solidFill>
                <a:ea typeface="Arial" charset="0"/>
                <a:cs typeface="Arial" charset="0"/>
              </a:rPr>
              <a:t>-</a:t>
            </a:r>
            <a:r>
              <a:rPr lang="en-US" sz="2000" dirty="0" smtClean="0">
                <a:solidFill>
                  <a:schemeClr val="tx2"/>
                </a:solidFill>
                <a:ea typeface="Arial" charset="0"/>
                <a:cs typeface="Arial" charset="0"/>
              </a:rPr>
              <a:t>based</a:t>
            </a:r>
          </a:p>
          <a:p>
            <a:pPr algn="ctr"/>
            <a:r>
              <a:rPr lang="en-US" sz="2000" dirty="0" smtClean="0">
                <a:solidFill>
                  <a:schemeClr val="tx2"/>
                </a:solidFill>
                <a:ea typeface="Arial" charset="0"/>
                <a:cs typeface="Arial" charset="0"/>
              </a:rPr>
              <a:t>(</a:t>
            </a:r>
            <a:r>
              <a:rPr lang="en-US" sz="2000" dirty="0" err="1" smtClean="0">
                <a:solidFill>
                  <a:schemeClr val="tx2"/>
                </a:solidFill>
                <a:ea typeface="Arial" charset="0"/>
                <a:cs typeface="Arial" charset="0"/>
              </a:rPr>
              <a:t>cacheline</a:t>
            </a:r>
            <a:r>
              <a:rPr lang="en-US" sz="2000" dirty="0" smtClean="0">
                <a:solidFill>
                  <a:schemeClr val="tx2"/>
                </a:solidFill>
                <a:ea typeface="Arial" charset="0"/>
                <a:cs typeface="Arial" charset="0"/>
              </a:rPr>
              <a:t>-based)</a:t>
            </a:r>
          </a:p>
          <a:p>
            <a:pPr algn="ctr"/>
            <a:r>
              <a:rPr lang="en-US" sz="2000" dirty="0">
                <a:solidFill>
                  <a:schemeClr val="tx2"/>
                </a:solidFill>
                <a:ea typeface="Arial" charset="0"/>
                <a:cs typeface="Arial" charset="0"/>
              </a:rPr>
              <a:t>(C/C++)</a:t>
            </a:r>
          </a:p>
        </p:txBody>
      </p:sp>
      <p:sp>
        <p:nvSpPr>
          <p:cNvPr id="617478" name="Text Box 6"/>
          <p:cNvSpPr txBox="1">
            <a:spLocks noChangeArrowheads="1"/>
          </p:cNvSpPr>
          <p:nvPr/>
        </p:nvSpPr>
        <p:spPr bwMode="auto">
          <a:xfrm>
            <a:off x="2590800" y="3505200"/>
            <a:ext cx="1593850" cy="1311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Arial" charset="0"/>
                <a:ea typeface="Arial" charset="0"/>
                <a:cs typeface="Arial" charset="0"/>
              </a:rPr>
              <a:t>struct Foo {</a:t>
            </a:r>
          </a:p>
          <a:p>
            <a:r>
              <a:rPr lang="en-US" sz="2000" b="1">
                <a:latin typeface="Arial" charset="0"/>
                <a:ea typeface="Arial" charset="0"/>
                <a:cs typeface="Arial" charset="0"/>
              </a:rPr>
              <a:t>   int x;</a:t>
            </a:r>
          </a:p>
          <a:p>
            <a:r>
              <a:rPr lang="en-US" sz="2000" b="1">
                <a:latin typeface="Arial" charset="0"/>
                <a:ea typeface="Arial" charset="0"/>
                <a:cs typeface="Arial" charset="0"/>
              </a:rPr>
              <a:t>   int y;</a:t>
            </a:r>
          </a:p>
          <a:p>
            <a:r>
              <a:rPr lang="en-US" sz="2000" b="1">
                <a:latin typeface="Arial" charset="0"/>
                <a:ea typeface="Arial" charset="0"/>
                <a:cs typeface="Arial" charset="0"/>
              </a:rPr>
              <a:t>}</a:t>
            </a:r>
          </a:p>
        </p:txBody>
      </p:sp>
      <p:sp>
        <p:nvSpPr>
          <p:cNvPr id="617479" name="Line 7"/>
          <p:cNvSpPr>
            <a:spLocks noChangeShapeType="1"/>
          </p:cNvSpPr>
          <p:nvPr/>
        </p:nvSpPr>
        <p:spPr bwMode="auto">
          <a:xfrm flipV="1">
            <a:off x="6599767" y="3505198"/>
            <a:ext cx="391582" cy="571501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480" name="Line 8"/>
          <p:cNvSpPr>
            <a:spLocks noChangeShapeType="1"/>
          </p:cNvSpPr>
          <p:nvPr/>
        </p:nvSpPr>
        <p:spPr bwMode="auto">
          <a:xfrm flipV="1">
            <a:off x="6709833" y="4343400"/>
            <a:ext cx="278342" cy="97367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2" name="Rectangle 10"/>
          <p:cNvSpPr>
            <a:spLocks noChangeArrowheads="1"/>
          </p:cNvSpPr>
          <p:nvPr/>
        </p:nvSpPr>
        <p:spPr bwMode="auto">
          <a:xfrm>
            <a:off x="4724400" y="2647950"/>
            <a:ext cx="1219200" cy="400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>
                <a:ea typeface="Arial" charset="0"/>
                <a:cs typeface="Arial" charset="0"/>
              </a:rPr>
              <a:t>y</a:t>
            </a:r>
          </a:p>
        </p:txBody>
      </p:sp>
      <p:sp>
        <p:nvSpPr>
          <p:cNvPr id="74763" name="Rectangle 11"/>
          <p:cNvSpPr>
            <a:spLocks noChangeArrowheads="1"/>
          </p:cNvSpPr>
          <p:nvPr/>
        </p:nvSpPr>
        <p:spPr bwMode="auto">
          <a:xfrm>
            <a:off x="4724400" y="2247900"/>
            <a:ext cx="1219200" cy="400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>
                <a:ea typeface="Arial" charset="0"/>
                <a:cs typeface="Arial" charset="0"/>
              </a:rPr>
              <a:t>x</a:t>
            </a:r>
          </a:p>
        </p:txBody>
      </p:sp>
      <p:sp>
        <p:nvSpPr>
          <p:cNvPr id="74764" name="Rectangle 12"/>
          <p:cNvSpPr>
            <a:spLocks noChangeArrowheads="1"/>
          </p:cNvSpPr>
          <p:nvPr/>
        </p:nvSpPr>
        <p:spPr bwMode="auto">
          <a:xfrm>
            <a:off x="4724400" y="1847850"/>
            <a:ext cx="1219200" cy="400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>
                <a:solidFill>
                  <a:schemeClr val="tx2"/>
                </a:solidFill>
                <a:ea typeface="Arial" charset="0"/>
                <a:cs typeface="Arial" charset="0"/>
              </a:rPr>
              <a:t>metadata</a:t>
            </a:r>
          </a:p>
        </p:txBody>
      </p:sp>
      <p:sp>
        <p:nvSpPr>
          <p:cNvPr id="74765" name="Rectangle 13"/>
          <p:cNvSpPr>
            <a:spLocks noChangeArrowheads="1"/>
          </p:cNvSpPr>
          <p:nvPr/>
        </p:nvSpPr>
        <p:spPr bwMode="auto">
          <a:xfrm>
            <a:off x="4724400" y="1447800"/>
            <a:ext cx="1219200" cy="400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>
                <a:ea typeface="Arial" charset="0"/>
                <a:cs typeface="Arial" charset="0"/>
              </a:rPr>
              <a:t>vtbl</a:t>
            </a:r>
          </a:p>
        </p:txBody>
      </p:sp>
      <p:sp>
        <p:nvSpPr>
          <p:cNvPr id="74766" name="Line 14"/>
          <p:cNvSpPr>
            <a:spLocks noChangeShapeType="1"/>
          </p:cNvSpPr>
          <p:nvPr/>
        </p:nvSpPr>
        <p:spPr bwMode="auto">
          <a:xfrm>
            <a:off x="4724400" y="1447800"/>
            <a:ext cx="1219200" cy="0"/>
          </a:xfrm>
          <a:prstGeom prst="line">
            <a:avLst/>
          </a:prstGeom>
          <a:noFill/>
          <a:ln w="28575" cap="sq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7" name="Line 15"/>
          <p:cNvSpPr>
            <a:spLocks noChangeShapeType="1"/>
          </p:cNvSpPr>
          <p:nvPr/>
        </p:nvSpPr>
        <p:spPr bwMode="auto">
          <a:xfrm>
            <a:off x="4724400" y="1847850"/>
            <a:ext cx="12192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8" name="Line 16"/>
          <p:cNvSpPr>
            <a:spLocks noChangeShapeType="1"/>
          </p:cNvSpPr>
          <p:nvPr/>
        </p:nvSpPr>
        <p:spPr bwMode="auto">
          <a:xfrm>
            <a:off x="4724400" y="2247900"/>
            <a:ext cx="12192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9" name="Line 17"/>
          <p:cNvSpPr>
            <a:spLocks noChangeShapeType="1"/>
          </p:cNvSpPr>
          <p:nvPr/>
        </p:nvSpPr>
        <p:spPr bwMode="auto">
          <a:xfrm>
            <a:off x="4724400" y="2647950"/>
            <a:ext cx="12192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0" name="Line 18"/>
          <p:cNvSpPr>
            <a:spLocks noChangeShapeType="1"/>
          </p:cNvSpPr>
          <p:nvPr/>
        </p:nvSpPr>
        <p:spPr bwMode="auto">
          <a:xfrm>
            <a:off x="4724400" y="3048000"/>
            <a:ext cx="1219200" cy="0"/>
          </a:xfrm>
          <a:prstGeom prst="line">
            <a:avLst/>
          </a:prstGeom>
          <a:noFill/>
          <a:ln w="28575" cap="sq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1" name="Line 19"/>
          <p:cNvSpPr>
            <a:spLocks noChangeShapeType="1"/>
          </p:cNvSpPr>
          <p:nvPr/>
        </p:nvSpPr>
        <p:spPr bwMode="auto">
          <a:xfrm>
            <a:off x="4724400" y="1447800"/>
            <a:ext cx="0" cy="1600200"/>
          </a:xfrm>
          <a:prstGeom prst="line">
            <a:avLst/>
          </a:prstGeom>
          <a:noFill/>
          <a:ln w="28575" cap="sq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2" name="Line 20"/>
          <p:cNvSpPr>
            <a:spLocks noChangeShapeType="1"/>
          </p:cNvSpPr>
          <p:nvPr/>
        </p:nvSpPr>
        <p:spPr bwMode="auto">
          <a:xfrm>
            <a:off x="5943600" y="1447800"/>
            <a:ext cx="0" cy="1600200"/>
          </a:xfrm>
          <a:prstGeom prst="line">
            <a:avLst/>
          </a:prstGeom>
          <a:noFill/>
          <a:ln w="28575" cap="sq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3" name="Rectangle 22"/>
          <p:cNvSpPr>
            <a:spLocks noChangeArrowheads="1"/>
          </p:cNvSpPr>
          <p:nvPr/>
        </p:nvSpPr>
        <p:spPr bwMode="auto">
          <a:xfrm>
            <a:off x="7086600" y="5038725"/>
            <a:ext cx="1219200" cy="422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>
                <a:solidFill>
                  <a:schemeClr val="tx2"/>
                </a:solidFill>
                <a:ea typeface="Arial" charset="0"/>
                <a:cs typeface="Arial" charset="0"/>
              </a:rPr>
              <a:t>metadata</a:t>
            </a:r>
          </a:p>
        </p:txBody>
      </p:sp>
      <p:sp>
        <p:nvSpPr>
          <p:cNvPr id="74774" name="Rectangle 23"/>
          <p:cNvSpPr>
            <a:spLocks noChangeArrowheads="1"/>
          </p:cNvSpPr>
          <p:nvPr/>
        </p:nvSpPr>
        <p:spPr bwMode="auto">
          <a:xfrm>
            <a:off x="7086600" y="4618038"/>
            <a:ext cx="1219200" cy="420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>
                <a:solidFill>
                  <a:schemeClr val="tx2"/>
                </a:solidFill>
                <a:ea typeface="Arial" charset="0"/>
                <a:cs typeface="Arial" charset="0"/>
              </a:rPr>
              <a:t>metadata</a:t>
            </a:r>
          </a:p>
        </p:txBody>
      </p:sp>
      <p:sp>
        <p:nvSpPr>
          <p:cNvPr id="74775" name="Rectangle 24"/>
          <p:cNvSpPr>
            <a:spLocks noChangeArrowheads="1"/>
          </p:cNvSpPr>
          <p:nvPr/>
        </p:nvSpPr>
        <p:spPr bwMode="auto">
          <a:xfrm>
            <a:off x="7086600" y="4195763"/>
            <a:ext cx="1219200" cy="422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>
                <a:solidFill>
                  <a:schemeClr val="tx2"/>
                </a:solidFill>
                <a:ea typeface="Arial" charset="0"/>
                <a:cs typeface="Arial" charset="0"/>
              </a:rPr>
              <a:t>metadata</a:t>
            </a:r>
          </a:p>
        </p:txBody>
      </p:sp>
      <p:sp>
        <p:nvSpPr>
          <p:cNvPr id="74776" name="Rectangle 25"/>
          <p:cNvSpPr>
            <a:spLocks noChangeArrowheads="1"/>
          </p:cNvSpPr>
          <p:nvPr/>
        </p:nvSpPr>
        <p:spPr bwMode="auto">
          <a:xfrm>
            <a:off x="7086600" y="3775075"/>
            <a:ext cx="1219200" cy="420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>
                <a:solidFill>
                  <a:schemeClr val="tx2"/>
                </a:solidFill>
                <a:ea typeface="Arial" charset="0"/>
                <a:cs typeface="Arial" charset="0"/>
              </a:rPr>
              <a:t>metadata</a:t>
            </a:r>
          </a:p>
        </p:txBody>
      </p:sp>
      <p:sp>
        <p:nvSpPr>
          <p:cNvPr id="74777" name="Rectangle 26"/>
          <p:cNvSpPr>
            <a:spLocks noChangeArrowheads="1"/>
          </p:cNvSpPr>
          <p:nvPr/>
        </p:nvSpPr>
        <p:spPr bwMode="auto">
          <a:xfrm>
            <a:off x="7086600" y="3352800"/>
            <a:ext cx="1219200" cy="422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>
                <a:solidFill>
                  <a:schemeClr val="tx2"/>
                </a:solidFill>
                <a:ea typeface="Arial" charset="0"/>
                <a:cs typeface="Arial" charset="0"/>
              </a:rPr>
              <a:t>metadata</a:t>
            </a:r>
          </a:p>
        </p:txBody>
      </p:sp>
      <p:sp>
        <p:nvSpPr>
          <p:cNvPr id="74778" name="Line 27"/>
          <p:cNvSpPr>
            <a:spLocks noChangeShapeType="1"/>
          </p:cNvSpPr>
          <p:nvPr/>
        </p:nvSpPr>
        <p:spPr bwMode="auto">
          <a:xfrm>
            <a:off x="7086600" y="3352800"/>
            <a:ext cx="1219200" cy="0"/>
          </a:xfrm>
          <a:prstGeom prst="line">
            <a:avLst/>
          </a:prstGeom>
          <a:noFill/>
          <a:ln w="28575" cap="sq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9" name="Line 28"/>
          <p:cNvSpPr>
            <a:spLocks noChangeShapeType="1"/>
          </p:cNvSpPr>
          <p:nvPr/>
        </p:nvSpPr>
        <p:spPr bwMode="auto">
          <a:xfrm>
            <a:off x="7086600" y="3775075"/>
            <a:ext cx="12192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80" name="Line 29"/>
          <p:cNvSpPr>
            <a:spLocks noChangeShapeType="1"/>
          </p:cNvSpPr>
          <p:nvPr/>
        </p:nvSpPr>
        <p:spPr bwMode="auto">
          <a:xfrm>
            <a:off x="7086600" y="4195763"/>
            <a:ext cx="12192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81" name="Line 30"/>
          <p:cNvSpPr>
            <a:spLocks noChangeShapeType="1"/>
          </p:cNvSpPr>
          <p:nvPr/>
        </p:nvSpPr>
        <p:spPr bwMode="auto">
          <a:xfrm>
            <a:off x="7086600" y="4618038"/>
            <a:ext cx="12192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82" name="Line 31"/>
          <p:cNvSpPr>
            <a:spLocks noChangeShapeType="1"/>
          </p:cNvSpPr>
          <p:nvPr/>
        </p:nvSpPr>
        <p:spPr bwMode="auto">
          <a:xfrm>
            <a:off x="7086600" y="5038725"/>
            <a:ext cx="12192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83" name="Line 32"/>
          <p:cNvSpPr>
            <a:spLocks noChangeShapeType="1"/>
          </p:cNvSpPr>
          <p:nvPr/>
        </p:nvSpPr>
        <p:spPr bwMode="auto">
          <a:xfrm>
            <a:off x="7086600" y="5461000"/>
            <a:ext cx="1219200" cy="0"/>
          </a:xfrm>
          <a:prstGeom prst="line">
            <a:avLst/>
          </a:prstGeom>
          <a:noFill/>
          <a:ln w="28575" cap="sq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84" name="Line 33"/>
          <p:cNvSpPr>
            <a:spLocks noChangeShapeType="1"/>
          </p:cNvSpPr>
          <p:nvPr/>
        </p:nvSpPr>
        <p:spPr bwMode="auto">
          <a:xfrm>
            <a:off x="7086600" y="3352800"/>
            <a:ext cx="0" cy="2108200"/>
          </a:xfrm>
          <a:prstGeom prst="line">
            <a:avLst/>
          </a:prstGeom>
          <a:noFill/>
          <a:ln w="28575" cap="sq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85" name="Line 34"/>
          <p:cNvSpPr>
            <a:spLocks noChangeShapeType="1"/>
          </p:cNvSpPr>
          <p:nvPr/>
        </p:nvSpPr>
        <p:spPr bwMode="auto">
          <a:xfrm>
            <a:off x="8305800" y="3352800"/>
            <a:ext cx="0" cy="2108200"/>
          </a:xfrm>
          <a:prstGeom prst="line">
            <a:avLst/>
          </a:prstGeom>
          <a:noFill/>
          <a:ln w="28575" cap="sq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86" name="Rectangle 36"/>
          <p:cNvSpPr>
            <a:spLocks noChangeArrowheads="1"/>
          </p:cNvSpPr>
          <p:nvPr/>
        </p:nvSpPr>
        <p:spPr bwMode="auto">
          <a:xfrm>
            <a:off x="4724400" y="4368800"/>
            <a:ext cx="1219200" cy="40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>
                <a:ea typeface="Arial" charset="0"/>
                <a:cs typeface="Arial" charset="0"/>
              </a:rPr>
              <a:t>y</a:t>
            </a:r>
          </a:p>
        </p:txBody>
      </p:sp>
      <p:sp>
        <p:nvSpPr>
          <p:cNvPr id="74787" name="Rectangle 37"/>
          <p:cNvSpPr>
            <a:spLocks noChangeArrowheads="1"/>
          </p:cNvSpPr>
          <p:nvPr/>
        </p:nvSpPr>
        <p:spPr bwMode="auto">
          <a:xfrm>
            <a:off x="4724400" y="3962400"/>
            <a:ext cx="1219200" cy="40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 dirty="0" err="1">
                <a:ea typeface="Arial" charset="0"/>
                <a:cs typeface="Arial" charset="0"/>
              </a:rPr>
              <a:t>x</a:t>
            </a:r>
            <a:endParaRPr lang="en-US" sz="1600" dirty="0">
              <a:ea typeface="Arial" charset="0"/>
              <a:cs typeface="Arial" charset="0"/>
            </a:endParaRPr>
          </a:p>
        </p:txBody>
      </p:sp>
      <p:sp>
        <p:nvSpPr>
          <p:cNvPr id="74788" name="Line 38"/>
          <p:cNvSpPr>
            <a:spLocks noChangeShapeType="1"/>
          </p:cNvSpPr>
          <p:nvPr/>
        </p:nvSpPr>
        <p:spPr bwMode="auto">
          <a:xfrm>
            <a:off x="4724400" y="3962400"/>
            <a:ext cx="1219200" cy="0"/>
          </a:xfrm>
          <a:prstGeom prst="line">
            <a:avLst/>
          </a:prstGeom>
          <a:noFill/>
          <a:ln w="28575" cap="sq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89" name="Line 39"/>
          <p:cNvSpPr>
            <a:spLocks noChangeShapeType="1"/>
          </p:cNvSpPr>
          <p:nvPr/>
        </p:nvSpPr>
        <p:spPr bwMode="auto">
          <a:xfrm>
            <a:off x="4724400" y="4368800"/>
            <a:ext cx="12192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0" name="Line 40"/>
          <p:cNvSpPr>
            <a:spLocks noChangeShapeType="1"/>
          </p:cNvSpPr>
          <p:nvPr/>
        </p:nvSpPr>
        <p:spPr bwMode="auto">
          <a:xfrm>
            <a:off x="4724400" y="4775200"/>
            <a:ext cx="1219200" cy="0"/>
          </a:xfrm>
          <a:prstGeom prst="line">
            <a:avLst/>
          </a:prstGeom>
          <a:noFill/>
          <a:ln w="28575" cap="sq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1" name="Line 41"/>
          <p:cNvSpPr>
            <a:spLocks noChangeShapeType="1"/>
          </p:cNvSpPr>
          <p:nvPr/>
        </p:nvSpPr>
        <p:spPr bwMode="auto">
          <a:xfrm>
            <a:off x="4724400" y="3962400"/>
            <a:ext cx="0" cy="812800"/>
          </a:xfrm>
          <a:prstGeom prst="line">
            <a:avLst/>
          </a:prstGeom>
          <a:noFill/>
          <a:ln w="28575" cap="sq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2" name="Line 42"/>
          <p:cNvSpPr>
            <a:spLocks noChangeShapeType="1"/>
          </p:cNvSpPr>
          <p:nvPr/>
        </p:nvSpPr>
        <p:spPr bwMode="auto">
          <a:xfrm>
            <a:off x="5943600" y="3962400"/>
            <a:ext cx="0" cy="812800"/>
          </a:xfrm>
          <a:prstGeom prst="line">
            <a:avLst/>
          </a:prstGeom>
          <a:noFill/>
          <a:ln w="28575" cap="sq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515" name="Text Box 43"/>
          <p:cNvSpPr txBox="1">
            <a:spLocks noChangeArrowheads="1"/>
          </p:cNvSpPr>
          <p:nvPr/>
        </p:nvSpPr>
        <p:spPr bwMode="auto">
          <a:xfrm>
            <a:off x="6826250" y="2809875"/>
            <a:ext cx="170656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Owner Table</a:t>
            </a:r>
          </a:p>
        </p:txBody>
      </p:sp>
      <p:sp>
        <p:nvSpPr>
          <p:cNvPr id="43" name="Line 41"/>
          <p:cNvSpPr>
            <a:spLocks noChangeShapeType="1"/>
          </p:cNvSpPr>
          <p:nvPr/>
        </p:nvSpPr>
        <p:spPr bwMode="auto">
          <a:xfrm>
            <a:off x="4140200" y="3958167"/>
            <a:ext cx="0" cy="812800"/>
          </a:xfrm>
          <a:prstGeom prst="line">
            <a:avLst/>
          </a:prstGeom>
          <a:noFill/>
          <a:ln w="28575" cap="sq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41"/>
          <p:cNvSpPr>
            <a:spLocks noChangeShapeType="1"/>
          </p:cNvSpPr>
          <p:nvPr/>
        </p:nvSpPr>
        <p:spPr bwMode="auto">
          <a:xfrm>
            <a:off x="6536259" y="3966633"/>
            <a:ext cx="0" cy="812800"/>
          </a:xfrm>
          <a:prstGeom prst="line">
            <a:avLst/>
          </a:prstGeom>
          <a:noFill/>
          <a:ln w="28575" cap="sq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38"/>
          <p:cNvSpPr>
            <a:spLocks noChangeShapeType="1"/>
          </p:cNvSpPr>
          <p:nvPr/>
        </p:nvSpPr>
        <p:spPr bwMode="auto">
          <a:xfrm>
            <a:off x="5947810" y="3962399"/>
            <a:ext cx="584200" cy="4233"/>
          </a:xfrm>
          <a:prstGeom prst="line">
            <a:avLst/>
          </a:prstGeom>
          <a:noFill/>
          <a:ln w="28575" cap="sq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38"/>
          <p:cNvSpPr>
            <a:spLocks noChangeShapeType="1"/>
          </p:cNvSpPr>
          <p:nvPr/>
        </p:nvSpPr>
        <p:spPr bwMode="auto">
          <a:xfrm>
            <a:off x="5947811" y="4775199"/>
            <a:ext cx="584200" cy="4233"/>
          </a:xfrm>
          <a:prstGeom prst="line">
            <a:avLst/>
          </a:prstGeom>
          <a:noFill/>
          <a:ln w="28575" cap="sq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38"/>
          <p:cNvSpPr>
            <a:spLocks noChangeShapeType="1"/>
          </p:cNvSpPr>
          <p:nvPr/>
        </p:nvSpPr>
        <p:spPr bwMode="auto">
          <a:xfrm>
            <a:off x="4140177" y="3958166"/>
            <a:ext cx="584200" cy="4233"/>
          </a:xfrm>
          <a:prstGeom prst="line">
            <a:avLst/>
          </a:prstGeom>
          <a:noFill/>
          <a:ln w="28575" cap="sq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38"/>
          <p:cNvSpPr>
            <a:spLocks noChangeShapeType="1"/>
          </p:cNvSpPr>
          <p:nvPr/>
        </p:nvSpPr>
        <p:spPr bwMode="auto">
          <a:xfrm>
            <a:off x="4140178" y="4770966"/>
            <a:ext cx="584200" cy="4233"/>
          </a:xfrm>
          <a:prstGeom prst="line">
            <a:avLst/>
          </a:prstGeom>
          <a:noFill/>
          <a:ln w="28575" cap="sq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39"/>
          <p:cNvSpPr>
            <a:spLocks noChangeShapeType="1"/>
          </p:cNvSpPr>
          <p:nvPr/>
        </p:nvSpPr>
        <p:spPr bwMode="auto">
          <a:xfrm>
            <a:off x="4127500" y="4368800"/>
            <a:ext cx="592667" cy="0"/>
          </a:xfrm>
          <a:prstGeom prst="line">
            <a:avLst/>
          </a:prstGeom>
          <a:noFill/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39"/>
          <p:cNvSpPr>
            <a:spLocks noChangeShapeType="1"/>
          </p:cNvSpPr>
          <p:nvPr/>
        </p:nvSpPr>
        <p:spPr bwMode="auto">
          <a:xfrm>
            <a:off x="5947824" y="4368800"/>
            <a:ext cx="592667" cy="0"/>
          </a:xfrm>
          <a:prstGeom prst="line">
            <a:avLst/>
          </a:prstGeom>
          <a:noFill/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37"/>
          <p:cNvSpPr>
            <a:spLocks noChangeArrowheads="1"/>
          </p:cNvSpPr>
          <p:nvPr/>
        </p:nvSpPr>
        <p:spPr bwMode="auto">
          <a:xfrm>
            <a:off x="4876800" y="4114800"/>
            <a:ext cx="364067" cy="40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 dirty="0" smtClean="0">
                <a:ea typeface="Arial" charset="0"/>
                <a:cs typeface="Arial" charset="0"/>
              </a:rPr>
              <a:t>…</a:t>
            </a:r>
            <a:endParaRPr lang="en-US" sz="1600" dirty="0">
              <a:ea typeface="Arial" charset="0"/>
              <a:cs typeface="Arial" charset="0"/>
            </a:endParaRPr>
          </a:p>
        </p:txBody>
      </p:sp>
      <p:sp>
        <p:nvSpPr>
          <p:cNvPr id="56" name="Rectangle 37"/>
          <p:cNvSpPr>
            <a:spLocks noChangeArrowheads="1"/>
          </p:cNvSpPr>
          <p:nvPr/>
        </p:nvSpPr>
        <p:spPr bwMode="auto">
          <a:xfrm>
            <a:off x="4229103" y="3920064"/>
            <a:ext cx="364067" cy="40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 dirty="0" smtClean="0">
                <a:ea typeface="Arial" charset="0"/>
                <a:cs typeface="Arial" charset="0"/>
              </a:rPr>
              <a:t>…</a:t>
            </a:r>
            <a:endParaRPr lang="en-US" sz="1600" dirty="0">
              <a:ea typeface="Arial" charset="0"/>
              <a:cs typeface="Arial" charset="0"/>
            </a:endParaRPr>
          </a:p>
        </p:txBody>
      </p:sp>
      <p:sp>
        <p:nvSpPr>
          <p:cNvPr id="57" name="Rectangle 37"/>
          <p:cNvSpPr>
            <a:spLocks noChangeArrowheads="1"/>
          </p:cNvSpPr>
          <p:nvPr/>
        </p:nvSpPr>
        <p:spPr bwMode="auto">
          <a:xfrm>
            <a:off x="6053669" y="3920069"/>
            <a:ext cx="364067" cy="40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 dirty="0" smtClean="0">
                <a:ea typeface="Arial" charset="0"/>
                <a:cs typeface="Arial" charset="0"/>
              </a:rPr>
              <a:t>…</a:t>
            </a:r>
            <a:endParaRPr lang="en-US" sz="1600" dirty="0">
              <a:ea typeface="Arial" charset="0"/>
              <a:cs typeface="Arial" charset="0"/>
            </a:endParaRPr>
          </a:p>
        </p:txBody>
      </p:sp>
      <p:sp>
        <p:nvSpPr>
          <p:cNvPr id="58" name="Rectangle 37"/>
          <p:cNvSpPr>
            <a:spLocks noChangeArrowheads="1"/>
          </p:cNvSpPr>
          <p:nvPr/>
        </p:nvSpPr>
        <p:spPr bwMode="auto">
          <a:xfrm>
            <a:off x="4229103" y="4326459"/>
            <a:ext cx="364067" cy="40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 dirty="0" smtClean="0">
                <a:ea typeface="Arial" charset="0"/>
                <a:cs typeface="Arial" charset="0"/>
              </a:rPr>
              <a:t>…</a:t>
            </a:r>
            <a:endParaRPr lang="en-US" sz="1600" dirty="0">
              <a:ea typeface="Arial" charset="0"/>
              <a:cs typeface="Arial" charset="0"/>
            </a:endParaRPr>
          </a:p>
        </p:txBody>
      </p:sp>
      <p:sp>
        <p:nvSpPr>
          <p:cNvPr id="59" name="Rectangle 37"/>
          <p:cNvSpPr>
            <a:spLocks noChangeArrowheads="1"/>
          </p:cNvSpPr>
          <p:nvPr/>
        </p:nvSpPr>
        <p:spPr bwMode="auto">
          <a:xfrm>
            <a:off x="6053670" y="4326459"/>
            <a:ext cx="364067" cy="40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600" dirty="0" smtClean="0">
                <a:ea typeface="Arial" charset="0"/>
                <a:cs typeface="Arial" charset="0"/>
              </a:rPr>
              <a:t>…</a:t>
            </a:r>
            <a:endParaRPr lang="en-US" sz="1600" dirty="0"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475" grpId="0"/>
      <p:bldP spid="617476" grpId="0"/>
      <p:bldP spid="617477" grpId="0"/>
      <p:bldP spid="617478" grpId="0"/>
      <p:bldP spid="617479" grpId="0" animBg="1"/>
      <p:bldP spid="617480" grpId="0" animBg="1"/>
      <p:bldP spid="6175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8796844-EDC6-BA41-A986-09E1BABFC1A6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Agenda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/>
              <a:t>Part 1: STM Overview</a:t>
            </a:r>
            <a:endParaRPr lang="en-US" sz="1800" dirty="0" smtClean="0"/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Introduction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Language Constructs and Semantics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Design space</a:t>
            </a:r>
            <a:endParaRPr lang="en-US" sz="1900" b="1" dirty="0" smtClean="0">
              <a:ea typeface="ＭＳ Ｐゴシック" pitchFamily="-108" charset="-128"/>
            </a:endParaRPr>
          </a:p>
          <a:p>
            <a:pPr lvl="1" eaLnBrk="1" hangingPunct="1">
              <a:buNone/>
            </a:pPr>
            <a:r>
              <a:rPr lang="en-US" sz="2700" dirty="0" smtClean="0"/>
              <a:t>Part 2: STM Implementation</a:t>
            </a:r>
          </a:p>
          <a:p>
            <a:pPr lvl="2" eaLnBrk="1" hangingPunct="1"/>
            <a:r>
              <a:rPr lang="en-US" sz="1900" dirty="0" smtClean="0">
                <a:solidFill>
                  <a:schemeClr val="tx2"/>
                </a:solidFill>
                <a:ea typeface="ＭＳ Ｐゴシック" pitchFamily="-108" charset="-128"/>
              </a:rPr>
              <a:t>Runtime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Compiler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Performance</a:t>
            </a:r>
            <a:endParaRPr lang="en-US" sz="1900" dirty="0">
              <a:solidFill>
                <a:schemeClr val="tx2"/>
              </a:solidFill>
              <a:ea typeface="ＭＳ Ｐゴシック" pitchFamily="-108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32CBAB-1D07-2A4B-9354-F8E130F6B82A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727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Intel</a:t>
            </a:r>
            <a:r>
              <a:rPr lang="en-US" dirty="0" smtClean="0"/>
              <a:t> C/C</a:t>
            </a:r>
            <a:r>
              <a:rPr lang="en-US" dirty="0"/>
              <a:t>++ STM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2300" dirty="0" smtClean="0">
                <a:solidFill>
                  <a:schemeClr val="tx2"/>
                </a:solidFill>
                <a:latin typeface="Verdana (Headings)"/>
                <a:cs typeface="Verdana (Headings)"/>
              </a:rPr>
              <a:t>http</a:t>
            </a:r>
            <a:r>
              <a:rPr lang="en-US" sz="2300" dirty="0">
                <a:solidFill>
                  <a:schemeClr val="tx2"/>
                </a:solidFill>
                <a:latin typeface="Verdana (Headings)"/>
                <a:cs typeface="Verdana (Headings)"/>
              </a:rPr>
              <a:t>://</a:t>
            </a:r>
            <a:r>
              <a:rPr lang="en-US" sz="2300" dirty="0" err="1">
                <a:solidFill>
                  <a:schemeClr val="tx2"/>
                </a:solidFill>
                <a:latin typeface="Verdana (Headings)"/>
                <a:cs typeface="Verdana (Headings)"/>
              </a:rPr>
              <a:t>whatif.intel.</a:t>
            </a:r>
            <a:r>
              <a:rPr lang="en-US" sz="2300" dirty="0" err="1" smtClean="0">
                <a:solidFill>
                  <a:schemeClr val="tx2"/>
                </a:solidFill>
                <a:latin typeface="Verdana (Headings)"/>
                <a:cs typeface="Verdana (Headings)"/>
              </a:rPr>
              <a:t>com</a:t>
            </a:r>
            <a:r>
              <a:rPr lang="en-US" sz="2300" smtClean="0">
                <a:solidFill>
                  <a:schemeClr val="tx2"/>
                </a:solidFill>
                <a:latin typeface="Verdana (Headings)"/>
                <a:cs typeface="Verdana (Headings)"/>
              </a:rPr>
              <a:t>    </a:t>
            </a:r>
            <a:r>
              <a:rPr lang="en-US" sz="2300" smtClean="0">
                <a:latin typeface="Verdana (Headings)"/>
                <a:cs typeface="Verdana (Headings)"/>
              </a:rPr>
              <a:t>(NEW </a:t>
            </a:r>
            <a:r>
              <a:rPr lang="en-US" sz="2300" dirty="0" smtClean="0">
                <a:latin typeface="Verdana (Headings)"/>
                <a:cs typeface="Verdana (Headings)"/>
              </a:rPr>
              <a:t>RELEASE IN </a:t>
            </a:r>
            <a:r>
              <a:rPr lang="en-US" sz="2300" smtClean="0">
                <a:latin typeface="Verdana (Headings)"/>
                <a:cs typeface="Verdana (Headings)"/>
              </a:rPr>
              <a:t>Q3 2010)</a:t>
            </a:r>
            <a:endParaRPr lang="en-US" dirty="0"/>
          </a:p>
        </p:txBody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800" dirty="0"/>
              <a:t>Based on Intel’s product </a:t>
            </a:r>
            <a:r>
              <a:rPr lang="en-US" sz="2800" dirty="0" smtClean="0"/>
              <a:t>compiler</a:t>
            </a:r>
          </a:p>
          <a:p>
            <a:pPr marL="0" indent="0" eaLnBrk="1" hangingPunct="1"/>
            <a:r>
              <a:rPr lang="en-US" sz="2800" dirty="0" smtClean="0"/>
              <a:t>Features</a:t>
            </a:r>
          </a:p>
          <a:p>
            <a:pPr lvl="1" eaLnBrk="1" hangingPunct="1"/>
            <a:r>
              <a:rPr lang="en-US" sz="2000" dirty="0" smtClean="0"/>
              <a:t>Consistency and privatization safety preserving close-nested atomic </a:t>
            </a:r>
            <a:r>
              <a:rPr lang="en-US" sz="2000" dirty="0"/>
              <a:t>blocks (</a:t>
            </a:r>
            <a:r>
              <a:rPr lang="en-US" sz="2000" b="1" dirty="0">
                <a:solidFill>
                  <a:srgbClr val="33CC33"/>
                </a:solidFill>
                <a:latin typeface="Arial" pitchFamily="-108" charset="0"/>
              </a:rPr>
              <a:t>__</a:t>
            </a:r>
            <a:r>
              <a:rPr lang="en-US" sz="2000" b="1" dirty="0" err="1">
                <a:solidFill>
                  <a:srgbClr val="33CC33"/>
                </a:solidFill>
                <a:latin typeface="Arial" pitchFamily="-108" charset="0"/>
              </a:rPr>
              <a:t>tm_atomic</a:t>
            </a:r>
            <a:r>
              <a:rPr lang="en-US" sz="2000" dirty="0"/>
              <a:t>)</a:t>
            </a:r>
            <a:r>
              <a:rPr lang="en-US" sz="2000" dirty="0" smtClean="0"/>
              <a:t> to support SGLA semantics</a:t>
            </a:r>
          </a:p>
          <a:p>
            <a:pPr lvl="1" eaLnBrk="1" hangingPunct="1"/>
            <a:r>
              <a:rPr lang="en-US" sz="2000" dirty="0"/>
              <a:t>User abort  (</a:t>
            </a:r>
            <a:r>
              <a:rPr lang="en-US" sz="2000" b="1" dirty="0">
                <a:solidFill>
                  <a:srgbClr val="33CC33"/>
                </a:solidFill>
                <a:latin typeface="Arial" pitchFamily="-108" charset="0"/>
              </a:rPr>
              <a:t>__</a:t>
            </a:r>
            <a:r>
              <a:rPr lang="en-US" sz="2000" b="1" dirty="0" err="1">
                <a:solidFill>
                  <a:srgbClr val="33CC33"/>
                </a:solidFill>
                <a:latin typeface="Arial" pitchFamily="-108" charset="0"/>
              </a:rPr>
              <a:t>tm_abort</a:t>
            </a:r>
            <a:r>
              <a:rPr lang="en-US" sz="2000" dirty="0"/>
              <a:t>) for failure </a:t>
            </a:r>
            <a:r>
              <a:rPr lang="en-US" sz="2000" dirty="0" smtClean="0"/>
              <a:t>atomicity</a:t>
            </a:r>
          </a:p>
          <a:p>
            <a:pPr lvl="1" eaLnBrk="1" hangingPunct="1"/>
            <a:r>
              <a:rPr lang="en-US" sz="2000" dirty="0" smtClean="0"/>
              <a:t>Transaction retry (</a:t>
            </a:r>
            <a:r>
              <a:rPr lang="en-US" sz="2000" b="1" dirty="0" smtClean="0">
                <a:solidFill>
                  <a:srgbClr val="33CC33"/>
                </a:solidFill>
                <a:latin typeface="Arial" pitchFamily="-108" charset="0"/>
              </a:rPr>
              <a:t>__</a:t>
            </a:r>
            <a:r>
              <a:rPr lang="en-US" sz="2000" b="1" dirty="0" err="1" smtClean="0">
                <a:solidFill>
                  <a:srgbClr val="33CC33"/>
                </a:solidFill>
                <a:latin typeface="Arial" pitchFamily="-108" charset="0"/>
              </a:rPr>
              <a:t>tm_retry</a:t>
            </a:r>
            <a:r>
              <a:rPr lang="en-US" sz="2000" dirty="0" smtClean="0"/>
              <a:t>) for condition synchronization</a:t>
            </a:r>
          </a:p>
          <a:p>
            <a:pPr lvl="1" eaLnBrk="1" hangingPunct="1"/>
            <a:r>
              <a:rPr lang="en-US" sz="2000" dirty="0" smtClean="0"/>
              <a:t>Multiple transactional execution modes: optimistic and pessimistic STM, obstinate</a:t>
            </a:r>
          </a:p>
          <a:p>
            <a:pPr lvl="1" eaLnBrk="1" hangingPunct="1"/>
            <a:r>
              <a:rPr lang="en-US" sz="2000" dirty="0" smtClean="0"/>
              <a:t>Serial execution mode </a:t>
            </a:r>
            <a:r>
              <a:rPr lang="en-US" sz="2000" dirty="0"/>
              <a:t>(for I/O and calls to legacy binaries)</a:t>
            </a:r>
          </a:p>
          <a:p>
            <a:pPr lvl="1" eaLnBrk="1" hangingPunct="1"/>
            <a:r>
              <a:rPr lang="en-US" sz="2000" dirty="0"/>
              <a:t>TM support for C++ : virtual functions, (multiple) inheritance, function and class templates, </a:t>
            </a:r>
            <a:r>
              <a:rPr lang="en-US" sz="2000" dirty="0" smtClean="0"/>
              <a:t>exceptions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F3B9C3D-FCA2-154D-B330-5D8BF7923DEE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System Architecture</a:t>
            </a:r>
          </a:p>
        </p:txBody>
      </p:sp>
      <p:sp>
        <p:nvSpPr>
          <p:cNvPr id="435205" name="Rectangle 5"/>
          <p:cNvSpPr>
            <a:spLocks noChangeArrowheads="1"/>
          </p:cNvSpPr>
          <p:nvPr/>
        </p:nvSpPr>
        <p:spPr bwMode="auto">
          <a:xfrm>
            <a:off x="3643313" y="1147763"/>
            <a:ext cx="3656012" cy="12255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endParaRPr lang="en-US" sz="18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4557713" y="1468438"/>
            <a:ext cx="1914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>
                <a:solidFill>
                  <a:srgbClr val="000000"/>
                </a:solidFill>
              </a:rPr>
              <a:t>transactional  C/C++</a:t>
            </a:r>
          </a:p>
        </p:txBody>
      </p:sp>
      <p:sp>
        <p:nvSpPr>
          <p:cNvPr id="435211" name="Rectangle 11"/>
          <p:cNvSpPr>
            <a:spLocks noChangeArrowheads="1"/>
          </p:cNvSpPr>
          <p:nvPr/>
        </p:nvSpPr>
        <p:spPr bwMode="auto">
          <a:xfrm>
            <a:off x="3638550" y="2597150"/>
            <a:ext cx="3656013" cy="91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endParaRPr lang="en-US" sz="18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57352" name="Text Box 12"/>
          <p:cNvSpPr txBox="1">
            <a:spLocks noChangeArrowheads="1"/>
          </p:cNvSpPr>
          <p:nvPr/>
        </p:nvSpPr>
        <p:spPr bwMode="auto">
          <a:xfrm>
            <a:off x="4548188" y="2720975"/>
            <a:ext cx="1936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>
                <a:solidFill>
                  <a:srgbClr val="000000"/>
                </a:solidFill>
              </a:rPr>
              <a:t>Intel C/C++ compiler</a:t>
            </a:r>
          </a:p>
        </p:txBody>
      </p:sp>
      <p:sp>
        <p:nvSpPr>
          <p:cNvPr id="435215" name="Rectangle 15"/>
          <p:cNvSpPr>
            <a:spLocks noChangeArrowheads="1"/>
          </p:cNvSpPr>
          <p:nvPr/>
        </p:nvSpPr>
        <p:spPr bwMode="auto">
          <a:xfrm>
            <a:off x="3633495" y="4860925"/>
            <a:ext cx="3668770" cy="91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endParaRPr lang="en-US" sz="18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57354" name="Text Box 16"/>
          <p:cNvSpPr txBox="1">
            <a:spLocks noChangeArrowheads="1"/>
          </p:cNvSpPr>
          <p:nvPr/>
        </p:nvSpPr>
        <p:spPr bwMode="auto">
          <a:xfrm>
            <a:off x="4522422" y="4984750"/>
            <a:ext cx="18861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dirty="0" err="1" smtClean="0">
                <a:solidFill>
                  <a:srgbClr val="000000"/>
                </a:solidFill>
              </a:rPr>
              <a:t>multicore</a:t>
            </a:r>
            <a:r>
              <a:rPr lang="en-US" sz="1800" dirty="0" smtClean="0">
                <a:solidFill>
                  <a:srgbClr val="000000"/>
                </a:solidFill>
              </a:rPr>
              <a:t>      </a:t>
            </a:r>
            <a:r>
              <a:rPr lang="en-US" sz="1800" dirty="0">
                <a:solidFill>
                  <a:srgbClr val="000000"/>
                </a:solidFill>
              </a:rPr>
              <a:t>system</a:t>
            </a:r>
          </a:p>
        </p:txBody>
      </p:sp>
      <p:sp>
        <p:nvSpPr>
          <p:cNvPr id="435221" name="Rectangle 21"/>
          <p:cNvSpPr>
            <a:spLocks noChangeArrowheads="1"/>
          </p:cNvSpPr>
          <p:nvPr/>
        </p:nvSpPr>
        <p:spPr bwMode="auto">
          <a:xfrm>
            <a:off x="3641725" y="3705225"/>
            <a:ext cx="3656013" cy="91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endParaRPr lang="en-US" sz="18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57358" name="Text Box 22"/>
          <p:cNvSpPr txBox="1">
            <a:spLocks noChangeArrowheads="1"/>
          </p:cNvSpPr>
          <p:nvPr/>
        </p:nvSpPr>
        <p:spPr bwMode="auto">
          <a:xfrm>
            <a:off x="4541838" y="4005420"/>
            <a:ext cx="1936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dirty="0">
                <a:solidFill>
                  <a:srgbClr val="000000"/>
                </a:solidFill>
              </a:rPr>
              <a:t>C/C++ support</a:t>
            </a:r>
          </a:p>
        </p:txBody>
      </p:sp>
      <p:sp>
        <p:nvSpPr>
          <p:cNvPr id="57359" name="Rectangle 26"/>
          <p:cNvSpPr>
            <a:spLocks noChangeArrowheads="1"/>
          </p:cNvSpPr>
          <p:nvPr/>
        </p:nvSpPr>
        <p:spPr bwMode="auto">
          <a:xfrm>
            <a:off x="3552825" y="4794250"/>
            <a:ext cx="3832225" cy="1041400"/>
          </a:xfrm>
          <a:prstGeom prst="rect">
            <a:avLst/>
          </a:prstGeom>
          <a:noFill/>
          <a:ln w="508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60" name="Text Box 28"/>
          <p:cNvSpPr txBox="1">
            <a:spLocks noChangeArrowheads="1"/>
          </p:cNvSpPr>
          <p:nvPr/>
        </p:nvSpPr>
        <p:spPr bwMode="auto">
          <a:xfrm>
            <a:off x="1282700" y="1411288"/>
            <a:ext cx="2263775" cy="457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APPLICATION</a:t>
            </a:r>
          </a:p>
        </p:txBody>
      </p:sp>
      <p:sp>
        <p:nvSpPr>
          <p:cNvPr id="57361" name="Text Box 29"/>
          <p:cNvSpPr txBox="1">
            <a:spLocks noChangeArrowheads="1"/>
          </p:cNvSpPr>
          <p:nvPr/>
        </p:nvSpPr>
        <p:spPr bwMode="auto">
          <a:xfrm>
            <a:off x="1425575" y="2601913"/>
            <a:ext cx="1887538" cy="82232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LANGUAGE</a:t>
            </a:r>
          </a:p>
          <a:p>
            <a:pPr algn="ctr"/>
            <a:r>
              <a:rPr lang="en-US" sz="2400"/>
              <a:t>SUPPORT</a:t>
            </a:r>
          </a:p>
        </p:txBody>
      </p:sp>
      <p:sp>
        <p:nvSpPr>
          <p:cNvPr id="57362" name="Text Box 30"/>
          <p:cNvSpPr txBox="1">
            <a:spLocks noChangeArrowheads="1"/>
          </p:cNvSpPr>
          <p:nvPr/>
        </p:nvSpPr>
        <p:spPr bwMode="auto">
          <a:xfrm>
            <a:off x="1477963" y="3735388"/>
            <a:ext cx="1614487" cy="82232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TM</a:t>
            </a:r>
          </a:p>
          <a:p>
            <a:pPr algn="ctr"/>
            <a:r>
              <a:rPr lang="en-US" sz="2400"/>
              <a:t>RUNTIME</a:t>
            </a:r>
          </a:p>
        </p:txBody>
      </p:sp>
      <p:sp>
        <p:nvSpPr>
          <p:cNvPr id="57363" name="Text Box 31"/>
          <p:cNvSpPr txBox="1">
            <a:spLocks noChangeArrowheads="1"/>
          </p:cNvSpPr>
          <p:nvPr/>
        </p:nvSpPr>
        <p:spPr bwMode="auto">
          <a:xfrm>
            <a:off x="1295400" y="5068888"/>
            <a:ext cx="1982788" cy="457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HARDWARE</a:t>
            </a:r>
          </a:p>
        </p:txBody>
      </p:sp>
      <p:sp>
        <p:nvSpPr>
          <p:cNvPr id="57364" name="Rectangle 32"/>
          <p:cNvSpPr>
            <a:spLocks noChangeArrowheads="1"/>
          </p:cNvSpPr>
          <p:nvPr/>
        </p:nvSpPr>
        <p:spPr bwMode="auto">
          <a:xfrm>
            <a:off x="3536950" y="1092200"/>
            <a:ext cx="3848100" cy="3600450"/>
          </a:xfrm>
          <a:prstGeom prst="rect">
            <a:avLst/>
          </a:prstGeom>
          <a:noFill/>
          <a:ln w="508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Runtime Overview</a:t>
            </a:r>
            <a:endParaRPr lang="en-US" dirty="0"/>
          </a:p>
        </p:txBody>
      </p:sp>
      <p:sp>
        <p:nvSpPr>
          <p:cNvPr id="8397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In-place updates</a:t>
            </a:r>
          </a:p>
          <a:p>
            <a:r>
              <a:rPr lang="en-US" sz="2600" dirty="0" err="1" smtClean="0"/>
              <a:t>Cacheline</a:t>
            </a:r>
            <a:r>
              <a:rPr lang="en-US" sz="2600" dirty="0" smtClean="0"/>
              <a:t>-level conflict detection granularity</a:t>
            </a:r>
          </a:p>
          <a:p>
            <a:r>
              <a:rPr lang="en-US" sz="2600" dirty="0" smtClean="0"/>
              <a:t>Information for rollback recorded in undo log</a:t>
            </a:r>
          </a:p>
          <a:p>
            <a:r>
              <a:rPr lang="en-US" sz="2600" dirty="0" smtClean="0"/>
              <a:t>Reads recorded in read set:</a:t>
            </a:r>
          </a:p>
          <a:p>
            <a:pPr lvl="2"/>
            <a:r>
              <a:rPr lang="en-US" sz="2000" dirty="0" smtClean="0"/>
              <a:t>For validation (optimistic mode)</a:t>
            </a:r>
          </a:p>
          <a:p>
            <a:pPr lvl="2"/>
            <a:r>
              <a:rPr lang="en-US" sz="2000" dirty="0" smtClean="0"/>
              <a:t>For locking/unlocking (pessimistic and obstinate modes)</a:t>
            </a:r>
          </a:p>
          <a:p>
            <a:pPr lvl="1"/>
            <a:r>
              <a:rPr lang="en-US" sz="2600" dirty="0" smtClean="0"/>
              <a:t>Writes recorded in write set for locking/unlocking (all transactional modes)</a:t>
            </a:r>
          </a:p>
          <a:p>
            <a:pPr lvl="1"/>
            <a:r>
              <a:rPr lang="en-US" sz="2600" dirty="0" smtClean="0"/>
              <a:t>Two-phase locking (2PL) protocol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5613" y="6357938"/>
            <a:ext cx="415925" cy="304800"/>
          </a:xfrm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40</a:t>
            </a:fld>
            <a:endParaRPr lang="en-US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Per thread metadata</a:t>
            </a:r>
          </a:p>
        </p:txBody>
      </p:sp>
      <p:sp>
        <p:nvSpPr>
          <p:cNvPr id="880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295400"/>
            <a:ext cx="8237537" cy="4343400"/>
          </a:xfrm>
        </p:spPr>
        <p:txBody>
          <a:bodyPr/>
          <a:lstStyle/>
          <a:p>
            <a:pPr marL="0" indent="0" eaLnBrk="1" hangingPunct="1"/>
            <a:r>
              <a:rPr lang="en-US" sz="2800" dirty="0"/>
              <a:t>Transaction Descriptor</a:t>
            </a:r>
          </a:p>
          <a:p>
            <a:pPr lvl="1" eaLnBrk="1" hangingPunct="1"/>
            <a:r>
              <a:rPr lang="en-US" sz="2400" dirty="0"/>
              <a:t>Read set: validation or unlocking</a:t>
            </a:r>
          </a:p>
          <a:p>
            <a:pPr lvl="1" eaLnBrk="1" hangingPunct="1"/>
            <a:r>
              <a:rPr lang="en-US" sz="2400" dirty="0"/>
              <a:t>Write set: unlocking</a:t>
            </a:r>
          </a:p>
          <a:p>
            <a:pPr lvl="1" eaLnBrk="1" hangingPunct="1"/>
            <a:r>
              <a:rPr lang="en-US" sz="2400" dirty="0"/>
              <a:t>Undo log:</a:t>
            </a:r>
            <a:r>
              <a:rPr lang="en-US" sz="2400" dirty="0" smtClean="0"/>
              <a:t> rollback</a:t>
            </a:r>
          </a:p>
          <a:p>
            <a:pPr lvl="1" eaLnBrk="1" hangingPunct="1"/>
            <a:r>
              <a:rPr lang="en-US" sz="2400" dirty="0"/>
              <a:t>… local timestamp, execution mode …</a:t>
            </a:r>
          </a:p>
          <a:p>
            <a:pPr marL="0" indent="0" eaLnBrk="1" hangingPunct="1"/>
            <a:r>
              <a:rPr lang="en-US" sz="2800" dirty="0"/>
              <a:t>Transaction Memento</a:t>
            </a:r>
          </a:p>
          <a:p>
            <a:pPr lvl="1" eaLnBrk="1" hangingPunct="1"/>
            <a:r>
              <a:rPr lang="en-US" sz="2400" dirty="0"/>
              <a:t>Checkpoint of machine and transaction state</a:t>
            </a:r>
          </a:p>
          <a:p>
            <a:pPr lvl="1" eaLnBrk="1" hangingPunct="1"/>
            <a:r>
              <a:rPr lang="en-US" sz="2400" dirty="0"/>
              <a:t>For nesting &amp; partial rollback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5613" y="6357938"/>
            <a:ext cx="415925" cy="304800"/>
          </a:xfrm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Transation Record (</a:t>
            </a:r>
            <a:r>
              <a:rPr lang="en-US">
                <a:latin typeface="Arial" pitchFamily="-108" charset="0"/>
              </a:rPr>
              <a:t>TxnRec</a:t>
            </a:r>
            <a:r>
              <a:rPr lang="en-US"/>
              <a:t>)</a:t>
            </a:r>
          </a:p>
        </p:txBody>
      </p:sp>
      <p:sp>
        <p:nvSpPr>
          <p:cNvPr id="890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282700"/>
            <a:ext cx="8237537" cy="4621213"/>
          </a:xfrm>
        </p:spPr>
        <p:txBody>
          <a:bodyPr/>
          <a:lstStyle/>
          <a:p>
            <a:pPr marL="0" indent="0" eaLnBrk="1" hangingPunct="1"/>
            <a:r>
              <a:rPr lang="en-US" sz="2800" dirty="0" smtClean="0"/>
              <a:t>Tracks transactional </a:t>
            </a:r>
            <a:r>
              <a:rPr lang="en-US" sz="2800" dirty="0"/>
              <a:t>state of shared data</a:t>
            </a:r>
          </a:p>
          <a:p>
            <a:pPr lvl="1" eaLnBrk="1" hangingPunct="1"/>
            <a:r>
              <a:rPr lang="en-US" sz="2400" dirty="0"/>
              <a:t>For optimistic transactions (</a:t>
            </a:r>
            <a:r>
              <a:rPr lang="en-US" sz="2400" dirty="0" err="1">
                <a:latin typeface="Arial" pitchFamily="-108" charset="0"/>
              </a:rPr>
              <a:t>OptTxnRec</a:t>
            </a:r>
            <a:r>
              <a:rPr lang="en-US" sz="2400" dirty="0"/>
              <a:t>)</a:t>
            </a:r>
          </a:p>
          <a:p>
            <a:pPr lvl="2" eaLnBrk="1" hangingPunct="1"/>
            <a:r>
              <a:rPr lang="en-US" sz="2000" dirty="0"/>
              <a:t>Unlocked – contains timestamp (more on this later!)</a:t>
            </a:r>
          </a:p>
          <a:p>
            <a:pPr lvl="2" eaLnBrk="1" hangingPunct="1"/>
            <a:r>
              <a:rPr lang="en-US" sz="2000" dirty="0"/>
              <a:t>Write-locked – contains transaction descriptor of lock owner</a:t>
            </a:r>
          </a:p>
          <a:p>
            <a:pPr lvl="1" eaLnBrk="1" hangingPunct="1"/>
            <a:r>
              <a:rPr lang="en-US" sz="2400" dirty="0"/>
              <a:t>For pessimistic transactions (</a:t>
            </a:r>
            <a:r>
              <a:rPr lang="en-US" sz="2400" dirty="0" err="1"/>
              <a:t>Pess</a:t>
            </a:r>
            <a:r>
              <a:rPr lang="en-US" sz="2400" dirty="0" err="1">
                <a:latin typeface="Arial" pitchFamily="-108" charset="0"/>
              </a:rPr>
              <a:t>TxnRec</a:t>
            </a:r>
            <a:r>
              <a:rPr lang="en-US" sz="2400" dirty="0"/>
              <a:t>)</a:t>
            </a:r>
          </a:p>
          <a:p>
            <a:pPr lvl="2" eaLnBrk="1" hangingPunct="1"/>
            <a:r>
              <a:rPr lang="en-US" sz="2000" dirty="0"/>
              <a:t>Unlocked – contains special mark</a:t>
            </a:r>
          </a:p>
          <a:p>
            <a:pPr lvl="2" eaLnBrk="1" hangingPunct="1"/>
            <a:r>
              <a:rPr lang="en-US" sz="2000" dirty="0"/>
              <a:t>Read-locked – contains info about all readers</a:t>
            </a:r>
          </a:p>
          <a:p>
            <a:pPr lvl="2" eaLnBrk="1" hangingPunct="1"/>
            <a:r>
              <a:rPr lang="en-US" sz="2000" dirty="0"/>
              <a:t>Write locked – contains </a:t>
            </a:r>
            <a:r>
              <a:rPr lang="en-US" sz="2000" dirty="0" smtClean="0"/>
              <a:t>info </a:t>
            </a:r>
            <a:r>
              <a:rPr lang="en-US" sz="2000" dirty="0"/>
              <a:t>about single writer</a:t>
            </a:r>
          </a:p>
          <a:p>
            <a:pPr marL="0" indent="0" eaLnBrk="1" hangingPunct="1"/>
            <a:r>
              <a:rPr lang="en-US" sz="2800" dirty="0"/>
              <a:t>Stored in the owner </a:t>
            </a:r>
            <a:r>
              <a:rPr lang="en-US" sz="2800" dirty="0" smtClean="0"/>
              <a:t>table mapping each memory word to a single transaction record</a:t>
            </a:r>
            <a:endParaRPr lang="en-US" sz="280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5613" y="6357938"/>
            <a:ext cx="415925" cy="304800"/>
          </a:xfrm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42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Optimistic STM Algorithm</a:t>
            </a:r>
          </a:p>
        </p:txBody>
      </p:sp>
      <p:sp>
        <p:nvSpPr>
          <p:cNvPr id="901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 dirty="0"/>
              <a:t>Timestamp-based</a:t>
            </a:r>
          </a:p>
          <a:p>
            <a:pPr lvl="1" eaLnBrk="1" hangingPunct="1"/>
            <a:r>
              <a:rPr lang="en-US" sz="2000" b="1" dirty="0"/>
              <a:t>Global </a:t>
            </a:r>
            <a:r>
              <a:rPr lang="en-US" sz="2000" b="1" dirty="0" smtClean="0"/>
              <a:t>Timestamp (</a:t>
            </a:r>
            <a:r>
              <a:rPr lang="en-US" sz="2000" b="1" dirty="0" smtClean="0">
                <a:latin typeface="Arial"/>
                <a:cs typeface="Arial"/>
              </a:rPr>
              <a:t>G_TS</a:t>
            </a:r>
            <a:r>
              <a:rPr lang="en-US" sz="2000" b="1" dirty="0" smtClean="0"/>
              <a:t>):</a:t>
            </a:r>
            <a:r>
              <a:rPr lang="en-US" sz="2000" dirty="0" smtClean="0"/>
              <a:t> </a:t>
            </a:r>
            <a:r>
              <a:rPr lang="en-US" sz="2000" dirty="0"/>
              <a:t>incremented every time a writing transaction commits</a:t>
            </a:r>
          </a:p>
          <a:p>
            <a:pPr lvl="1" eaLnBrk="1" hangingPunct="1"/>
            <a:r>
              <a:rPr lang="en-US" sz="2000" b="1" dirty="0"/>
              <a:t>Local </a:t>
            </a:r>
            <a:r>
              <a:rPr lang="en-US" sz="2000" b="1" dirty="0" smtClean="0"/>
              <a:t>Timestamp (</a:t>
            </a:r>
            <a:r>
              <a:rPr lang="en-US" sz="2000" b="1" dirty="0" smtClean="0">
                <a:latin typeface="Arial"/>
                <a:cs typeface="Arial"/>
              </a:rPr>
              <a:t>L_TS</a:t>
            </a:r>
            <a:r>
              <a:rPr lang="en-US" sz="2000" b="1" dirty="0" smtClean="0"/>
              <a:t>):</a:t>
            </a:r>
            <a:r>
              <a:rPr lang="en-US" sz="2000" dirty="0" smtClean="0"/>
              <a:t> </a:t>
            </a:r>
            <a:r>
              <a:rPr lang="en-US" sz="2000" dirty="0"/>
              <a:t>records last time transaction was valid </a:t>
            </a:r>
            <a:endParaRPr lang="en-US" sz="2000" dirty="0" smtClean="0"/>
          </a:p>
          <a:p>
            <a:pPr lvl="1" eaLnBrk="1" hangingPunct="1"/>
            <a:r>
              <a:rPr lang="en-US" sz="2000" dirty="0" smtClean="0"/>
              <a:t>On transactional read of shared data record timestamp associated with its </a:t>
            </a:r>
            <a:r>
              <a:rPr lang="en-US" sz="2000" dirty="0" err="1" smtClean="0">
                <a:latin typeface="Arial" pitchFamily="-108" charset="0"/>
              </a:rPr>
              <a:t>OptTxnRec</a:t>
            </a:r>
            <a:r>
              <a:rPr lang="en-US" sz="2000" dirty="0" smtClean="0"/>
              <a:t> in the transaction’s read set</a:t>
            </a:r>
          </a:p>
          <a:p>
            <a:pPr lvl="1" eaLnBrk="1" hangingPunct="1"/>
            <a:r>
              <a:rPr lang="en-US" sz="2000" dirty="0" smtClean="0"/>
              <a:t>On </a:t>
            </a:r>
            <a:r>
              <a:rPr lang="en-US" sz="2000" dirty="0"/>
              <a:t>transaction termination update local timestamps and write</a:t>
            </a:r>
            <a:r>
              <a:rPr lang="en-US" sz="2000" dirty="0" smtClean="0"/>
              <a:t> them </a:t>
            </a:r>
            <a:r>
              <a:rPr lang="en-US" sz="2000" dirty="0"/>
              <a:t>to </a:t>
            </a:r>
            <a:r>
              <a:rPr lang="en-US" sz="2000" dirty="0" err="1">
                <a:latin typeface="Arial" pitchFamily="-108" charset="0"/>
              </a:rPr>
              <a:t>OptTxnRec-s</a:t>
            </a:r>
            <a:r>
              <a:rPr lang="en-US" sz="2000" dirty="0"/>
              <a:t> of</a:t>
            </a:r>
            <a:r>
              <a:rPr lang="en-US" sz="2000" dirty="0" smtClean="0"/>
              <a:t> all data </a:t>
            </a:r>
            <a:r>
              <a:rPr lang="en-US" sz="2000" dirty="0"/>
              <a:t>updated by this transaction</a:t>
            </a:r>
            <a:endParaRPr lang="en-US" sz="2000" dirty="0" smtClean="0"/>
          </a:p>
          <a:p>
            <a:pPr marL="0" indent="0" eaLnBrk="1" hangingPunct="1"/>
            <a:r>
              <a:rPr lang="en-US" sz="2400" dirty="0" smtClean="0"/>
              <a:t>Validation </a:t>
            </a:r>
            <a:r>
              <a:rPr lang="en-US" sz="2400" dirty="0"/>
              <a:t>for </a:t>
            </a:r>
            <a:r>
              <a:rPr lang="en-US" sz="2400" dirty="0" err="1"/>
              <a:t>serializability</a:t>
            </a:r>
            <a:r>
              <a:rPr lang="en-US" sz="2400" dirty="0"/>
              <a:t> and consistency</a:t>
            </a:r>
          </a:p>
          <a:p>
            <a:pPr marL="0" indent="0" eaLnBrk="1" hangingPunct="1"/>
            <a:r>
              <a:rPr lang="en-US" sz="2400" dirty="0"/>
              <a:t>Quiescence for privatization safety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5613" y="6357938"/>
            <a:ext cx="415925" cy="304800"/>
          </a:xfrm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7641A5-EBA3-BF44-AFF6-8FDDC6C78659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860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Consistency</a:t>
            </a:r>
          </a:p>
        </p:txBody>
      </p:sp>
      <p:sp>
        <p:nvSpPr>
          <p:cNvPr id="759811" name="Rectangle 3"/>
          <p:cNvSpPr>
            <a:spLocks noChangeArrowheads="1"/>
          </p:cNvSpPr>
          <p:nvPr/>
        </p:nvSpPr>
        <p:spPr bwMode="auto">
          <a:xfrm>
            <a:off x="1622425" y="1958975"/>
            <a:ext cx="4703763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0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</p:txBody>
      </p:sp>
      <p:sp>
        <p:nvSpPr>
          <p:cNvPr id="759812" name="Rectangle 4"/>
          <p:cNvSpPr>
            <a:spLocks noChangeArrowheads="1"/>
          </p:cNvSpPr>
          <p:nvPr/>
        </p:nvSpPr>
        <p:spPr bwMode="auto">
          <a:xfrm>
            <a:off x="5092700" y="3251200"/>
            <a:ext cx="3586163" cy="344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0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</a:t>
            </a:r>
            <a:r>
              <a:rPr lang="en-US" sz="2000" dirty="0" err="1">
                <a:latin typeface="Arial" pitchFamily="-108" charset="0"/>
              </a:rPr>
              <a:t>int</a:t>
            </a:r>
            <a:r>
              <a:rPr lang="en-US" sz="2000" dirty="0">
                <a:latin typeface="Arial" pitchFamily="-108" charset="0"/>
              </a:rPr>
              <a:t> t1 = </a:t>
            </a:r>
            <a:r>
              <a:rPr lang="en-US" sz="2000" dirty="0" err="1">
                <a:latin typeface="Arial" pitchFamily="-108" charset="0"/>
              </a:rPr>
              <a:t>x</a:t>
            </a:r>
            <a:r>
              <a:rPr lang="en-US" sz="20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…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</a:t>
            </a:r>
            <a:r>
              <a:rPr lang="en-US" sz="2000" dirty="0" err="1">
                <a:latin typeface="Arial" pitchFamily="-108" charset="0"/>
              </a:rPr>
              <a:t>int</a:t>
            </a:r>
            <a:r>
              <a:rPr lang="en-US" sz="2000" dirty="0">
                <a:latin typeface="Arial" pitchFamily="-108" charset="0"/>
              </a:rPr>
              <a:t> t2 = </a:t>
            </a:r>
            <a:r>
              <a:rPr lang="en-US" sz="2000" dirty="0" err="1">
                <a:latin typeface="Arial" pitchFamily="-108" charset="0"/>
              </a:rPr>
              <a:t>x</a:t>
            </a:r>
            <a:r>
              <a:rPr lang="en-US" sz="20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if (t1 != t2)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  *</a:t>
            </a:r>
            <a:r>
              <a:rPr lang="en-US" sz="2000" dirty="0" err="1">
                <a:latin typeface="Arial" pitchFamily="-108" charset="0"/>
              </a:rPr>
              <a:t>ptr</a:t>
            </a:r>
            <a:r>
              <a:rPr lang="en-US" sz="2000" dirty="0">
                <a:latin typeface="Arial" pitchFamily="-108" charset="0"/>
              </a:rPr>
              <a:t> = </a:t>
            </a:r>
            <a:r>
              <a:rPr lang="en-US" sz="2000" dirty="0" err="1">
                <a:latin typeface="Arial" pitchFamily="-108" charset="0"/>
              </a:rPr>
              <a:t>x</a:t>
            </a:r>
            <a:r>
              <a:rPr lang="en-US" sz="2000" dirty="0">
                <a:latin typeface="Arial" pitchFamily="-108" charset="0"/>
              </a:rPr>
              <a:t>;  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759813" name="Rectangle 5"/>
          <p:cNvSpPr>
            <a:spLocks noChangeArrowheads="1"/>
          </p:cNvSpPr>
          <p:nvPr/>
        </p:nvSpPr>
        <p:spPr bwMode="auto">
          <a:xfrm>
            <a:off x="5093208" y="3246120"/>
            <a:ext cx="4284663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 dirty="0" err="1">
                <a:solidFill>
                  <a:srgbClr val="66FF66"/>
                </a:solidFill>
                <a:latin typeface="Arial" pitchFamily="-108" charset="0"/>
              </a:rPr>
              <a:t>lock(mutex</a:t>
            </a: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);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</a:t>
            </a:r>
            <a:r>
              <a:rPr lang="en-US" sz="2000" dirty="0" err="1">
                <a:latin typeface="Arial" pitchFamily="-108" charset="0"/>
              </a:rPr>
              <a:t>int</a:t>
            </a:r>
            <a:r>
              <a:rPr lang="en-US" sz="2000" dirty="0">
                <a:latin typeface="Arial" pitchFamily="-108" charset="0"/>
              </a:rPr>
              <a:t> t1 = </a:t>
            </a:r>
            <a:r>
              <a:rPr lang="en-US" sz="2000" dirty="0" err="1">
                <a:latin typeface="Arial" pitchFamily="-108" charset="0"/>
              </a:rPr>
              <a:t>x</a:t>
            </a:r>
            <a:r>
              <a:rPr lang="en-US" sz="20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…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</a:t>
            </a:r>
            <a:r>
              <a:rPr lang="en-US" sz="2000" dirty="0" err="1">
                <a:latin typeface="Arial" pitchFamily="-108" charset="0"/>
              </a:rPr>
              <a:t>int</a:t>
            </a:r>
            <a:r>
              <a:rPr lang="en-US" sz="2000" dirty="0">
                <a:latin typeface="Arial" pitchFamily="-108" charset="0"/>
              </a:rPr>
              <a:t> t2 = </a:t>
            </a:r>
            <a:r>
              <a:rPr lang="en-US" sz="2000" dirty="0" err="1">
                <a:latin typeface="Arial" pitchFamily="-108" charset="0"/>
              </a:rPr>
              <a:t>x</a:t>
            </a:r>
            <a:r>
              <a:rPr lang="en-US" sz="20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if (t1 != t2)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>
                <a:latin typeface="Arial" pitchFamily="-108" charset="0"/>
              </a:rPr>
              <a:t>    *</a:t>
            </a:r>
            <a:r>
              <a:rPr lang="en-US" sz="2000" dirty="0" err="1">
                <a:latin typeface="Arial" pitchFamily="-108" charset="0"/>
              </a:rPr>
              <a:t>ptr</a:t>
            </a:r>
            <a:r>
              <a:rPr lang="en-US" sz="2000" dirty="0">
                <a:latin typeface="Arial" pitchFamily="-108" charset="0"/>
              </a:rPr>
              <a:t> = </a:t>
            </a:r>
            <a:r>
              <a:rPr lang="en-US" sz="2000" dirty="0" err="1">
                <a:latin typeface="Arial" pitchFamily="-108" charset="0"/>
              </a:rPr>
              <a:t>x</a:t>
            </a:r>
            <a:r>
              <a:rPr lang="en-US" sz="2000" dirty="0">
                <a:latin typeface="Arial" pitchFamily="-108" charset="0"/>
              </a:rPr>
              <a:t>;  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 dirty="0" err="1">
                <a:solidFill>
                  <a:srgbClr val="66FF66"/>
                </a:solidFill>
                <a:latin typeface="Arial" pitchFamily="-108" charset="0"/>
              </a:rPr>
              <a:t>unlock(mutex</a:t>
            </a: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);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2000" b="1" dirty="0">
              <a:solidFill>
                <a:srgbClr val="66FF66"/>
              </a:solidFill>
              <a:latin typeface="Arial" pitchFamily="-108" charset="0"/>
            </a:endParaRPr>
          </a:p>
        </p:txBody>
      </p:sp>
      <p:sp>
        <p:nvSpPr>
          <p:cNvPr id="759814" name="Rectangle 6"/>
          <p:cNvSpPr>
            <a:spLocks noChangeArrowheads="1"/>
          </p:cNvSpPr>
          <p:nvPr/>
        </p:nvSpPr>
        <p:spPr bwMode="auto">
          <a:xfrm>
            <a:off x="1619250" y="2336800"/>
            <a:ext cx="4090988" cy="208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>
                <a:latin typeface="Arial" pitchFamily="-108" charset="0"/>
              </a:rPr>
              <a:t>  x=y;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759815" name="Rectangle 7"/>
          <p:cNvSpPr>
            <a:spLocks noChangeArrowheads="1"/>
          </p:cNvSpPr>
          <p:nvPr/>
        </p:nvSpPr>
        <p:spPr bwMode="auto">
          <a:xfrm>
            <a:off x="1618488" y="1956816"/>
            <a:ext cx="4122738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 dirty="0" err="1">
                <a:solidFill>
                  <a:srgbClr val="66FF66"/>
                </a:solidFill>
                <a:latin typeface="Arial" pitchFamily="-108" charset="0"/>
              </a:rPr>
              <a:t>lock(mutex</a:t>
            </a: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);</a:t>
            </a:r>
          </a:p>
        </p:txBody>
      </p:sp>
      <p:sp>
        <p:nvSpPr>
          <p:cNvPr id="759816" name="Rectangle 8"/>
          <p:cNvSpPr>
            <a:spLocks noChangeArrowheads="1"/>
          </p:cNvSpPr>
          <p:nvPr/>
        </p:nvSpPr>
        <p:spPr bwMode="auto">
          <a:xfrm>
            <a:off x="1620838" y="2336800"/>
            <a:ext cx="2994025" cy="273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>
                <a:latin typeface="Arial" pitchFamily="-108" charset="0"/>
              </a:rPr>
              <a:t>  x=y;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solidFill>
                  <a:srgbClr val="66FF66"/>
                </a:solidFill>
                <a:latin typeface="Arial" pitchFamily="-108" charset="0"/>
              </a:rPr>
              <a:t>unlock(mutex);</a:t>
            </a:r>
          </a:p>
        </p:txBody>
      </p:sp>
      <p:sp>
        <p:nvSpPr>
          <p:cNvPr id="86027" name="Rectangle 9"/>
          <p:cNvSpPr>
            <a:spLocks noChangeArrowheads="1"/>
          </p:cNvSpPr>
          <p:nvPr/>
        </p:nvSpPr>
        <p:spPr bwMode="auto">
          <a:xfrm>
            <a:off x="3259138" y="908050"/>
            <a:ext cx="2246312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>
                <a:solidFill>
                  <a:schemeClr val="tx2"/>
                </a:solidFill>
                <a:latin typeface="Arial" pitchFamily="-108" charset="0"/>
              </a:rPr>
              <a:t>int *ptr = NULL;</a:t>
            </a:r>
          </a:p>
          <a:p>
            <a:pPr algn="ctr"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>
                <a:solidFill>
                  <a:schemeClr val="tx2"/>
                </a:solidFill>
                <a:latin typeface="Arial" pitchFamily="-108" charset="0"/>
              </a:rPr>
              <a:t>int x = 0; int y = 1</a:t>
            </a:r>
          </a:p>
        </p:txBody>
      </p:sp>
      <p:sp>
        <p:nvSpPr>
          <p:cNvPr id="759818" name="Oval 10"/>
          <p:cNvSpPr>
            <a:spLocks noChangeArrowheads="1"/>
          </p:cNvSpPr>
          <p:nvPr/>
        </p:nvSpPr>
        <p:spPr bwMode="auto">
          <a:xfrm>
            <a:off x="6548438" y="5108575"/>
            <a:ext cx="2312987" cy="517525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08" charset="0"/>
              </a:rPr>
              <a:t>NULL POINTER</a:t>
            </a:r>
          </a:p>
        </p:txBody>
      </p:sp>
      <p:sp>
        <p:nvSpPr>
          <p:cNvPr id="86029" name="Rectangle 11"/>
          <p:cNvSpPr>
            <a:spLocks noChangeArrowheads="1"/>
          </p:cNvSpPr>
          <p:nvPr/>
        </p:nvSpPr>
        <p:spPr bwMode="auto">
          <a:xfrm>
            <a:off x="595313" y="1438275"/>
            <a:ext cx="4113212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latin typeface="Arial" pitchFamily="-108" charset="0"/>
              </a:rPr>
              <a:t>T1</a:t>
            </a:r>
          </a:p>
        </p:txBody>
      </p:sp>
      <p:sp>
        <p:nvSpPr>
          <p:cNvPr id="86030" name="Rectangle 12"/>
          <p:cNvSpPr>
            <a:spLocks noChangeArrowheads="1"/>
          </p:cNvSpPr>
          <p:nvPr/>
        </p:nvSpPr>
        <p:spPr bwMode="auto">
          <a:xfrm>
            <a:off x="3895725" y="1438275"/>
            <a:ext cx="4113213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latin typeface="Arial" pitchFamily="-108" charset="0"/>
              </a:rPr>
              <a:t>T2</a:t>
            </a:r>
            <a:endParaRPr lang="en-US" sz="2000">
              <a:latin typeface="Arial" pitchFamily="-108" charset="0"/>
            </a:endParaRPr>
          </a:p>
        </p:txBody>
      </p:sp>
      <p:sp>
        <p:nvSpPr>
          <p:cNvPr id="759821" name="Line 13"/>
          <p:cNvSpPr>
            <a:spLocks noChangeShapeType="1"/>
          </p:cNvSpPr>
          <p:nvPr/>
        </p:nvSpPr>
        <p:spPr bwMode="auto">
          <a:xfrm>
            <a:off x="4387850" y="3451225"/>
            <a:ext cx="603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9822" name="Line 14"/>
          <p:cNvSpPr>
            <a:spLocks noChangeShapeType="1"/>
          </p:cNvSpPr>
          <p:nvPr/>
        </p:nvSpPr>
        <p:spPr bwMode="auto">
          <a:xfrm>
            <a:off x="4384675" y="3444875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9823" name="Line 15"/>
          <p:cNvSpPr>
            <a:spLocks noChangeShapeType="1"/>
          </p:cNvSpPr>
          <p:nvPr/>
        </p:nvSpPr>
        <p:spPr bwMode="auto">
          <a:xfrm>
            <a:off x="946150" y="2165350"/>
            <a:ext cx="603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9824" name="Line 16"/>
          <p:cNvSpPr>
            <a:spLocks noChangeShapeType="1"/>
          </p:cNvSpPr>
          <p:nvPr/>
        </p:nvSpPr>
        <p:spPr bwMode="auto">
          <a:xfrm>
            <a:off x="942975" y="2162175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9825" name="Rectangle 17"/>
          <p:cNvSpPr>
            <a:spLocks noChangeArrowheads="1"/>
          </p:cNvSpPr>
          <p:nvPr/>
        </p:nvSpPr>
        <p:spPr bwMode="auto">
          <a:xfrm>
            <a:off x="7064375" y="3686175"/>
            <a:ext cx="1357313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== 1</a:t>
            </a:r>
          </a:p>
        </p:txBody>
      </p:sp>
      <p:sp>
        <p:nvSpPr>
          <p:cNvPr id="759826" name="Rectangle 18"/>
          <p:cNvSpPr>
            <a:spLocks noChangeArrowheads="1"/>
          </p:cNvSpPr>
          <p:nvPr/>
        </p:nvSpPr>
        <p:spPr bwMode="auto">
          <a:xfrm>
            <a:off x="7061200" y="4416425"/>
            <a:ext cx="1357313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== 1</a:t>
            </a:r>
          </a:p>
        </p:txBody>
      </p:sp>
      <p:sp>
        <p:nvSpPr>
          <p:cNvPr id="759827" name="Rectangle 19"/>
          <p:cNvSpPr>
            <a:spLocks noChangeArrowheads="1"/>
          </p:cNvSpPr>
          <p:nvPr/>
        </p:nvSpPr>
        <p:spPr bwMode="auto">
          <a:xfrm>
            <a:off x="7058025" y="3679825"/>
            <a:ext cx="18526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b="1">
                <a:solidFill>
                  <a:schemeClr val="bg2"/>
                </a:solidFill>
                <a:latin typeface="Arial" pitchFamily="-108" charset="0"/>
              </a:rPr>
              <a:t>== 0</a:t>
            </a:r>
          </a:p>
        </p:txBody>
      </p:sp>
      <p:sp>
        <p:nvSpPr>
          <p:cNvPr id="759828" name="Rectangle 20"/>
          <p:cNvSpPr>
            <a:spLocks noChangeArrowheads="1"/>
          </p:cNvSpPr>
          <p:nvPr/>
        </p:nvSpPr>
        <p:spPr bwMode="auto">
          <a:xfrm>
            <a:off x="6637338" y="4786313"/>
            <a:ext cx="20732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>
                <a:solidFill>
                  <a:schemeClr val="tx2"/>
                </a:solidFill>
                <a:latin typeface="Arial" pitchFamily="-108" charset="0"/>
              </a:rPr>
              <a:t>// cannot happen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37 L 0.00035 0.05787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7598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5787 L 0.00035 0.11157 " pathEditMode="relative" ptsTypes="AA">
                                      <p:cBhvr>
                                        <p:cTn id="14" dur="500" fill="hold"/>
                                        <p:tgtEl>
                                          <p:spTgt spid="7598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51053E-6 L 1.94444E-6 0.05552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7598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5714 L 1.94444E-6 0.16933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7598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L -4.44444E-6 0.2125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7598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51053E-6 L 1.94444E-6 0.05552 " pathEditMode="relative" rAng="0" ptsTypes="AA">
                                      <p:cBhvr>
                                        <p:cTn id="78" dur="500" fill="hold"/>
                                        <p:tgtEl>
                                          <p:spTgt spid="7598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0301 L 1.66667E-6 0.26111 " pathEditMode="relative" rAng="0" ptsTypes="AA">
                                      <p:cBhvr>
                                        <p:cTn id="86" dur="500" fill="hold"/>
                                        <p:tgtEl>
                                          <p:spTgt spid="7598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26111 L 1.66667E-6 0.31875 " pathEditMode="relative" rAng="0" ptsTypes="AA">
                                      <p:cBhvr>
                                        <p:cTn id="90" dur="500" fill="hold"/>
                                        <p:tgtEl>
                                          <p:spTgt spid="7598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31875 L 1.66667E-6 0.36806 " pathEditMode="relative" ptsTypes="AA">
                                      <p:cBhvr>
                                        <p:cTn id="94" dur="500" fill="hold"/>
                                        <p:tgtEl>
                                          <p:spTgt spid="7598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5714 L 1.94444E-6 0.16933 " pathEditMode="relative" rAng="0" ptsTypes="AA">
                                      <p:cBhvr>
                                        <p:cTn id="98" dur="500" fill="hold"/>
                                        <p:tgtEl>
                                          <p:spTgt spid="7598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16991 L 0.00035 0.2213 " pathEditMode="relative" ptsTypes="AA">
                                      <p:cBhvr>
                                        <p:cTn id="106" dur="500" fill="hold"/>
                                        <p:tgtEl>
                                          <p:spTgt spid="7598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0" presetClass="path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2213 L 0.00035 0.28079 " pathEditMode="relative" ptsTypes="AA">
                                      <p:cBhvr>
                                        <p:cTn id="114" dur="500" fill="hold"/>
                                        <p:tgtEl>
                                          <p:spTgt spid="7598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811" grpId="0"/>
      <p:bldP spid="759812" grpId="0"/>
      <p:bldP spid="759813" grpId="0"/>
      <p:bldP spid="759814" grpId="0"/>
      <p:bldP spid="759814" grpId="1"/>
      <p:bldP spid="759815" grpId="0"/>
      <p:bldP spid="759816" grpId="0"/>
      <p:bldP spid="759818" grpId="0" animBg="1"/>
      <p:bldP spid="759821" grpId="0" animBg="1"/>
      <p:bldP spid="759821" grpId="1" animBg="1"/>
      <p:bldP spid="759821" grpId="2" animBg="1"/>
      <p:bldP spid="759821" grpId="3" animBg="1"/>
      <p:bldP spid="759822" grpId="0" animBg="1"/>
      <p:bldP spid="759822" grpId="1" animBg="1"/>
      <p:bldP spid="759822" grpId="2" animBg="1"/>
      <p:bldP spid="759822" grpId="3" animBg="1"/>
      <p:bldP spid="759822" grpId="4" animBg="1"/>
      <p:bldP spid="759823" grpId="0" animBg="1"/>
      <p:bldP spid="759823" grpId="1" animBg="1"/>
      <p:bldP spid="759823" grpId="2" animBg="1"/>
      <p:bldP spid="759823" grpId="3" animBg="1"/>
      <p:bldP spid="759824" grpId="0" animBg="1"/>
      <p:bldP spid="759824" grpId="1" animBg="1"/>
      <p:bldP spid="759824" grpId="2" animBg="1"/>
      <p:bldP spid="759824" grpId="3" animBg="1"/>
      <p:bldP spid="759825" grpId="0"/>
      <p:bldP spid="759825" grpId="1"/>
      <p:bldP spid="759826" grpId="0"/>
      <p:bldP spid="759826" grpId="1"/>
      <p:bldP spid="759826" grpId="2"/>
      <p:bldP spid="759827" grpId="0"/>
      <p:bldP spid="759828" grpId="0"/>
      <p:bldP spid="759828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Validation</a:t>
            </a:r>
          </a:p>
        </p:txBody>
      </p:sp>
      <p:sp>
        <p:nvSpPr>
          <p:cNvPr id="911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332787" cy="4343400"/>
          </a:xfrm>
        </p:spPr>
        <p:txBody>
          <a:bodyPr/>
          <a:lstStyle/>
          <a:p>
            <a:pPr marL="0" indent="0" eaLnBrk="1" hangingPunct="1"/>
            <a:r>
              <a:rPr lang="en-US" sz="2800"/>
              <a:t>For every entry in read set, abort transaction if recorded timestamp greater than local timestamp</a:t>
            </a:r>
          </a:p>
          <a:p>
            <a:pPr marL="0" indent="0" eaLnBrk="1" hangingPunct="1"/>
            <a:r>
              <a:rPr lang="en-US" sz="2800"/>
              <a:t>Performed on commit to guarantee serializability</a:t>
            </a:r>
          </a:p>
          <a:p>
            <a:pPr marL="0" indent="0" eaLnBrk="1" hangingPunct="1"/>
            <a:r>
              <a:rPr lang="en-US" sz="2800"/>
              <a:t>Performed on read to guarantee consistency (when data’s </a:t>
            </a:r>
            <a:r>
              <a:rPr lang="en-US" sz="2800">
                <a:latin typeface="Arial" pitchFamily="-108" charset="0"/>
              </a:rPr>
              <a:t>OptTxnRec</a:t>
            </a:r>
            <a:r>
              <a:rPr lang="en-US" sz="2800"/>
              <a:t> &gt; local timestamp)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5613" y="6357938"/>
            <a:ext cx="415925" cy="304800"/>
          </a:xfrm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45</a:t>
            </a:fld>
            <a:endParaRPr lang="en-US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Validation</a:t>
            </a:r>
          </a:p>
        </p:txBody>
      </p:sp>
      <p:sp>
        <p:nvSpPr>
          <p:cNvPr id="92165" name="Rectangle 3"/>
          <p:cNvSpPr>
            <a:spLocks noChangeArrowheads="1"/>
          </p:cNvSpPr>
          <p:nvPr/>
        </p:nvSpPr>
        <p:spPr bwMode="auto">
          <a:xfrm>
            <a:off x="1606550" y="1627188"/>
            <a:ext cx="1563688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2000" b="1">
                <a:latin typeface="Arial" pitchFamily="-108" charset="0"/>
              </a:rPr>
              <a:t>T1</a:t>
            </a:r>
          </a:p>
        </p:txBody>
      </p:sp>
      <p:sp>
        <p:nvSpPr>
          <p:cNvPr id="92166" name="Rectangle 4"/>
          <p:cNvSpPr>
            <a:spLocks noChangeArrowheads="1"/>
          </p:cNvSpPr>
          <p:nvPr/>
        </p:nvSpPr>
        <p:spPr bwMode="auto">
          <a:xfrm>
            <a:off x="5114925" y="1627188"/>
            <a:ext cx="1658938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2000" b="1">
                <a:latin typeface="Arial" pitchFamily="-108" charset="0"/>
              </a:rPr>
              <a:t>T2</a:t>
            </a:r>
            <a:endParaRPr lang="en-US" sz="2000">
              <a:latin typeface="Fixed Miriam Transparent" pitchFamily="49" charset="0"/>
            </a:endParaRPr>
          </a:p>
        </p:txBody>
      </p:sp>
      <p:sp>
        <p:nvSpPr>
          <p:cNvPr id="92167" name="Rectangle 5"/>
          <p:cNvSpPr>
            <a:spLocks noChangeArrowheads="1"/>
          </p:cNvSpPr>
          <p:nvPr/>
        </p:nvSpPr>
        <p:spPr bwMode="auto">
          <a:xfrm>
            <a:off x="1457324" y="1958975"/>
            <a:ext cx="2060576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0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</p:txBody>
      </p:sp>
      <p:sp>
        <p:nvSpPr>
          <p:cNvPr id="92168" name="Rectangle 6"/>
          <p:cNvSpPr>
            <a:spLocks noChangeArrowheads="1"/>
          </p:cNvSpPr>
          <p:nvPr/>
        </p:nvSpPr>
        <p:spPr bwMode="auto">
          <a:xfrm>
            <a:off x="5192713" y="3249613"/>
            <a:ext cx="4284662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20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20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2000" dirty="0">
                <a:latin typeface="Arial" pitchFamily="-108" charset="0"/>
              </a:rPr>
              <a:t>  </a:t>
            </a:r>
            <a:r>
              <a:rPr lang="en-US" sz="2000" dirty="0" err="1">
                <a:latin typeface="Arial" pitchFamily="-108" charset="0"/>
              </a:rPr>
              <a:t>int</a:t>
            </a:r>
            <a:r>
              <a:rPr lang="en-US" sz="2000" dirty="0">
                <a:latin typeface="Arial" pitchFamily="-108" charset="0"/>
              </a:rPr>
              <a:t> t1 = </a:t>
            </a:r>
            <a:r>
              <a:rPr lang="en-US" sz="2000" dirty="0" err="1">
                <a:latin typeface="Arial" pitchFamily="-108" charset="0"/>
              </a:rPr>
              <a:t>x</a:t>
            </a:r>
            <a:r>
              <a:rPr lang="en-US" sz="20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2000" dirty="0">
                <a:latin typeface="Arial" pitchFamily="-108" charset="0"/>
              </a:rPr>
              <a:t>  …  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2000" dirty="0">
                <a:latin typeface="Arial" pitchFamily="-108" charset="0"/>
              </a:rPr>
              <a:t>  </a:t>
            </a:r>
            <a:r>
              <a:rPr lang="en-US" sz="2000" dirty="0" err="1">
                <a:latin typeface="Arial" pitchFamily="-108" charset="0"/>
              </a:rPr>
              <a:t>int</a:t>
            </a:r>
            <a:r>
              <a:rPr lang="en-US" sz="2000" dirty="0">
                <a:latin typeface="Arial" pitchFamily="-108" charset="0"/>
              </a:rPr>
              <a:t> t2 = </a:t>
            </a:r>
            <a:r>
              <a:rPr lang="en-US" sz="2000" dirty="0" err="1">
                <a:latin typeface="Arial" pitchFamily="-108" charset="0"/>
              </a:rPr>
              <a:t>x</a:t>
            </a:r>
            <a:r>
              <a:rPr lang="en-US" sz="20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2000" dirty="0">
                <a:latin typeface="Arial" pitchFamily="-108" charset="0"/>
              </a:rPr>
              <a:t>  if (t1 != t2) 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2000" dirty="0">
                <a:latin typeface="Arial" pitchFamily="-108" charset="0"/>
              </a:rPr>
              <a:t>    *</a:t>
            </a:r>
            <a:r>
              <a:rPr lang="en-US" sz="2000" dirty="0" err="1">
                <a:latin typeface="Arial" pitchFamily="-108" charset="0"/>
              </a:rPr>
              <a:t>ptr</a:t>
            </a:r>
            <a:r>
              <a:rPr lang="en-US" sz="2000" dirty="0">
                <a:latin typeface="Arial" pitchFamily="-108" charset="0"/>
              </a:rPr>
              <a:t> = </a:t>
            </a:r>
            <a:r>
              <a:rPr lang="en-US" sz="2000" dirty="0" err="1">
                <a:latin typeface="Arial" pitchFamily="-108" charset="0"/>
              </a:rPr>
              <a:t>x</a:t>
            </a:r>
            <a:r>
              <a:rPr lang="en-US" sz="2000" dirty="0">
                <a:latin typeface="Arial" pitchFamily="-108" charset="0"/>
              </a:rPr>
              <a:t>;    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20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endParaRPr lang="en-US" sz="2000" b="1" dirty="0">
              <a:solidFill>
                <a:srgbClr val="66FF66"/>
              </a:solidFill>
              <a:latin typeface="Arial" pitchFamily="-108" charset="0"/>
            </a:endParaRPr>
          </a:p>
        </p:txBody>
      </p:sp>
      <p:sp>
        <p:nvSpPr>
          <p:cNvPr id="92169" name="Rectangle 7"/>
          <p:cNvSpPr>
            <a:spLocks noChangeArrowheads="1"/>
          </p:cNvSpPr>
          <p:nvPr/>
        </p:nvSpPr>
        <p:spPr bwMode="auto">
          <a:xfrm>
            <a:off x="1454150" y="3814763"/>
            <a:ext cx="4090988" cy="208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2000">
                <a:latin typeface="Arial" pitchFamily="-108" charset="0"/>
              </a:rPr>
              <a:t>  x=y;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2000" b="1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775176" name="Rectangle 8"/>
          <p:cNvSpPr>
            <a:spLocks noChangeArrowheads="1"/>
          </p:cNvSpPr>
          <p:nvPr/>
        </p:nvSpPr>
        <p:spPr bwMode="auto">
          <a:xfrm>
            <a:off x="3802063" y="2417763"/>
            <a:ext cx="1357312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G_TS =</a:t>
            </a:r>
          </a:p>
        </p:txBody>
      </p:sp>
      <p:sp>
        <p:nvSpPr>
          <p:cNvPr id="775177" name="Oval 9"/>
          <p:cNvSpPr>
            <a:spLocks noChangeArrowheads="1"/>
          </p:cNvSpPr>
          <p:nvPr/>
        </p:nvSpPr>
        <p:spPr bwMode="auto">
          <a:xfrm>
            <a:off x="6648450" y="5108575"/>
            <a:ext cx="2312988" cy="517525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800" b="1">
                <a:effectLst>
                  <a:outerShdw blurRad="38100" dist="38100" dir="2700000" algn="tl">
                    <a:srgbClr val="000000"/>
                  </a:outerShdw>
                </a:effectLst>
              </a:rPr>
              <a:t>NULL POINTER</a:t>
            </a:r>
          </a:p>
        </p:txBody>
      </p:sp>
      <p:sp>
        <p:nvSpPr>
          <p:cNvPr id="775178" name="Line 10"/>
          <p:cNvSpPr>
            <a:spLocks noChangeShapeType="1"/>
          </p:cNvSpPr>
          <p:nvPr/>
        </p:nvSpPr>
        <p:spPr bwMode="auto">
          <a:xfrm>
            <a:off x="814388" y="2165350"/>
            <a:ext cx="603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179" name="Line 11"/>
          <p:cNvSpPr>
            <a:spLocks noChangeShapeType="1"/>
          </p:cNvSpPr>
          <p:nvPr/>
        </p:nvSpPr>
        <p:spPr bwMode="auto">
          <a:xfrm>
            <a:off x="4554538" y="3451225"/>
            <a:ext cx="603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181" name="Rectangle 13"/>
          <p:cNvSpPr>
            <a:spLocks noChangeArrowheads="1"/>
          </p:cNvSpPr>
          <p:nvPr/>
        </p:nvSpPr>
        <p:spPr bwMode="auto">
          <a:xfrm>
            <a:off x="5019675" y="1781175"/>
            <a:ext cx="412750" cy="3381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chemeClr val="tx2"/>
                </a:solidFill>
                <a:latin typeface="Arial" pitchFamily="-108" charset="0"/>
              </a:rPr>
              <a:t>x</a:t>
            </a:r>
          </a:p>
        </p:txBody>
      </p:sp>
      <p:sp>
        <p:nvSpPr>
          <p:cNvPr id="775182" name="Rectangle 14"/>
          <p:cNvSpPr>
            <a:spLocks noChangeArrowheads="1"/>
          </p:cNvSpPr>
          <p:nvPr/>
        </p:nvSpPr>
        <p:spPr bwMode="auto">
          <a:xfrm>
            <a:off x="4729163" y="1235075"/>
            <a:ext cx="914400" cy="32067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183" name="Rectangle 15"/>
          <p:cNvSpPr>
            <a:spLocks noChangeArrowheads="1"/>
          </p:cNvSpPr>
          <p:nvPr/>
        </p:nvSpPr>
        <p:spPr bwMode="auto">
          <a:xfrm>
            <a:off x="4745038" y="1238250"/>
            <a:ext cx="865187" cy="3381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2"/>
                </a:solidFill>
                <a:latin typeface="Arial" pitchFamily="-108" charset="0"/>
              </a:rPr>
              <a:t>0</a:t>
            </a:r>
          </a:p>
        </p:txBody>
      </p:sp>
      <p:sp>
        <p:nvSpPr>
          <p:cNvPr id="775184" name="Rectangle 16"/>
          <p:cNvSpPr>
            <a:spLocks noChangeArrowheads="1"/>
          </p:cNvSpPr>
          <p:nvPr/>
        </p:nvSpPr>
        <p:spPr bwMode="auto">
          <a:xfrm>
            <a:off x="3762375" y="904875"/>
            <a:ext cx="158115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1800">
                <a:solidFill>
                  <a:schemeClr val="tx2"/>
                </a:solidFill>
                <a:latin typeface="Arial" pitchFamily="-108" charset="0"/>
              </a:rPr>
              <a:t>OptTxnRec-s</a:t>
            </a:r>
          </a:p>
        </p:txBody>
      </p:sp>
      <p:sp>
        <p:nvSpPr>
          <p:cNvPr id="775185" name="Line 17"/>
          <p:cNvSpPr>
            <a:spLocks noChangeShapeType="1"/>
          </p:cNvSpPr>
          <p:nvPr/>
        </p:nvSpPr>
        <p:spPr bwMode="auto">
          <a:xfrm flipH="1" flipV="1">
            <a:off x="5216525" y="1581150"/>
            <a:ext cx="1588" cy="290513"/>
          </a:xfrm>
          <a:prstGeom prst="line">
            <a:avLst/>
          </a:prstGeom>
          <a:noFill/>
          <a:ln w="28575">
            <a:solidFill>
              <a:schemeClr val="tx2"/>
            </a:solidFill>
            <a:prstDash val="sysDot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186" name="Rectangle 18"/>
          <p:cNvSpPr>
            <a:spLocks noChangeArrowheads="1"/>
          </p:cNvSpPr>
          <p:nvPr/>
        </p:nvSpPr>
        <p:spPr bwMode="auto">
          <a:xfrm>
            <a:off x="4694238" y="2403475"/>
            <a:ext cx="798512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400" b="1">
                <a:solidFill>
                  <a:schemeClr val="tx2"/>
                </a:solidFill>
                <a:latin typeface="Arial" pitchFamily="-108" charset="0"/>
              </a:rPr>
              <a:t> 0</a:t>
            </a:r>
          </a:p>
        </p:txBody>
      </p:sp>
      <p:sp>
        <p:nvSpPr>
          <p:cNvPr id="775187" name="Rectangle 19"/>
          <p:cNvSpPr>
            <a:spLocks noChangeArrowheads="1"/>
          </p:cNvSpPr>
          <p:nvPr/>
        </p:nvSpPr>
        <p:spPr bwMode="auto">
          <a:xfrm>
            <a:off x="4699000" y="2397125"/>
            <a:ext cx="1014413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400" b="1">
                <a:solidFill>
                  <a:schemeClr val="tx2"/>
                </a:solidFill>
                <a:latin typeface="Arial" pitchFamily="-108" charset="0"/>
              </a:rPr>
              <a:t> 1</a:t>
            </a:r>
          </a:p>
        </p:txBody>
      </p:sp>
      <p:sp>
        <p:nvSpPr>
          <p:cNvPr id="775188" name="Rectangle 20"/>
          <p:cNvSpPr>
            <a:spLocks noChangeArrowheads="1"/>
          </p:cNvSpPr>
          <p:nvPr/>
        </p:nvSpPr>
        <p:spPr bwMode="auto">
          <a:xfrm>
            <a:off x="236538" y="1209675"/>
            <a:ext cx="1357312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L_TS = 0</a:t>
            </a:r>
          </a:p>
        </p:txBody>
      </p:sp>
      <p:sp>
        <p:nvSpPr>
          <p:cNvPr id="775189" name="Rectangle 21"/>
          <p:cNvSpPr>
            <a:spLocks noChangeArrowheads="1"/>
          </p:cNvSpPr>
          <p:nvPr/>
        </p:nvSpPr>
        <p:spPr bwMode="auto">
          <a:xfrm>
            <a:off x="244475" y="1487488"/>
            <a:ext cx="206692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W_SET =  &lt;&amp;x&gt;</a:t>
            </a:r>
          </a:p>
        </p:txBody>
      </p:sp>
      <p:sp>
        <p:nvSpPr>
          <p:cNvPr id="775190" name="Rectangle 22"/>
          <p:cNvSpPr>
            <a:spLocks noChangeArrowheads="1"/>
          </p:cNvSpPr>
          <p:nvPr/>
        </p:nvSpPr>
        <p:spPr bwMode="auto">
          <a:xfrm>
            <a:off x="6600825" y="1217613"/>
            <a:ext cx="1357313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L_TS = 0</a:t>
            </a:r>
          </a:p>
        </p:txBody>
      </p:sp>
      <p:sp>
        <p:nvSpPr>
          <p:cNvPr id="775191" name="Rectangle 23"/>
          <p:cNvSpPr>
            <a:spLocks noChangeArrowheads="1"/>
          </p:cNvSpPr>
          <p:nvPr/>
        </p:nvSpPr>
        <p:spPr bwMode="auto">
          <a:xfrm>
            <a:off x="6575425" y="906463"/>
            <a:ext cx="206692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R_SET =  &lt;&amp;x&gt;</a:t>
            </a:r>
          </a:p>
        </p:txBody>
      </p:sp>
      <p:sp>
        <p:nvSpPr>
          <p:cNvPr id="775192" name="Rectangle 24"/>
          <p:cNvSpPr>
            <a:spLocks noChangeArrowheads="1"/>
          </p:cNvSpPr>
          <p:nvPr/>
        </p:nvSpPr>
        <p:spPr bwMode="auto">
          <a:xfrm>
            <a:off x="4652963" y="1268413"/>
            <a:ext cx="1025525" cy="2635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2"/>
                </a:solidFill>
                <a:latin typeface="Arial" pitchFamily="-108" charset="0"/>
              </a:rPr>
              <a:t>1</a:t>
            </a:r>
          </a:p>
        </p:txBody>
      </p:sp>
      <p:sp>
        <p:nvSpPr>
          <p:cNvPr id="775193" name="Rectangle 25"/>
          <p:cNvSpPr>
            <a:spLocks noChangeArrowheads="1"/>
          </p:cNvSpPr>
          <p:nvPr/>
        </p:nvSpPr>
        <p:spPr bwMode="auto">
          <a:xfrm>
            <a:off x="4560888" y="1298575"/>
            <a:ext cx="1219200" cy="209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T1</a:t>
            </a:r>
          </a:p>
        </p:txBody>
      </p:sp>
      <p:sp>
        <p:nvSpPr>
          <p:cNvPr id="775194" name="Rectangle 26"/>
          <p:cNvSpPr>
            <a:spLocks noChangeArrowheads="1"/>
          </p:cNvSpPr>
          <p:nvPr/>
        </p:nvSpPr>
        <p:spPr bwMode="auto">
          <a:xfrm>
            <a:off x="1704975" y="1512888"/>
            <a:ext cx="355600" cy="344487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195" name="Rectangle 27"/>
          <p:cNvSpPr>
            <a:spLocks noChangeArrowheads="1"/>
          </p:cNvSpPr>
          <p:nvPr/>
        </p:nvSpPr>
        <p:spPr bwMode="auto">
          <a:xfrm>
            <a:off x="7994650" y="925513"/>
            <a:ext cx="355600" cy="344487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196" name="Line 28"/>
          <p:cNvSpPr>
            <a:spLocks noChangeShapeType="1"/>
          </p:cNvSpPr>
          <p:nvPr/>
        </p:nvSpPr>
        <p:spPr bwMode="auto">
          <a:xfrm flipV="1">
            <a:off x="5905500" y="1654175"/>
            <a:ext cx="1588" cy="276860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197" name="Line 29"/>
          <p:cNvSpPr>
            <a:spLocks noChangeShapeType="1"/>
          </p:cNvSpPr>
          <p:nvPr/>
        </p:nvSpPr>
        <p:spPr bwMode="auto">
          <a:xfrm flipV="1">
            <a:off x="6132513" y="1687513"/>
            <a:ext cx="0" cy="569912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198" name="Line 30"/>
          <p:cNvSpPr>
            <a:spLocks noChangeShapeType="1"/>
          </p:cNvSpPr>
          <p:nvPr/>
        </p:nvSpPr>
        <p:spPr bwMode="auto">
          <a:xfrm flipH="1">
            <a:off x="4581525" y="4603750"/>
            <a:ext cx="70961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199" name="Line 31"/>
          <p:cNvSpPr>
            <a:spLocks noChangeShapeType="1"/>
          </p:cNvSpPr>
          <p:nvPr/>
        </p:nvSpPr>
        <p:spPr bwMode="auto">
          <a:xfrm flipV="1">
            <a:off x="4581525" y="3197225"/>
            <a:ext cx="0" cy="14176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200" name="Line 32"/>
          <p:cNvSpPr>
            <a:spLocks noChangeShapeType="1"/>
          </p:cNvSpPr>
          <p:nvPr/>
        </p:nvSpPr>
        <p:spPr bwMode="auto">
          <a:xfrm>
            <a:off x="4572000" y="3195638"/>
            <a:ext cx="5921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201" name="Rectangle 33"/>
          <p:cNvSpPr>
            <a:spLocks noChangeArrowheads="1"/>
          </p:cNvSpPr>
          <p:nvPr/>
        </p:nvSpPr>
        <p:spPr bwMode="auto">
          <a:xfrm>
            <a:off x="3473450" y="3784600"/>
            <a:ext cx="1195388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1400" b="1">
                <a:latin typeface="Arial" pitchFamily="-108" charset="0"/>
              </a:rPr>
              <a:t>ABORT</a:t>
            </a:r>
          </a:p>
        </p:txBody>
      </p:sp>
      <p:sp>
        <p:nvSpPr>
          <p:cNvPr id="775202" name="Oval 34"/>
          <p:cNvSpPr>
            <a:spLocks noChangeArrowheads="1"/>
          </p:cNvSpPr>
          <p:nvPr/>
        </p:nvSpPr>
        <p:spPr bwMode="auto">
          <a:xfrm>
            <a:off x="4826000" y="1120775"/>
            <a:ext cx="3144838" cy="5588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975350" y="1189038"/>
            <a:ext cx="473075" cy="433387"/>
            <a:chOff x="3610" y="749"/>
            <a:chExt cx="298" cy="273"/>
          </a:xfrm>
        </p:grpSpPr>
        <p:sp>
          <p:nvSpPr>
            <p:cNvPr id="92212" name="Line 36"/>
            <p:cNvSpPr>
              <a:spLocks noChangeShapeType="1"/>
            </p:cNvSpPr>
            <p:nvPr/>
          </p:nvSpPr>
          <p:spPr bwMode="auto">
            <a:xfrm>
              <a:off x="3610" y="749"/>
              <a:ext cx="298" cy="13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13" name="Line 37"/>
            <p:cNvSpPr>
              <a:spLocks noChangeShapeType="1"/>
            </p:cNvSpPr>
            <p:nvPr/>
          </p:nvSpPr>
          <p:spPr bwMode="auto">
            <a:xfrm flipV="1">
              <a:off x="3611" y="881"/>
              <a:ext cx="297" cy="14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75206" name="Line 38"/>
          <p:cNvSpPr>
            <a:spLocks noChangeShapeType="1"/>
          </p:cNvSpPr>
          <p:nvPr/>
        </p:nvSpPr>
        <p:spPr bwMode="auto">
          <a:xfrm>
            <a:off x="6121400" y="2270125"/>
            <a:ext cx="2043113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207" name="Line 39"/>
          <p:cNvSpPr>
            <a:spLocks noChangeShapeType="1"/>
          </p:cNvSpPr>
          <p:nvPr/>
        </p:nvSpPr>
        <p:spPr bwMode="auto">
          <a:xfrm flipV="1">
            <a:off x="8164513" y="1270000"/>
            <a:ext cx="0" cy="1000125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208" name="Rectangle 40"/>
          <p:cNvSpPr>
            <a:spLocks noChangeArrowheads="1"/>
          </p:cNvSpPr>
          <p:nvPr/>
        </p:nvSpPr>
        <p:spPr bwMode="auto">
          <a:xfrm>
            <a:off x="6637338" y="4794250"/>
            <a:ext cx="2173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/>
              <a:t>// cannot happen</a:t>
            </a:r>
          </a:p>
        </p:txBody>
      </p:sp>
      <p:sp>
        <p:nvSpPr>
          <p:cNvPr id="775209" name="Rectangle 41"/>
          <p:cNvSpPr>
            <a:spLocks noChangeArrowheads="1"/>
          </p:cNvSpPr>
          <p:nvPr/>
        </p:nvSpPr>
        <p:spPr bwMode="auto">
          <a:xfrm>
            <a:off x="236538" y="923925"/>
            <a:ext cx="2066925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R_SET =  &lt;&amp;y&gt;</a:t>
            </a:r>
          </a:p>
        </p:txBody>
      </p:sp>
      <p:sp>
        <p:nvSpPr>
          <p:cNvPr id="775210" name="Rectangle 42"/>
          <p:cNvSpPr>
            <a:spLocks noChangeArrowheads="1"/>
          </p:cNvSpPr>
          <p:nvPr/>
        </p:nvSpPr>
        <p:spPr bwMode="auto">
          <a:xfrm>
            <a:off x="1655763" y="941388"/>
            <a:ext cx="355600" cy="344487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60"/>
          <p:cNvGrpSpPr>
            <a:grpSpLocks/>
          </p:cNvGrpSpPr>
          <p:nvPr/>
        </p:nvGrpSpPr>
        <p:grpSpPr bwMode="auto">
          <a:xfrm>
            <a:off x="2190750" y="1195388"/>
            <a:ext cx="473075" cy="433387"/>
            <a:chOff x="1569" y="753"/>
            <a:chExt cx="298" cy="273"/>
          </a:xfrm>
        </p:grpSpPr>
        <p:sp>
          <p:nvSpPr>
            <p:cNvPr id="92210" name="Line 44"/>
            <p:cNvSpPr>
              <a:spLocks noChangeShapeType="1"/>
            </p:cNvSpPr>
            <p:nvPr/>
          </p:nvSpPr>
          <p:spPr bwMode="auto">
            <a:xfrm>
              <a:off x="1569" y="753"/>
              <a:ext cx="298" cy="135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11" name="Line 45"/>
            <p:cNvSpPr>
              <a:spLocks noChangeShapeType="1"/>
            </p:cNvSpPr>
            <p:nvPr/>
          </p:nvSpPr>
          <p:spPr bwMode="auto">
            <a:xfrm flipV="1">
              <a:off x="1570" y="885"/>
              <a:ext cx="297" cy="141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75217" name="Oval 49"/>
          <p:cNvSpPr>
            <a:spLocks noChangeArrowheads="1"/>
          </p:cNvSpPr>
          <p:nvPr/>
        </p:nvSpPr>
        <p:spPr bwMode="auto">
          <a:xfrm>
            <a:off x="863600" y="1144588"/>
            <a:ext cx="3006725" cy="558800"/>
          </a:xfrm>
          <a:prstGeom prst="ellips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218" name="Rectangle 50"/>
          <p:cNvSpPr>
            <a:spLocks noChangeArrowheads="1"/>
          </p:cNvSpPr>
          <p:nvPr/>
        </p:nvSpPr>
        <p:spPr bwMode="auto">
          <a:xfrm>
            <a:off x="3475038" y="1778000"/>
            <a:ext cx="412750" cy="3381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chemeClr val="tx2"/>
                </a:solidFill>
                <a:latin typeface="Arial" pitchFamily="-108" charset="0"/>
              </a:rPr>
              <a:t>y</a:t>
            </a:r>
          </a:p>
        </p:txBody>
      </p:sp>
      <p:sp>
        <p:nvSpPr>
          <p:cNvPr id="775219" name="Rectangle 51"/>
          <p:cNvSpPr>
            <a:spLocks noChangeArrowheads="1"/>
          </p:cNvSpPr>
          <p:nvPr/>
        </p:nvSpPr>
        <p:spPr bwMode="auto">
          <a:xfrm>
            <a:off x="3184525" y="1231900"/>
            <a:ext cx="914400" cy="32067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220" name="Line 52"/>
          <p:cNvSpPr>
            <a:spLocks noChangeShapeType="1"/>
          </p:cNvSpPr>
          <p:nvPr/>
        </p:nvSpPr>
        <p:spPr bwMode="auto">
          <a:xfrm flipH="1" flipV="1">
            <a:off x="3671888" y="1577975"/>
            <a:ext cx="1587" cy="290513"/>
          </a:xfrm>
          <a:prstGeom prst="line">
            <a:avLst/>
          </a:prstGeom>
          <a:noFill/>
          <a:ln w="28575">
            <a:solidFill>
              <a:schemeClr val="tx2"/>
            </a:solidFill>
            <a:prstDash val="sysDot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221" name="Rectangle 53"/>
          <p:cNvSpPr>
            <a:spLocks noChangeArrowheads="1"/>
          </p:cNvSpPr>
          <p:nvPr/>
        </p:nvSpPr>
        <p:spPr bwMode="auto">
          <a:xfrm>
            <a:off x="3016250" y="1295400"/>
            <a:ext cx="1219200" cy="209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0</a:t>
            </a:r>
          </a:p>
        </p:txBody>
      </p:sp>
      <p:sp>
        <p:nvSpPr>
          <p:cNvPr id="775227" name="Rectangle 59"/>
          <p:cNvSpPr>
            <a:spLocks noChangeArrowheads="1"/>
          </p:cNvSpPr>
          <p:nvPr/>
        </p:nvSpPr>
        <p:spPr bwMode="auto">
          <a:xfrm>
            <a:off x="233363" y="1206500"/>
            <a:ext cx="1284287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 dirty="0">
                <a:solidFill>
                  <a:schemeClr val="tx2"/>
                </a:solidFill>
                <a:latin typeface="Arial" pitchFamily="-108" charset="0"/>
              </a:rPr>
              <a:t>L_TS =</a:t>
            </a:r>
            <a:r>
              <a:rPr lang="en-US" sz="2000" b="1" dirty="0" smtClean="0">
                <a:solidFill>
                  <a:schemeClr val="tx2"/>
                </a:solidFill>
                <a:latin typeface="Arial" pitchFamily="-108" charset="0"/>
              </a:rPr>
              <a:t> 1</a:t>
            </a:r>
            <a:endParaRPr lang="en-US" sz="2000" b="1" dirty="0">
              <a:solidFill>
                <a:schemeClr val="tx2"/>
              </a:solidFill>
              <a:latin typeface="Arial" pitchFamily="-108" charset="0"/>
            </a:endParaRPr>
          </a:p>
        </p:txBody>
      </p:sp>
      <p:sp>
        <p:nvSpPr>
          <p:cNvPr id="775229" name="Lock"/>
          <p:cNvSpPr>
            <a:spLocks noEditPoints="1" noChangeArrowheads="1"/>
          </p:cNvSpPr>
          <p:nvPr/>
        </p:nvSpPr>
        <p:spPr bwMode="auto">
          <a:xfrm>
            <a:off x="5237163" y="534988"/>
            <a:ext cx="533400" cy="647700"/>
          </a:xfrm>
          <a:custGeom>
            <a:avLst/>
            <a:gdLst>
              <a:gd name="T0" fmla="*/ 266700 w 21600"/>
              <a:gd name="T1" fmla="*/ 0 h 21600"/>
              <a:gd name="T2" fmla="*/ 533400 w 21600"/>
              <a:gd name="T3" fmla="*/ 288047 h 21600"/>
              <a:gd name="T4" fmla="*/ 266700 w 21600"/>
              <a:gd name="T5" fmla="*/ 647700 h 21600"/>
              <a:gd name="T6" fmla="*/ 0 w 21600"/>
              <a:gd name="T7" fmla="*/ 2880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744 w 21600"/>
              <a:gd name="T13" fmla="*/ 9904 h 21600"/>
              <a:gd name="T14" fmla="*/ 21134 w 21600"/>
              <a:gd name="T15" fmla="*/ 153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93" y="9606"/>
                </a:moveTo>
                <a:lnTo>
                  <a:pt x="2048" y="9606"/>
                </a:lnTo>
                <a:lnTo>
                  <a:pt x="2048" y="4713"/>
                </a:lnTo>
                <a:lnTo>
                  <a:pt x="2420" y="3818"/>
                </a:lnTo>
                <a:lnTo>
                  <a:pt x="2979" y="3028"/>
                </a:lnTo>
                <a:lnTo>
                  <a:pt x="3537" y="2446"/>
                </a:lnTo>
                <a:lnTo>
                  <a:pt x="3956" y="1998"/>
                </a:lnTo>
                <a:lnTo>
                  <a:pt x="4492" y="1581"/>
                </a:lnTo>
                <a:lnTo>
                  <a:pt x="5143" y="1238"/>
                </a:lnTo>
                <a:lnTo>
                  <a:pt x="5912" y="880"/>
                </a:lnTo>
                <a:lnTo>
                  <a:pt x="6587" y="641"/>
                </a:lnTo>
                <a:lnTo>
                  <a:pt x="7518" y="372"/>
                </a:lnTo>
                <a:lnTo>
                  <a:pt x="8425" y="208"/>
                </a:lnTo>
                <a:lnTo>
                  <a:pt x="9496" y="59"/>
                </a:lnTo>
                <a:lnTo>
                  <a:pt x="10637" y="14"/>
                </a:lnTo>
                <a:lnTo>
                  <a:pt x="11614" y="59"/>
                </a:lnTo>
                <a:lnTo>
                  <a:pt x="12382" y="119"/>
                </a:lnTo>
                <a:lnTo>
                  <a:pt x="13034" y="253"/>
                </a:lnTo>
                <a:lnTo>
                  <a:pt x="13779" y="417"/>
                </a:lnTo>
                <a:lnTo>
                  <a:pt x="14500" y="611"/>
                </a:lnTo>
                <a:lnTo>
                  <a:pt x="14733" y="686"/>
                </a:lnTo>
                <a:lnTo>
                  <a:pt x="14989" y="790"/>
                </a:lnTo>
                <a:lnTo>
                  <a:pt x="15175" y="865"/>
                </a:lnTo>
                <a:lnTo>
                  <a:pt x="15385" y="954"/>
                </a:lnTo>
                <a:lnTo>
                  <a:pt x="15431" y="969"/>
                </a:lnTo>
                <a:lnTo>
                  <a:pt x="15594" y="1059"/>
                </a:lnTo>
                <a:lnTo>
                  <a:pt x="15757" y="1148"/>
                </a:lnTo>
                <a:lnTo>
                  <a:pt x="15920" y="1267"/>
                </a:lnTo>
                <a:lnTo>
                  <a:pt x="16106" y="1372"/>
                </a:lnTo>
                <a:lnTo>
                  <a:pt x="16665" y="1730"/>
                </a:lnTo>
                <a:lnTo>
                  <a:pt x="17014" y="1998"/>
                </a:lnTo>
                <a:lnTo>
                  <a:pt x="17480" y="2356"/>
                </a:lnTo>
                <a:lnTo>
                  <a:pt x="17852" y="2804"/>
                </a:lnTo>
                <a:lnTo>
                  <a:pt x="18178" y="3192"/>
                </a:lnTo>
                <a:lnTo>
                  <a:pt x="18527" y="3639"/>
                </a:lnTo>
                <a:lnTo>
                  <a:pt x="18806" y="4132"/>
                </a:lnTo>
                <a:lnTo>
                  <a:pt x="19086" y="4713"/>
                </a:lnTo>
                <a:lnTo>
                  <a:pt x="19272" y="5191"/>
                </a:lnTo>
                <a:lnTo>
                  <a:pt x="19295" y="9606"/>
                </a:lnTo>
                <a:lnTo>
                  <a:pt x="21600" y="9606"/>
                </a:lnTo>
                <a:lnTo>
                  <a:pt x="21600" y="16289"/>
                </a:lnTo>
                <a:lnTo>
                  <a:pt x="21413" y="17184"/>
                </a:lnTo>
                <a:lnTo>
                  <a:pt x="21041" y="17900"/>
                </a:lnTo>
                <a:lnTo>
                  <a:pt x="20668" y="18377"/>
                </a:lnTo>
                <a:lnTo>
                  <a:pt x="20343" y="18855"/>
                </a:lnTo>
                <a:lnTo>
                  <a:pt x="19924" y="19332"/>
                </a:lnTo>
                <a:lnTo>
                  <a:pt x="19388" y="19809"/>
                </a:lnTo>
                <a:lnTo>
                  <a:pt x="18806" y="20242"/>
                </a:lnTo>
                <a:lnTo>
                  <a:pt x="18062" y="20585"/>
                </a:lnTo>
                <a:lnTo>
                  <a:pt x="17270" y="20883"/>
                </a:lnTo>
                <a:lnTo>
                  <a:pt x="16525" y="21182"/>
                </a:lnTo>
                <a:lnTo>
                  <a:pt x="15548" y="21420"/>
                </a:lnTo>
                <a:lnTo>
                  <a:pt x="14803" y="21540"/>
                </a:lnTo>
                <a:lnTo>
                  <a:pt x="13662" y="21674"/>
                </a:lnTo>
                <a:lnTo>
                  <a:pt x="8379" y="21659"/>
                </a:lnTo>
                <a:lnTo>
                  <a:pt x="7168" y="21540"/>
                </a:lnTo>
                <a:lnTo>
                  <a:pt x="6098" y="21331"/>
                </a:lnTo>
                <a:lnTo>
                  <a:pt x="5050" y="21092"/>
                </a:lnTo>
                <a:lnTo>
                  <a:pt x="4003" y="20764"/>
                </a:lnTo>
                <a:lnTo>
                  <a:pt x="3258" y="20391"/>
                </a:lnTo>
                <a:lnTo>
                  <a:pt x="2769" y="20123"/>
                </a:lnTo>
                <a:lnTo>
                  <a:pt x="2281" y="19720"/>
                </a:lnTo>
                <a:lnTo>
                  <a:pt x="1862" y="19407"/>
                </a:lnTo>
                <a:lnTo>
                  <a:pt x="1489" y="19079"/>
                </a:lnTo>
                <a:lnTo>
                  <a:pt x="1070" y="18676"/>
                </a:lnTo>
                <a:lnTo>
                  <a:pt x="744" y="18258"/>
                </a:lnTo>
                <a:lnTo>
                  <a:pt x="325" y="17661"/>
                </a:lnTo>
                <a:lnTo>
                  <a:pt x="162" y="17035"/>
                </a:lnTo>
                <a:lnTo>
                  <a:pt x="93" y="16468"/>
                </a:lnTo>
                <a:lnTo>
                  <a:pt x="93" y="9606"/>
                </a:lnTo>
                <a:close/>
                <a:moveTo>
                  <a:pt x="6098" y="9591"/>
                </a:moveTo>
                <a:lnTo>
                  <a:pt x="6098" y="5220"/>
                </a:lnTo>
                <a:lnTo>
                  <a:pt x="6191" y="4907"/>
                </a:lnTo>
                <a:lnTo>
                  <a:pt x="6307" y="4639"/>
                </a:lnTo>
                <a:lnTo>
                  <a:pt x="6517" y="4370"/>
                </a:lnTo>
                <a:lnTo>
                  <a:pt x="6680" y="4087"/>
                </a:lnTo>
                <a:lnTo>
                  <a:pt x="6889" y="3878"/>
                </a:lnTo>
                <a:lnTo>
                  <a:pt x="7308" y="3520"/>
                </a:lnTo>
                <a:lnTo>
                  <a:pt x="7843" y="3281"/>
                </a:lnTo>
                <a:lnTo>
                  <a:pt x="8402" y="3013"/>
                </a:lnTo>
                <a:lnTo>
                  <a:pt x="9031" y="2834"/>
                </a:lnTo>
                <a:lnTo>
                  <a:pt x="9659" y="2700"/>
                </a:lnTo>
                <a:lnTo>
                  <a:pt x="10497" y="2625"/>
                </a:lnTo>
                <a:lnTo>
                  <a:pt x="11125" y="2655"/>
                </a:lnTo>
                <a:lnTo>
                  <a:pt x="11987" y="2789"/>
                </a:lnTo>
                <a:lnTo>
                  <a:pt x="12522" y="2893"/>
                </a:lnTo>
                <a:lnTo>
                  <a:pt x="13011" y="3028"/>
                </a:lnTo>
                <a:lnTo>
                  <a:pt x="13290" y="3192"/>
                </a:lnTo>
                <a:lnTo>
                  <a:pt x="13709" y="3371"/>
                </a:lnTo>
                <a:lnTo>
                  <a:pt x="13872" y="3505"/>
                </a:lnTo>
                <a:lnTo>
                  <a:pt x="14058" y="3639"/>
                </a:lnTo>
                <a:lnTo>
                  <a:pt x="14291" y="3788"/>
                </a:lnTo>
                <a:lnTo>
                  <a:pt x="14431" y="3953"/>
                </a:lnTo>
                <a:lnTo>
                  <a:pt x="14617" y="4102"/>
                </a:lnTo>
                <a:lnTo>
                  <a:pt x="14826" y="4311"/>
                </a:lnTo>
                <a:lnTo>
                  <a:pt x="14919" y="4534"/>
                </a:lnTo>
                <a:lnTo>
                  <a:pt x="15036" y="4773"/>
                </a:lnTo>
                <a:lnTo>
                  <a:pt x="15175" y="5027"/>
                </a:lnTo>
                <a:lnTo>
                  <a:pt x="15245" y="5220"/>
                </a:lnTo>
                <a:lnTo>
                  <a:pt x="15245" y="9591"/>
                </a:lnTo>
                <a:lnTo>
                  <a:pt x="6098" y="9591"/>
                </a:lnTo>
                <a:close/>
              </a:path>
              <a:path w="21600" h="21600" extrusionOk="0">
                <a:moveTo>
                  <a:pt x="93" y="9606"/>
                </a:moveTo>
                <a:lnTo>
                  <a:pt x="21600" y="9606"/>
                </a:lnTo>
                <a:close/>
              </a:path>
              <a:path w="21600" h="21600" extrusionOk="0">
                <a:moveTo>
                  <a:pt x="11684" y="17109"/>
                </a:moveTo>
                <a:lnTo>
                  <a:pt x="12266" y="19317"/>
                </a:lnTo>
                <a:lnTo>
                  <a:pt x="9659" y="19317"/>
                </a:lnTo>
                <a:lnTo>
                  <a:pt x="10287" y="17124"/>
                </a:lnTo>
                <a:lnTo>
                  <a:pt x="10008" y="16975"/>
                </a:lnTo>
                <a:lnTo>
                  <a:pt x="9799" y="16722"/>
                </a:lnTo>
                <a:lnTo>
                  <a:pt x="9752" y="16408"/>
                </a:lnTo>
                <a:lnTo>
                  <a:pt x="9822" y="16170"/>
                </a:lnTo>
                <a:lnTo>
                  <a:pt x="10008" y="16006"/>
                </a:lnTo>
                <a:lnTo>
                  <a:pt x="10148" y="15871"/>
                </a:lnTo>
                <a:lnTo>
                  <a:pt x="10381" y="15782"/>
                </a:lnTo>
                <a:lnTo>
                  <a:pt x="10660" y="15692"/>
                </a:lnTo>
                <a:lnTo>
                  <a:pt x="11009" y="15677"/>
                </a:lnTo>
                <a:lnTo>
                  <a:pt x="11288" y="15722"/>
                </a:lnTo>
                <a:lnTo>
                  <a:pt x="11614" y="15782"/>
                </a:lnTo>
                <a:lnTo>
                  <a:pt x="11893" y="15946"/>
                </a:lnTo>
                <a:lnTo>
                  <a:pt x="12033" y="16080"/>
                </a:lnTo>
                <a:lnTo>
                  <a:pt x="12173" y="16229"/>
                </a:lnTo>
                <a:lnTo>
                  <a:pt x="12196" y="16408"/>
                </a:lnTo>
                <a:lnTo>
                  <a:pt x="12103" y="16722"/>
                </a:lnTo>
                <a:lnTo>
                  <a:pt x="11987" y="16856"/>
                </a:lnTo>
                <a:lnTo>
                  <a:pt x="11847" y="16975"/>
                </a:lnTo>
                <a:lnTo>
                  <a:pt x="11684" y="17109"/>
                </a:lnTo>
              </a:path>
            </a:pathLst>
          </a:custGeom>
          <a:solidFill>
            <a:schemeClr val="bg2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b="1"/>
              <a:t>T1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5613" y="6357938"/>
            <a:ext cx="415925" cy="304800"/>
          </a:xfrm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46</a:t>
            </a:fld>
            <a:endParaRPr lang="en-US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51053E-6 L 1.94444E-6 0.05552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775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00347 L -4.16667E-6 0.26764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775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26764 L -4.16667E-6 0.32963 " pathEditMode="relative" rAng="0" ptsTypes="AA">
                                      <p:cBhvr>
                                        <p:cTn id="78" dur="500" fill="hold"/>
                                        <p:tgtEl>
                                          <p:spTgt spid="775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32964 L 3.61111E-6 0.37822 " pathEditMode="relative" ptsTypes="AA">
                                      <p:cBhvr>
                                        <p:cTn id="118" dur="500" fill="hold"/>
                                        <p:tgtEl>
                                          <p:spTgt spid="775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5714 L 1.94444E-6 0.16933 " pathEditMode="relative" rAng="0" ptsTypes="AA">
                                      <p:cBhvr>
                                        <p:cTn id="122" dur="500" fill="hold"/>
                                        <p:tgtEl>
                                          <p:spTgt spid="775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5176" grpId="0"/>
      <p:bldP spid="775177" grpId="0" animBg="1"/>
      <p:bldP spid="775177" grpId="1" animBg="1"/>
      <p:bldP spid="775178" grpId="0" animBg="1"/>
      <p:bldP spid="775178" grpId="1" animBg="1"/>
      <p:bldP spid="775178" grpId="2" animBg="1"/>
      <p:bldP spid="775178" grpId="3" animBg="1"/>
      <p:bldP spid="775179" grpId="0" animBg="1"/>
      <p:bldP spid="775179" grpId="1" animBg="1"/>
      <p:bldP spid="775179" grpId="2" animBg="1"/>
      <p:bldP spid="775179" grpId="3" animBg="1"/>
      <p:bldP spid="775181" grpId="0"/>
      <p:bldP spid="775182" grpId="0" animBg="1"/>
      <p:bldP spid="775183" grpId="0"/>
      <p:bldP spid="775183" grpId="1"/>
      <p:bldP spid="775184" grpId="0"/>
      <p:bldP spid="775185" grpId="0" animBg="1"/>
      <p:bldP spid="775186" grpId="0"/>
      <p:bldP spid="775186" grpId="1"/>
      <p:bldP spid="775188" grpId="0"/>
      <p:bldP spid="775188" grpId="1"/>
      <p:bldP spid="775189" grpId="0"/>
      <p:bldP spid="775190" grpId="0"/>
      <p:bldP spid="775191" grpId="0"/>
      <p:bldP spid="775192" grpId="0"/>
      <p:bldP spid="775193" grpId="0"/>
      <p:bldP spid="775193" grpId="1"/>
      <p:bldP spid="775194" grpId="0" animBg="1"/>
      <p:bldP spid="775195" grpId="0" animBg="1"/>
      <p:bldP spid="775196" grpId="0" animBg="1"/>
      <p:bldP spid="775197" grpId="0" animBg="1"/>
      <p:bldP spid="775198" grpId="0" animBg="1"/>
      <p:bldP spid="775199" grpId="0" animBg="1"/>
      <p:bldP spid="775200" grpId="0" animBg="1"/>
      <p:bldP spid="775201" grpId="0"/>
      <p:bldP spid="775202" grpId="0" animBg="1"/>
      <p:bldP spid="775206" grpId="0" animBg="1"/>
      <p:bldP spid="775207" grpId="0" animBg="1"/>
      <p:bldP spid="775208" grpId="0"/>
      <p:bldP spid="775209" grpId="0"/>
      <p:bldP spid="775210" grpId="0" animBg="1"/>
      <p:bldP spid="775217" grpId="0" animBg="1"/>
      <p:bldP spid="775218" grpId="0"/>
      <p:bldP spid="775219" grpId="0" animBg="1"/>
      <p:bldP spid="775220" grpId="0" animBg="1"/>
      <p:bldP spid="775221" grpId="0"/>
      <p:bldP spid="775227" grpId="0"/>
      <p:bldP spid="77522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EAB004-E051-D140-BE2A-15A2F4BB94EA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870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Privatization Safety</a:t>
            </a:r>
          </a:p>
        </p:txBody>
      </p:sp>
      <p:sp>
        <p:nvSpPr>
          <p:cNvPr id="769027" name="Rectangle 3"/>
          <p:cNvSpPr>
            <a:spLocks noChangeArrowheads="1"/>
          </p:cNvSpPr>
          <p:nvPr/>
        </p:nvSpPr>
        <p:spPr bwMode="auto">
          <a:xfrm>
            <a:off x="1622425" y="1858963"/>
            <a:ext cx="4703763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18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18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18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t1 = head;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if (t1)</a:t>
            </a:r>
            <a:endParaRPr lang="en-US" sz="1800" dirty="0">
              <a:solidFill>
                <a:schemeClr val="tx2"/>
              </a:solidFill>
              <a:latin typeface="Arial" pitchFamily="-108" charset="0"/>
            </a:endParaRPr>
          </a:p>
        </p:txBody>
      </p:sp>
      <p:sp>
        <p:nvSpPr>
          <p:cNvPr id="769028" name="Rectangle 4"/>
          <p:cNvSpPr>
            <a:spLocks noChangeArrowheads="1"/>
          </p:cNvSpPr>
          <p:nvPr/>
        </p:nvSpPr>
        <p:spPr bwMode="auto">
          <a:xfrm>
            <a:off x="5159375" y="3384550"/>
            <a:ext cx="3586163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18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18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18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t2 = head;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head = t2-&gt;next;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t2-&gt;next = NULL;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 err="1">
                <a:latin typeface="Arial" pitchFamily="-108" charset="0"/>
              </a:rPr>
              <a:t>priv</a:t>
            </a:r>
            <a:r>
              <a:rPr lang="en-US" sz="1800" dirty="0">
                <a:latin typeface="Arial" pitchFamily="-108" charset="0"/>
              </a:rPr>
              <a:t> = t2-&gt;</a:t>
            </a:r>
            <a:r>
              <a:rPr lang="en-US" sz="1800" dirty="0" err="1">
                <a:latin typeface="Arial" pitchFamily="-108" charset="0"/>
              </a:rPr>
              <a:t>x</a:t>
            </a:r>
            <a:r>
              <a:rPr lang="en-US" sz="18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…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assert (</a:t>
            </a:r>
            <a:r>
              <a:rPr lang="en-US" sz="1800" dirty="0" err="1">
                <a:latin typeface="Arial" pitchFamily="-108" charset="0"/>
              </a:rPr>
              <a:t>priv</a:t>
            </a:r>
            <a:r>
              <a:rPr lang="en-US" sz="1800" dirty="0">
                <a:latin typeface="Arial" pitchFamily="-108" charset="0"/>
              </a:rPr>
              <a:t> == t2-&gt;</a:t>
            </a:r>
            <a:r>
              <a:rPr lang="en-US" sz="1800" dirty="0" err="1">
                <a:latin typeface="Arial" pitchFamily="-108" charset="0"/>
              </a:rPr>
              <a:t>y</a:t>
            </a:r>
            <a:r>
              <a:rPr lang="en-US" sz="1800" dirty="0">
                <a:latin typeface="Arial" pitchFamily="-108" charset="0"/>
              </a:rPr>
              <a:t>);</a:t>
            </a:r>
          </a:p>
        </p:txBody>
      </p:sp>
      <p:sp>
        <p:nvSpPr>
          <p:cNvPr id="769029" name="Rectangle 5"/>
          <p:cNvSpPr>
            <a:spLocks noChangeArrowheads="1"/>
          </p:cNvSpPr>
          <p:nvPr/>
        </p:nvSpPr>
        <p:spPr bwMode="auto">
          <a:xfrm>
            <a:off x="5157216" y="3387725"/>
            <a:ext cx="4284663" cy="347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 dirty="0" err="1" smtClean="0">
                <a:solidFill>
                  <a:srgbClr val="66FF66"/>
                </a:solidFill>
                <a:latin typeface="Arial" pitchFamily="-108" charset="0"/>
              </a:rPr>
              <a:t>lock</a:t>
            </a:r>
            <a:r>
              <a:rPr lang="en-US" sz="1800" b="1" dirty="0" err="1">
                <a:solidFill>
                  <a:srgbClr val="66FF66"/>
                </a:solidFill>
                <a:latin typeface="Arial" pitchFamily="-108" charset="0"/>
              </a:rPr>
              <a:t>(mutex</a:t>
            </a:r>
            <a:r>
              <a:rPr lang="en-US" sz="1800" b="1" dirty="0">
                <a:solidFill>
                  <a:srgbClr val="66FF66"/>
                </a:solidFill>
                <a:latin typeface="Arial" pitchFamily="-108" charset="0"/>
              </a:rPr>
              <a:t>);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t2 = head;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head = t2-&gt;next;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t2-&gt;next = NULL;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 dirty="0" err="1">
                <a:solidFill>
                  <a:srgbClr val="66FF66"/>
                </a:solidFill>
                <a:latin typeface="Arial" pitchFamily="-108" charset="0"/>
              </a:rPr>
              <a:t>unlock(mutex</a:t>
            </a:r>
            <a:r>
              <a:rPr lang="en-US" sz="1800" b="1" dirty="0">
                <a:solidFill>
                  <a:srgbClr val="66FF66"/>
                </a:solidFill>
                <a:latin typeface="Arial" pitchFamily="-108" charset="0"/>
              </a:rPr>
              <a:t>);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 err="1">
                <a:latin typeface="Arial" pitchFamily="-108" charset="0"/>
              </a:rPr>
              <a:t>priv</a:t>
            </a:r>
            <a:r>
              <a:rPr lang="en-US" sz="1800" dirty="0">
                <a:latin typeface="Arial" pitchFamily="-108" charset="0"/>
              </a:rPr>
              <a:t> = t2-&gt;</a:t>
            </a:r>
            <a:r>
              <a:rPr lang="en-US" sz="1800" dirty="0" err="1">
                <a:latin typeface="Arial" pitchFamily="-108" charset="0"/>
              </a:rPr>
              <a:t>x</a:t>
            </a:r>
            <a:r>
              <a:rPr lang="en-US" sz="1800" dirty="0">
                <a:latin typeface="Arial" pitchFamily="-108" charset="0"/>
              </a:rPr>
              <a:t>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…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assert (</a:t>
            </a:r>
            <a:r>
              <a:rPr lang="en-US" sz="1800" dirty="0" err="1">
                <a:latin typeface="Arial" pitchFamily="-108" charset="0"/>
              </a:rPr>
              <a:t>priv</a:t>
            </a:r>
            <a:r>
              <a:rPr lang="en-US" sz="1800" dirty="0">
                <a:latin typeface="Arial" pitchFamily="-108" charset="0"/>
              </a:rPr>
              <a:t> == t2-&gt;</a:t>
            </a:r>
            <a:r>
              <a:rPr lang="en-US" sz="1800" dirty="0" err="1">
                <a:latin typeface="Arial" pitchFamily="-108" charset="0"/>
              </a:rPr>
              <a:t>y</a:t>
            </a:r>
            <a:r>
              <a:rPr lang="en-US" sz="1800" dirty="0">
                <a:latin typeface="Arial" pitchFamily="-108" charset="0"/>
              </a:rPr>
              <a:t>);</a:t>
            </a:r>
          </a:p>
        </p:txBody>
      </p:sp>
      <p:sp>
        <p:nvSpPr>
          <p:cNvPr id="769030" name="Rectangle 6"/>
          <p:cNvSpPr>
            <a:spLocks noChangeArrowheads="1"/>
          </p:cNvSpPr>
          <p:nvPr/>
        </p:nvSpPr>
        <p:spPr bwMode="auto">
          <a:xfrm>
            <a:off x="1619250" y="2170113"/>
            <a:ext cx="4090988" cy="208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endParaRPr lang="en-US" sz="1800">
              <a:latin typeface="Arial" pitchFamily="-108" charset="0"/>
            </a:endParaRP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endParaRPr lang="en-US" sz="1800">
              <a:latin typeface="Arial" pitchFamily="-108" charset="0"/>
            </a:endParaRP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>
                <a:latin typeface="Arial" pitchFamily="-108" charset="0"/>
              </a:rPr>
              <a:t>    t1-&gt;x = t1-&gt;y = 1;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769031" name="Rectangle 7"/>
          <p:cNvSpPr>
            <a:spLocks noChangeArrowheads="1"/>
          </p:cNvSpPr>
          <p:nvPr/>
        </p:nvSpPr>
        <p:spPr bwMode="auto">
          <a:xfrm>
            <a:off x="1618488" y="1856232"/>
            <a:ext cx="2970854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 dirty="0" err="1" smtClean="0">
                <a:solidFill>
                  <a:srgbClr val="66FF66"/>
                </a:solidFill>
                <a:latin typeface="Arial" pitchFamily="-108" charset="0"/>
              </a:rPr>
              <a:t>lock(</a:t>
            </a:r>
            <a:r>
              <a:rPr lang="en-US" sz="1800" b="1" dirty="0" err="1">
                <a:solidFill>
                  <a:srgbClr val="66FF66"/>
                </a:solidFill>
                <a:latin typeface="Arial" pitchFamily="-108" charset="0"/>
              </a:rPr>
              <a:t>mutex</a:t>
            </a:r>
            <a:r>
              <a:rPr lang="en-US" sz="1800" b="1" dirty="0">
                <a:solidFill>
                  <a:srgbClr val="66FF66"/>
                </a:solidFill>
                <a:latin typeface="Arial" pitchFamily="-108" charset="0"/>
              </a:rPr>
              <a:t>);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t1 = head;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dirty="0">
                <a:latin typeface="Arial" pitchFamily="-108" charset="0"/>
              </a:rPr>
              <a:t>  if (t1)</a:t>
            </a:r>
            <a:endParaRPr lang="en-US" sz="1800" dirty="0">
              <a:solidFill>
                <a:schemeClr val="tx2"/>
              </a:solidFill>
              <a:latin typeface="Arial" pitchFamily="-108" charset="0"/>
            </a:endParaRPr>
          </a:p>
        </p:txBody>
      </p:sp>
      <p:sp>
        <p:nvSpPr>
          <p:cNvPr id="769032" name="Rectangle 8"/>
          <p:cNvSpPr>
            <a:spLocks noChangeArrowheads="1"/>
          </p:cNvSpPr>
          <p:nvPr/>
        </p:nvSpPr>
        <p:spPr bwMode="auto">
          <a:xfrm>
            <a:off x="1620838" y="2170113"/>
            <a:ext cx="2994025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endParaRPr lang="en-US" sz="1800">
              <a:latin typeface="Arial" pitchFamily="-108" charset="0"/>
            </a:endParaRP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endParaRPr lang="en-US" sz="1800">
              <a:latin typeface="Arial" pitchFamily="-108" charset="0"/>
            </a:endParaRP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>
                <a:latin typeface="Arial" pitchFamily="-108" charset="0"/>
              </a:rPr>
              <a:t>    t1-&gt;x = t1-&gt;y = 1;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>
                <a:solidFill>
                  <a:srgbClr val="66FF66"/>
                </a:solidFill>
                <a:latin typeface="Arial" pitchFamily="-108" charset="0"/>
              </a:rPr>
              <a:t>unlock(mutex);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146675" y="5632450"/>
            <a:ext cx="2617788" cy="292100"/>
            <a:chOff x="3053" y="3590"/>
            <a:chExt cx="1649" cy="184"/>
          </a:xfrm>
        </p:grpSpPr>
        <p:sp>
          <p:nvSpPr>
            <p:cNvPr id="87081" name="Line 10"/>
            <p:cNvSpPr>
              <a:spLocks noChangeShapeType="1"/>
            </p:cNvSpPr>
            <p:nvPr/>
          </p:nvSpPr>
          <p:spPr bwMode="auto">
            <a:xfrm>
              <a:off x="3062" y="3592"/>
              <a:ext cx="1640" cy="182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82" name="Line 11"/>
            <p:cNvSpPr>
              <a:spLocks noChangeShapeType="1"/>
            </p:cNvSpPr>
            <p:nvPr/>
          </p:nvSpPr>
          <p:spPr bwMode="auto">
            <a:xfrm flipV="1">
              <a:off x="3053" y="3590"/>
              <a:ext cx="1640" cy="182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7052" name="Rectangle 12"/>
          <p:cNvSpPr>
            <a:spLocks noChangeArrowheads="1"/>
          </p:cNvSpPr>
          <p:nvPr/>
        </p:nvSpPr>
        <p:spPr bwMode="auto">
          <a:xfrm>
            <a:off x="595313" y="1438275"/>
            <a:ext cx="4113212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2100" b="1">
                <a:latin typeface="Arial" pitchFamily="-108" charset="0"/>
              </a:rPr>
              <a:t>T1</a:t>
            </a:r>
          </a:p>
        </p:txBody>
      </p:sp>
      <p:sp>
        <p:nvSpPr>
          <p:cNvPr id="87053" name="Rectangle 13"/>
          <p:cNvSpPr>
            <a:spLocks noChangeArrowheads="1"/>
          </p:cNvSpPr>
          <p:nvPr/>
        </p:nvSpPr>
        <p:spPr bwMode="auto">
          <a:xfrm>
            <a:off x="3895725" y="1438275"/>
            <a:ext cx="4113213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2100" b="1">
                <a:latin typeface="Arial" pitchFamily="-108" charset="0"/>
              </a:rPr>
              <a:t>T2</a:t>
            </a:r>
            <a:endParaRPr lang="en-US" sz="2100">
              <a:latin typeface="Fixed Miriam Transparent" pitchFamily="49" charset="0"/>
            </a:endParaRPr>
          </a:p>
        </p:txBody>
      </p:sp>
      <p:sp>
        <p:nvSpPr>
          <p:cNvPr id="769038" name="Rectangle 14"/>
          <p:cNvSpPr>
            <a:spLocks noChangeArrowheads="1"/>
          </p:cNvSpPr>
          <p:nvPr/>
        </p:nvSpPr>
        <p:spPr bwMode="auto">
          <a:xfrm>
            <a:off x="7443788" y="2130425"/>
            <a:ext cx="547687" cy="822325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39" name="Line 15"/>
          <p:cNvSpPr>
            <a:spLocks noChangeShapeType="1"/>
          </p:cNvSpPr>
          <p:nvPr/>
        </p:nvSpPr>
        <p:spPr bwMode="auto">
          <a:xfrm>
            <a:off x="7459663" y="2428875"/>
            <a:ext cx="528637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40" name="Line 16"/>
          <p:cNvSpPr>
            <a:spLocks noChangeShapeType="1"/>
          </p:cNvSpPr>
          <p:nvPr/>
        </p:nvSpPr>
        <p:spPr bwMode="auto">
          <a:xfrm>
            <a:off x="7462838" y="2689225"/>
            <a:ext cx="528637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41" name="Text Box 17"/>
          <p:cNvSpPr txBox="1">
            <a:spLocks noChangeArrowheads="1"/>
          </p:cNvSpPr>
          <p:nvPr/>
        </p:nvSpPr>
        <p:spPr bwMode="auto">
          <a:xfrm>
            <a:off x="7493000" y="2136775"/>
            <a:ext cx="43338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0</a:t>
            </a:r>
          </a:p>
        </p:txBody>
      </p:sp>
      <p:sp>
        <p:nvSpPr>
          <p:cNvPr id="769042" name="Text Box 18"/>
          <p:cNvSpPr txBox="1">
            <a:spLocks noChangeArrowheads="1"/>
          </p:cNvSpPr>
          <p:nvPr/>
        </p:nvSpPr>
        <p:spPr bwMode="auto">
          <a:xfrm>
            <a:off x="7493000" y="2459038"/>
            <a:ext cx="433388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0</a:t>
            </a:r>
          </a:p>
        </p:txBody>
      </p:sp>
      <p:sp>
        <p:nvSpPr>
          <p:cNvPr id="769043" name="Text Box 19"/>
          <p:cNvSpPr txBox="1">
            <a:spLocks noChangeArrowheads="1"/>
          </p:cNvSpPr>
          <p:nvPr/>
        </p:nvSpPr>
        <p:spPr bwMode="auto">
          <a:xfrm>
            <a:off x="7962900" y="2136775"/>
            <a:ext cx="20478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x</a:t>
            </a:r>
          </a:p>
        </p:txBody>
      </p:sp>
      <p:sp>
        <p:nvSpPr>
          <p:cNvPr id="769044" name="Text Box 20"/>
          <p:cNvSpPr txBox="1">
            <a:spLocks noChangeArrowheads="1"/>
          </p:cNvSpPr>
          <p:nvPr/>
        </p:nvSpPr>
        <p:spPr bwMode="auto">
          <a:xfrm>
            <a:off x="7962900" y="2405063"/>
            <a:ext cx="20478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y</a:t>
            </a:r>
          </a:p>
        </p:txBody>
      </p:sp>
      <p:sp>
        <p:nvSpPr>
          <p:cNvPr id="769045" name="Text Box 21"/>
          <p:cNvSpPr txBox="1">
            <a:spLocks noChangeArrowheads="1"/>
          </p:cNvSpPr>
          <p:nvPr/>
        </p:nvSpPr>
        <p:spPr bwMode="auto">
          <a:xfrm>
            <a:off x="7966075" y="2682875"/>
            <a:ext cx="590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next</a:t>
            </a:r>
          </a:p>
        </p:txBody>
      </p:sp>
      <p:sp>
        <p:nvSpPr>
          <p:cNvPr id="769046" name="Text Box 22"/>
          <p:cNvSpPr txBox="1">
            <a:spLocks noChangeArrowheads="1"/>
          </p:cNvSpPr>
          <p:nvPr/>
        </p:nvSpPr>
        <p:spPr bwMode="auto">
          <a:xfrm>
            <a:off x="6470650" y="1444625"/>
            <a:ext cx="8953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head</a:t>
            </a:r>
          </a:p>
        </p:txBody>
      </p:sp>
      <p:sp>
        <p:nvSpPr>
          <p:cNvPr id="769047" name="Text Box 23"/>
          <p:cNvSpPr txBox="1">
            <a:spLocks noChangeArrowheads="1"/>
          </p:cNvSpPr>
          <p:nvPr/>
        </p:nvSpPr>
        <p:spPr bwMode="auto">
          <a:xfrm>
            <a:off x="6470650" y="1752600"/>
            <a:ext cx="43338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t1</a:t>
            </a:r>
          </a:p>
        </p:txBody>
      </p:sp>
      <p:sp>
        <p:nvSpPr>
          <p:cNvPr id="769048" name="Text Box 24"/>
          <p:cNvSpPr txBox="1">
            <a:spLocks noChangeArrowheads="1"/>
          </p:cNvSpPr>
          <p:nvPr/>
        </p:nvSpPr>
        <p:spPr bwMode="auto">
          <a:xfrm>
            <a:off x="6470650" y="2060575"/>
            <a:ext cx="43338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t2</a:t>
            </a:r>
          </a:p>
        </p:txBody>
      </p:sp>
      <p:sp>
        <p:nvSpPr>
          <p:cNvPr id="769049" name="Line 25"/>
          <p:cNvSpPr>
            <a:spLocks noChangeShapeType="1"/>
          </p:cNvSpPr>
          <p:nvPr/>
        </p:nvSpPr>
        <p:spPr bwMode="auto">
          <a:xfrm>
            <a:off x="7002463" y="1635125"/>
            <a:ext cx="420687" cy="44132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0" name="Line 26"/>
          <p:cNvSpPr>
            <a:spLocks noChangeShapeType="1"/>
          </p:cNvSpPr>
          <p:nvPr/>
        </p:nvSpPr>
        <p:spPr bwMode="auto">
          <a:xfrm>
            <a:off x="6745288" y="1925638"/>
            <a:ext cx="623887" cy="18256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1" name="Line 27"/>
          <p:cNvSpPr>
            <a:spLocks noChangeShapeType="1"/>
          </p:cNvSpPr>
          <p:nvPr/>
        </p:nvSpPr>
        <p:spPr bwMode="auto">
          <a:xfrm flipV="1">
            <a:off x="6745288" y="2184400"/>
            <a:ext cx="592137" cy="4286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2" name="Line 28"/>
          <p:cNvSpPr>
            <a:spLocks noChangeShapeType="1"/>
          </p:cNvSpPr>
          <p:nvPr/>
        </p:nvSpPr>
        <p:spPr bwMode="auto">
          <a:xfrm flipV="1">
            <a:off x="7434263" y="2711450"/>
            <a:ext cx="547687" cy="2254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3" name="Line 29"/>
          <p:cNvSpPr>
            <a:spLocks noChangeShapeType="1"/>
          </p:cNvSpPr>
          <p:nvPr/>
        </p:nvSpPr>
        <p:spPr bwMode="auto">
          <a:xfrm>
            <a:off x="7464425" y="2708275"/>
            <a:ext cx="547688" cy="2254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4" name="Line 30"/>
          <p:cNvSpPr>
            <a:spLocks noChangeShapeType="1"/>
          </p:cNvSpPr>
          <p:nvPr/>
        </p:nvSpPr>
        <p:spPr bwMode="auto">
          <a:xfrm>
            <a:off x="979488" y="2054225"/>
            <a:ext cx="603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5" name="Line 31"/>
          <p:cNvSpPr>
            <a:spLocks noChangeShapeType="1"/>
          </p:cNvSpPr>
          <p:nvPr/>
        </p:nvSpPr>
        <p:spPr bwMode="auto">
          <a:xfrm>
            <a:off x="981075" y="2051050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6" name="Line 32"/>
          <p:cNvSpPr>
            <a:spLocks noChangeShapeType="1"/>
          </p:cNvSpPr>
          <p:nvPr/>
        </p:nvSpPr>
        <p:spPr bwMode="auto">
          <a:xfrm>
            <a:off x="4543425" y="3562350"/>
            <a:ext cx="603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57" name="Text Box 33"/>
          <p:cNvSpPr txBox="1">
            <a:spLocks noChangeArrowheads="1"/>
          </p:cNvSpPr>
          <p:nvPr/>
        </p:nvSpPr>
        <p:spPr bwMode="auto">
          <a:xfrm>
            <a:off x="7413625" y="2139950"/>
            <a:ext cx="588963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1</a:t>
            </a:r>
          </a:p>
        </p:txBody>
      </p:sp>
      <p:sp>
        <p:nvSpPr>
          <p:cNvPr id="769058" name="Text Box 34"/>
          <p:cNvSpPr txBox="1">
            <a:spLocks noChangeArrowheads="1"/>
          </p:cNvSpPr>
          <p:nvPr/>
        </p:nvSpPr>
        <p:spPr bwMode="auto">
          <a:xfrm>
            <a:off x="7404100" y="2478088"/>
            <a:ext cx="611188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1</a:t>
            </a:r>
          </a:p>
        </p:txBody>
      </p:sp>
      <p:sp>
        <p:nvSpPr>
          <p:cNvPr id="769059" name="Text Box 35"/>
          <p:cNvSpPr txBox="1">
            <a:spLocks noChangeArrowheads="1"/>
          </p:cNvSpPr>
          <p:nvPr/>
        </p:nvSpPr>
        <p:spPr bwMode="auto">
          <a:xfrm>
            <a:off x="6989763" y="1452563"/>
            <a:ext cx="8953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= NULL;</a:t>
            </a:r>
          </a:p>
        </p:txBody>
      </p:sp>
      <p:sp>
        <p:nvSpPr>
          <p:cNvPr id="769060" name="Rectangle 36"/>
          <p:cNvSpPr>
            <a:spLocks noChangeArrowheads="1"/>
          </p:cNvSpPr>
          <p:nvPr/>
        </p:nvSpPr>
        <p:spPr bwMode="auto">
          <a:xfrm>
            <a:off x="7434263" y="5030788"/>
            <a:ext cx="1357312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>
                <a:solidFill>
                  <a:schemeClr val="tx2"/>
                </a:solidFill>
                <a:latin typeface="Arial" pitchFamily="-108" charset="0"/>
              </a:rPr>
              <a:t>== 1</a:t>
            </a:r>
          </a:p>
        </p:txBody>
      </p:sp>
      <p:sp>
        <p:nvSpPr>
          <p:cNvPr id="769061" name="Rectangle 37"/>
          <p:cNvSpPr>
            <a:spLocks noChangeArrowheads="1"/>
          </p:cNvSpPr>
          <p:nvPr/>
        </p:nvSpPr>
        <p:spPr bwMode="auto">
          <a:xfrm>
            <a:off x="7431088" y="5605463"/>
            <a:ext cx="1357312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>
                <a:solidFill>
                  <a:schemeClr val="tx2"/>
                </a:solidFill>
                <a:latin typeface="Arial" pitchFamily="-108" charset="0"/>
              </a:rPr>
              <a:t>== 1</a:t>
            </a:r>
          </a:p>
        </p:txBody>
      </p:sp>
      <p:sp>
        <p:nvSpPr>
          <p:cNvPr id="769062" name="Rectangle 38"/>
          <p:cNvSpPr>
            <a:spLocks noChangeArrowheads="1"/>
          </p:cNvSpPr>
          <p:nvPr/>
        </p:nvSpPr>
        <p:spPr bwMode="auto">
          <a:xfrm>
            <a:off x="7435850" y="5602288"/>
            <a:ext cx="18526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>
                <a:solidFill>
                  <a:schemeClr val="bg2"/>
                </a:solidFill>
                <a:latin typeface="Arial" pitchFamily="-108" charset="0"/>
              </a:rPr>
              <a:t>== 1</a:t>
            </a:r>
          </a:p>
        </p:txBody>
      </p:sp>
      <p:sp>
        <p:nvSpPr>
          <p:cNvPr id="769063" name="Line 39"/>
          <p:cNvSpPr>
            <a:spLocks noChangeShapeType="1"/>
          </p:cNvSpPr>
          <p:nvPr/>
        </p:nvSpPr>
        <p:spPr bwMode="auto">
          <a:xfrm>
            <a:off x="4540250" y="3559175"/>
            <a:ext cx="60325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064" name="Rectangle 40"/>
          <p:cNvSpPr>
            <a:spLocks noChangeArrowheads="1"/>
          </p:cNvSpPr>
          <p:nvPr/>
        </p:nvSpPr>
        <p:spPr bwMode="auto">
          <a:xfrm>
            <a:off x="7442200" y="5027613"/>
            <a:ext cx="1701800" cy="32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1800" b="1">
                <a:solidFill>
                  <a:schemeClr val="tx2"/>
                </a:solidFill>
                <a:latin typeface="Arial" pitchFamily="-108" charset="0"/>
              </a:rPr>
              <a:t>== 0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4.16667E-6 0.0923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769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.09252 L -2.22222E-6 0.13717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769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13727 L -0.00018 0.18218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769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67476E-6 L -8.33333E-7 0.1887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769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18876 L -1.11111E-6 0.23503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769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23519 L 3.61111E-6 0.32894 " pathEditMode="relative" ptsTypes="AA">
                                      <p:cBhvr>
                                        <p:cTn id="97" dur="500" fill="hold"/>
                                        <p:tgtEl>
                                          <p:spTgt spid="769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7.4254E-7 L -0.00121 0.34397 " pathEditMode="relative" rAng="0" ptsTypes="AA">
                                      <p:cBhvr>
                                        <p:cTn id="143" dur="500" fill="hold"/>
                                        <p:tgtEl>
                                          <p:spTgt spid="769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1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4.16667E-6 0.09236 " pathEditMode="relative" rAng="0" ptsTypes="AA">
                                      <p:cBhvr>
                                        <p:cTn id="151" dur="500" fill="hold"/>
                                        <p:tgtEl>
                                          <p:spTgt spid="769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67476E-6 L -8.33333E-7 0.18876 " pathEditMode="relative" rAng="0" ptsTypes="AA">
                                      <p:cBhvr>
                                        <p:cTn id="165" dur="500" fill="hold"/>
                                        <p:tgtEl>
                                          <p:spTgt spid="7690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"/>
                            </p:stCondLst>
                            <p:childTnLst>
                              <p:par>
                                <p:cTn id="167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18876 L -1.11111E-6 0.23503 " pathEditMode="relative" rAng="0" ptsTypes="AA">
                                      <p:cBhvr>
                                        <p:cTn id="178" dur="500" fill="hold"/>
                                        <p:tgtEl>
                                          <p:spTgt spid="7690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9183 L 0.00018 0.48901 " pathEditMode="relative" rAng="0" ptsTypes="AA">
                                      <p:cBhvr>
                                        <p:cTn id="186" dur="500" fill="hold"/>
                                        <p:tgtEl>
                                          <p:spTgt spid="769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23519 L 3.61111E-6 0.32894 " pathEditMode="relative" ptsTypes="AA">
                                      <p:cBhvr>
                                        <p:cTn id="200" dur="500" fill="hold"/>
                                        <p:tgtEl>
                                          <p:spTgt spid="7690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027" grpId="0"/>
      <p:bldP spid="769028" grpId="0"/>
      <p:bldP spid="769029" grpId="0"/>
      <p:bldP spid="769030" grpId="0"/>
      <p:bldP spid="769030" grpId="1"/>
      <p:bldP spid="769031" grpId="0"/>
      <p:bldP spid="769032" grpId="0"/>
      <p:bldP spid="769038" grpId="0" animBg="1"/>
      <p:bldP spid="769039" grpId="0" animBg="1"/>
      <p:bldP spid="769040" grpId="0" animBg="1"/>
      <p:bldP spid="769041" grpId="0"/>
      <p:bldP spid="769041" grpId="1"/>
      <p:bldP spid="769041" grpId="2"/>
      <p:bldP spid="769041" grpId="3"/>
      <p:bldP spid="769042" grpId="0"/>
      <p:bldP spid="769042" grpId="1"/>
      <p:bldP spid="769042" grpId="2"/>
      <p:bldP spid="769042" grpId="3"/>
      <p:bldP spid="769043" grpId="0"/>
      <p:bldP spid="769044" grpId="0"/>
      <p:bldP spid="769047" grpId="0"/>
      <p:bldP spid="769047" grpId="1"/>
      <p:bldP spid="769047" grpId="2"/>
      <p:bldP spid="769048" grpId="0"/>
      <p:bldP spid="769048" grpId="1"/>
      <p:bldP spid="769049" grpId="0" animBg="1"/>
      <p:bldP spid="769049" grpId="1" animBg="1"/>
      <p:bldP spid="769049" grpId="2" animBg="1"/>
      <p:bldP spid="769049" grpId="3" animBg="1"/>
      <p:bldP spid="769050" grpId="0" animBg="1"/>
      <p:bldP spid="769050" grpId="1" animBg="1"/>
      <p:bldP spid="769050" grpId="2" animBg="1"/>
      <p:bldP spid="769051" grpId="0" animBg="1"/>
      <p:bldP spid="769051" grpId="1" animBg="1"/>
      <p:bldP spid="769051" grpId="2" animBg="1"/>
      <p:bldP spid="769052" grpId="0" animBg="1"/>
      <p:bldP spid="769053" grpId="0" animBg="1"/>
      <p:bldP spid="769054" grpId="0" animBg="1"/>
      <p:bldP spid="769054" grpId="1" animBg="1"/>
      <p:bldP spid="769054" grpId="2" animBg="1"/>
      <p:bldP spid="769055" grpId="0" animBg="1"/>
      <p:bldP spid="769055" grpId="1" animBg="1"/>
      <p:bldP spid="769055" grpId="2" animBg="1"/>
      <p:bldP spid="769055" grpId="3" animBg="1"/>
      <p:bldP spid="769055" grpId="4" animBg="1"/>
      <p:bldP spid="769056" grpId="0" animBg="1"/>
      <p:bldP spid="769056" grpId="1" animBg="1"/>
      <p:bldP spid="769056" grpId="2" animBg="1"/>
      <p:bldP spid="769056" grpId="3" animBg="1"/>
      <p:bldP spid="769056" grpId="4" animBg="1"/>
      <p:bldP spid="769057" grpId="0"/>
      <p:bldP spid="769057" grpId="1"/>
      <p:bldP spid="769057" grpId="2"/>
      <p:bldP spid="769058" grpId="0"/>
      <p:bldP spid="769058" grpId="1"/>
      <p:bldP spid="769058" grpId="2"/>
      <p:bldP spid="769059" grpId="0"/>
      <p:bldP spid="769059" grpId="1"/>
      <p:bldP spid="769060" grpId="0"/>
      <p:bldP spid="769060" grpId="1"/>
      <p:bldP spid="769061" grpId="0"/>
      <p:bldP spid="769061" grpId="1"/>
      <p:bldP spid="769062" grpId="0"/>
      <p:bldP spid="769063" grpId="0" animBg="1"/>
      <p:bldP spid="769063" grpId="1" animBg="1"/>
      <p:bldP spid="769063" grpId="2" animBg="1"/>
      <p:bldP spid="769063" grpId="3" animBg="1"/>
      <p:bldP spid="76906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Quiescence</a:t>
            </a:r>
          </a:p>
        </p:txBody>
      </p:sp>
      <p:sp>
        <p:nvSpPr>
          <p:cNvPr id="931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800" dirty="0"/>
              <a:t>Maintain list of active transactions containing their current local timestamp</a:t>
            </a:r>
          </a:p>
          <a:p>
            <a:pPr marL="0" indent="0" eaLnBrk="1" hangingPunct="1"/>
            <a:r>
              <a:rPr lang="en-US" sz="2800" dirty="0"/>
              <a:t>Implicit infinite timestamp for pessimistic transactions</a:t>
            </a:r>
          </a:p>
          <a:p>
            <a:pPr marL="0" indent="0" eaLnBrk="1" hangingPunct="1"/>
            <a:r>
              <a:rPr lang="en-US" sz="2800" dirty="0"/>
              <a:t>Committing transaction waits for all active transactions whose timestamp is smaller than its own timestamp</a:t>
            </a:r>
          </a:p>
          <a:p>
            <a:pPr marL="0" indent="0" eaLnBrk="1" hangingPunct="1"/>
            <a:endParaRPr lang="en-US" sz="280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5613" y="6357938"/>
            <a:ext cx="415925" cy="304800"/>
          </a:xfrm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48</a:t>
            </a:fld>
            <a:endParaRPr lang="en-US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Quiescence</a:t>
            </a:r>
            <a:endParaRPr lang="en-US" dirty="0"/>
          </a:p>
        </p:txBody>
      </p:sp>
      <p:sp>
        <p:nvSpPr>
          <p:cNvPr id="776195" name="Rectangle 3"/>
          <p:cNvSpPr>
            <a:spLocks noChangeArrowheads="1"/>
          </p:cNvSpPr>
          <p:nvPr/>
        </p:nvSpPr>
        <p:spPr bwMode="auto">
          <a:xfrm>
            <a:off x="1689100" y="1858963"/>
            <a:ext cx="4703763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17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17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17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17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1700" dirty="0">
                <a:latin typeface="Arial" pitchFamily="-108" charset="0"/>
              </a:rPr>
              <a:t>  t1 = head;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1700" dirty="0">
                <a:latin typeface="Arial" pitchFamily="-108" charset="0"/>
              </a:rPr>
              <a:t>  if (t1)</a:t>
            </a:r>
            <a:endParaRPr lang="en-US" sz="1700" dirty="0">
              <a:solidFill>
                <a:schemeClr val="tx2"/>
              </a:solidFill>
              <a:latin typeface="Arial" pitchFamily="-108" charset="0"/>
            </a:endParaRPr>
          </a:p>
        </p:txBody>
      </p:sp>
      <p:sp>
        <p:nvSpPr>
          <p:cNvPr id="94214" name="Rectangle 4"/>
          <p:cNvSpPr>
            <a:spLocks noChangeArrowheads="1"/>
          </p:cNvSpPr>
          <p:nvPr/>
        </p:nvSpPr>
        <p:spPr bwMode="auto">
          <a:xfrm>
            <a:off x="5426075" y="2817813"/>
            <a:ext cx="3586163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1700" b="1" dirty="0" smtClean="0">
                <a:solidFill>
                  <a:srgbClr val="66FF66"/>
                </a:solidFill>
                <a:latin typeface="Arial" pitchFamily="-108" charset="0"/>
              </a:rPr>
              <a:t>__</a:t>
            </a:r>
            <a:r>
              <a:rPr lang="en-US" sz="1700" b="1" dirty="0" err="1" smtClean="0">
                <a:solidFill>
                  <a:srgbClr val="66FF66"/>
                </a:solidFill>
                <a:latin typeface="Arial" pitchFamily="-108" charset="0"/>
              </a:rPr>
              <a:t>tm_atomic</a:t>
            </a:r>
            <a:r>
              <a:rPr lang="en-US" sz="1700" b="1" dirty="0" smtClean="0">
                <a:solidFill>
                  <a:srgbClr val="66FF66"/>
                </a:solidFill>
                <a:latin typeface="Arial" pitchFamily="-108" charset="0"/>
              </a:rPr>
              <a:t> </a:t>
            </a:r>
            <a:r>
              <a:rPr lang="en-US" sz="1700" b="1" dirty="0">
                <a:solidFill>
                  <a:srgbClr val="66FF66"/>
                </a:solidFill>
                <a:latin typeface="Arial" pitchFamily="-108" charset="0"/>
              </a:rPr>
              <a:t>{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1700" dirty="0">
                <a:latin typeface="Arial" pitchFamily="-108" charset="0"/>
              </a:rPr>
              <a:t>  t2 = head;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1700" dirty="0">
                <a:latin typeface="Arial" pitchFamily="-108" charset="0"/>
              </a:rPr>
              <a:t>  head = t2-&gt;next;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1700" dirty="0">
                <a:latin typeface="Arial" pitchFamily="-108" charset="0"/>
              </a:rPr>
              <a:t>  t2-&gt;next = NULL;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1700" b="1" dirty="0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776197" name="Rectangle 5"/>
          <p:cNvSpPr>
            <a:spLocks noChangeArrowheads="1"/>
          </p:cNvSpPr>
          <p:nvPr/>
        </p:nvSpPr>
        <p:spPr bwMode="auto">
          <a:xfrm>
            <a:off x="1685925" y="4621213"/>
            <a:ext cx="4090988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1700">
                <a:latin typeface="Arial" pitchFamily="-108" charset="0"/>
              </a:rPr>
              <a:t>    t1-&gt;x = t1-&gt;y = 1;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1700" b="1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413375" y="5143500"/>
            <a:ext cx="2617788" cy="292100"/>
            <a:chOff x="3053" y="3590"/>
            <a:chExt cx="1649" cy="184"/>
          </a:xfrm>
        </p:grpSpPr>
        <p:sp>
          <p:nvSpPr>
            <p:cNvPr id="94254" name="Line 7"/>
            <p:cNvSpPr>
              <a:spLocks noChangeShapeType="1"/>
            </p:cNvSpPr>
            <p:nvPr/>
          </p:nvSpPr>
          <p:spPr bwMode="auto">
            <a:xfrm>
              <a:off x="3062" y="3592"/>
              <a:ext cx="1640" cy="18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5" name="Line 8"/>
            <p:cNvSpPr>
              <a:spLocks noChangeShapeType="1"/>
            </p:cNvSpPr>
            <p:nvPr/>
          </p:nvSpPr>
          <p:spPr bwMode="auto">
            <a:xfrm flipV="1">
              <a:off x="3053" y="3590"/>
              <a:ext cx="1640" cy="18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76201" name="Rectangle 9"/>
          <p:cNvSpPr>
            <a:spLocks noChangeArrowheads="1"/>
          </p:cNvSpPr>
          <p:nvPr/>
        </p:nvSpPr>
        <p:spPr bwMode="auto">
          <a:xfrm>
            <a:off x="5422900" y="4459288"/>
            <a:ext cx="3586163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1700">
                <a:latin typeface="Arial" pitchFamily="-108" charset="0"/>
              </a:rPr>
              <a:t>priv = t2-&gt;x;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1700">
                <a:latin typeface="Arial" pitchFamily="-108" charset="0"/>
              </a:rPr>
              <a:t>…</a:t>
            </a:r>
          </a:p>
          <a:p>
            <a:pPr eaLnBrk="1" hangingPunct="1">
              <a:lnSpc>
                <a:spcPct val="90000"/>
              </a:lnSpc>
              <a:spcBef>
                <a:spcPct val="35000"/>
              </a:spcBef>
              <a:buSzPct val="125000"/>
            </a:pPr>
            <a:r>
              <a:rPr lang="en-US" sz="1700">
                <a:latin typeface="Arial" pitchFamily="-108" charset="0"/>
              </a:rPr>
              <a:t>assert (priv == t2-&gt;y);</a:t>
            </a:r>
          </a:p>
        </p:txBody>
      </p:sp>
      <p:sp>
        <p:nvSpPr>
          <p:cNvPr id="776202" name="Rectangle 10"/>
          <p:cNvSpPr>
            <a:spLocks noChangeArrowheads="1"/>
          </p:cNvSpPr>
          <p:nvPr/>
        </p:nvSpPr>
        <p:spPr bwMode="auto">
          <a:xfrm>
            <a:off x="3557588" y="2006600"/>
            <a:ext cx="1357312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G_TS =</a:t>
            </a:r>
          </a:p>
        </p:txBody>
      </p:sp>
      <p:sp>
        <p:nvSpPr>
          <p:cNvPr id="776203" name="Rectangle 11"/>
          <p:cNvSpPr>
            <a:spLocks noChangeArrowheads="1"/>
          </p:cNvSpPr>
          <p:nvPr/>
        </p:nvSpPr>
        <p:spPr bwMode="auto">
          <a:xfrm>
            <a:off x="4427538" y="2014538"/>
            <a:ext cx="798512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 0</a:t>
            </a:r>
          </a:p>
        </p:txBody>
      </p:sp>
      <p:sp>
        <p:nvSpPr>
          <p:cNvPr id="776204" name="Rectangle 12"/>
          <p:cNvSpPr>
            <a:spLocks noChangeArrowheads="1"/>
          </p:cNvSpPr>
          <p:nvPr/>
        </p:nvSpPr>
        <p:spPr bwMode="auto">
          <a:xfrm>
            <a:off x="4432300" y="2008188"/>
            <a:ext cx="1014413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 1</a:t>
            </a:r>
          </a:p>
        </p:txBody>
      </p:sp>
      <p:sp>
        <p:nvSpPr>
          <p:cNvPr id="776206" name="Rectangle 14"/>
          <p:cNvSpPr>
            <a:spLocks noChangeArrowheads="1"/>
          </p:cNvSpPr>
          <p:nvPr/>
        </p:nvSpPr>
        <p:spPr bwMode="auto">
          <a:xfrm>
            <a:off x="1673225" y="1449388"/>
            <a:ext cx="1563688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2000" b="1">
                <a:latin typeface="Arial" pitchFamily="-108" charset="0"/>
              </a:rPr>
              <a:t>T1</a:t>
            </a:r>
          </a:p>
        </p:txBody>
      </p:sp>
      <p:sp>
        <p:nvSpPr>
          <p:cNvPr id="94222" name="Rectangle 15"/>
          <p:cNvSpPr>
            <a:spLocks noChangeArrowheads="1"/>
          </p:cNvSpPr>
          <p:nvPr/>
        </p:nvSpPr>
        <p:spPr bwMode="auto">
          <a:xfrm>
            <a:off x="5192713" y="1449388"/>
            <a:ext cx="1658937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2000" b="1">
                <a:latin typeface="Arial" pitchFamily="-108" charset="0"/>
              </a:rPr>
              <a:t>T2</a:t>
            </a:r>
            <a:endParaRPr lang="en-US" sz="2000">
              <a:latin typeface="Fixed Miriam Transparent" pitchFamily="49" charset="0"/>
            </a:endParaRPr>
          </a:p>
        </p:txBody>
      </p:sp>
      <p:sp>
        <p:nvSpPr>
          <p:cNvPr id="776208" name="Rectangle 16"/>
          <p:cNvSpPr>
            <a:spLocks noChangeArrowheads="1"/>
          </p:cNvSpPr>
          <p:nvPr/>
        </p:nvSpPr>
        <p:spPr bwMode="auto">
          <a:xfrm>
            <a:off x="747713" y="987425"/>
            <a:ext cx="1357312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L_TS =</a:t>
            </a:r>
          </a:p>
        </p:txBody>
      </p:sp>
      <p:sp>
        <p:nvSpPr>
          <p:cNvPr id="776209" name="Rectangle 17"/>
          <p:cNvSpPr>
            <a:spLocks noChangeArrowheads="1"/>
          </p:cNvSpPr>
          <p:nvPr/>
        </p:nvSpPr>
        <p:spPr bwMode="auto">
          <a:xfrm>
            <a:off x="6411913" y="995363"/>
            <a:ext cx="1357312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L_TS =</a:t>
            </a:r>
          </a:p>
        </p:txBody>
      </p:sp>
      <p:sp>
        <p:nvSpPr>
          <p:cNvPr id="776210" name="Rectangle 18"/>
          <p:cNvSpPr>
            <a:spLocks noChangeArrowheads="1"/>
          </p:cNvSpPr>
          <p:nvPr/>
        </p:nvSpPr>
        <p:spPr bwMode="auto">
          <a:xfrm>
            <a:off x="3816350" y="1457325"/>
            <a:ext cx="387350" cy="3206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6211" name="Rectangle 19"/>
          <p:cNvSpPr>
            <a:spLocks noChangeArrowheads="1"/>
          </p:cNvSpPr>
          <p:nvPr/>
        </p:nvSpPr>
        <p:spPr bwMode="auto">
          <a:xfrm>
            <a:off x="3806825" y="1439863"/>
            <a:ext cx="412750" cy="3381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>
                <a:solidFill>
                  <a:schemeClr val="tx2"/>
                </a:solidFill>
                <a:latin typeface="Arial" pitchFamily="-108" charset="0"/>
              </a:rPr>
              <a:t>T1</a:t>
            </a:r>
          </a:p>
        </p:txBody>
      </p:sp>
      <p:sp>
        <p:nvSpPr>
          <p:cNvPr id="776212" name="Rectangle 20"/>
          <p:cNvSpPr>
            <a:spLocks noChangeArrowheads="1"/>
          </p:cNvSpPr>
          <p:nvPr/>
        </p:nvSpPr>
        <p:spPr bwMode="auto">
          <a:xfrm>
            <a:off x="4241800" y="1457325"/>
            <a:ext cx="387350" cy="3206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6213" name="Rectangle 21"/>
          <p:cNvSpPr>
            <a:spLocks noChangeArrowheads="1"/>
          </p:cNvSpPr>
          <p:nvPr/>
        </p:nvSpPr>
        <p:spPr bwMode="auto">
          <a:xfrm>
            <a:off x="4229100" y="1439863"/>
            <a:ext cx="412750" cy="3381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>
                <a:solidFill>
                  <a:schemeClr val="tx2"/>
                </a:solidFill>
                <a:latin typeface="Arial" pitchFamily="-108" charset="0"/>
              </a:rPr>
              <a:t>T2</a:t>
            </a:r>
          </a:p>
        </p:txBody>
      </p:sp>
      <p:sp>
        <p:nvSpPr>
          <p:cNvPr id="776214" name="Line 22"/>
          <p:cNvSpPr>
            <a:spLocks noChangeShapeType="1"/>
          </p:cNvSpPr>
          <p:nvPr/>
        </p:nvSpPr>
        <p:spPr bwMode="auto">
          <a:xfrm flipH="1" flipV="1">
            <a:off x="1936750" y="1192213"/>
            <a:ext cx="1946275" cy="409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6215" name="Line 23"/>
          <p:cNvSpPr>
            <a:spLocks noChangeShapeType="1"/>
          </p:cNvSpPr>
          <p:nvPr/>
        </p:nvSpPr>
        <p:spPr bwMode="auto">
          <a:xfrm flipV="1">
            <a:off x="4543425" y="1200150"/>
            <a:ext cx="1957388" cy="39846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2430463" y="1728788"/>
            <a:ext cx="1770062" cy="182562"/>
            <a:chOff x="1531" y="1089"/>
            <a:chExt cx="1115" cy="115"/>
          </a:xfrm>
        </p:grpSpPr>
        <p:sp>
          <p:nvSpPr>
            <p:cNvPr id="94251" name="Line 25"/>
            <p:cNvSpPr>
              <a:spLocks noChangeShapeType="1"/>
            </p:cNvSpPr>
            <p:nvPr/>
          </p:nvSpPr>
          <p:spPr bwMode="auto">
            <a:xfrm>
              <a:off x="1531" y="1089"/>
              <a:ext cx="0" cy="115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2" name="Line 26"/>
            <p:cNvSpPr>
              <a:spLocks noChangeShapeType="1"/>
            </p:cNvSpPr>
            <p:nvPr/>
          </p:nvSpPr>
          <p:spPr bwMode="auto">
            <a:xfrm flipV="1">
              <a:off x="1531" y="1202"/>
              <a:ext cx="1077" cy="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3" name="Line 27"/>
            <p:cNvSpPr>
              <a:spLocks noChangeShapeType="1"/>
            </p:cNvSpPr>
            <p:nvPr/>
          </p:nvSpPr>
          <p:spPr bwMode="auto">
            <a:xfrm flipV="1">
              <a:off x="2610" y="1117"/>
              <a:ext cx="36" cy="8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 flipH="1">
            <a:off x="4211638" y="1730375"/>
            <a:ext cx="1770062" cy="182563"/>
            <a:chOff x="1531" y="1089"/>
            <a:chExt cx="1115" cy="115"/>
          </a:xfrm>
        </p:grpSpPr>
        <p:sp>
          <p:nvSpPr>
            <p:cNvPr id="94248" name="Line 29"/>
            <p:cNvSpPr>
              <a:spLocks noChangeShapeType="1"/>
            </p:cNvSpPr>
            <p:nvPr/>
          </p:nvSpPr>
          <p:spPr bwMode="auto">
            <a:xfrm>
              <a:off x="1531" y="1089"/>
              <a:ext cx="0" cy="115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9" name="Line 30"/>
            <p:cNvSpPr>
              <a:spLocks noChangeShapeType="1"/>
            </p:cNvSpPr>
            <p:nvPr/>
          </p:nvSpPr>
          <p:spPr bwMode="auto">
            <a:xfrm flipV="1">
              <a:off x="1531" y="1202"/>
              <a:ext cx="1077" cy="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0" name="Line 31"/>
            <p:cNvSpPr>
              <a:spLocks noChangeShapeType="1"/>
            </p:cNvSpPr>
            <p:nvPr/>
          </p:nvSpPr>
          <p:spPr bwMode="auto">
            <a:xfrm flipV="1">
              <a:off x="2610" y="1117"/>
              <a:ext cx="36" cy="8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 flipH="1">
            <a:off x="3897313" y="966788"/>
            <a:ext cx="473075" cy="433387"/>
            <a:chOff x="3610" y="749"/>
            <a:chExt cx="298" cy="273"/>
          </a:xfrm>
        </p:grpSpPr>
        <p:sp>
          <p:nvSpPr>
            <p:cNvPr id="94246" name="Line 33"/>
            <p:cNvSpPr>
              <a:spLocks noChangeShapeType="1"/>
            </p:cNvSpPr>
            <p:nvPr/>
          </p:nvSpPr>
          <p:spPr bwMode="auto">
            <a:xfrm>
              <a:off x="3610" y="749"/>
              <a:ext cx="298" cy="135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7" name="Line 34"/>
            <p:cNvSpPr>
              <a:spLocks noChangeShapeType="1"/>
            </p:cNvSpPr>
            <p:nvPr/>
          </p:nvSpPr>
          <p:spPr bwMode="auto">
            <a:xfrm flipV="1">
              <a:off x="3611" y="881"/>
              <a:ext cx="297" cy="141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76227" name="Oval 35"/>
          <p:cNvSpPr>
            <a:spLocks noChangeArrowheads="1"/>
          </p:cNvSpPr>
          <p:nvPr/>
        </p:nvSpPr>
        <p:spPr bwMode="auto">
          <a:xfrm>
            <a:off x="646113" y="893763"/>
            <a:ext cx="7153275" cy="601662"/>
          </a:xfrm>
          <a:prstGeom prst="ellipse">
            <a:avLst/>
          </a:prstGeom>
          <a:noFill/>
          <a:ln w="38100">
            <a:solidFill>
              <a:srgbClr val="FF5C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76228" name="Rectangle 36"/>
          <p:cNvSpPr>
            <a:spLocks noChangeArrowheads="1"/>
          </p:cNvSpPr>
          <p:nvPr/>
        </p:nvSpPr>
        <p:spPr bwMode="auto">
          <a:xfrm>
            <a:off x="7335838" y="1003300"/>
            <a:ext cx="485775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0</a:t>
            </a:r>
          </a:p>
        </p:txBody>
      </p:sp>
      <p:sp>
        <p:nvSpPr>
          <p:cNvPr id="776229" name="Rectangle 37"/>
          <p:cNvSpPr>
            <a:spLocks noChangeArrowheads="1"/>
          </p:cNvSpPr>
          <p:nvPr/>
        </p:nvSpPr>
        <p:spPr bwMode="auto">
          <a:xfrm>
            <a:off x="7332663" y="1000125"/>
            <a:ext cx="8636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1</a:t>
            </a:r>
          </a:p>
        </p:txBody>
      </p:sp>
      <p:sp>
        <p:nvSpPr>
          <p:cNvPr id="776230" name="Line 38"/>
          <p:cNvSpPr>
            <a:spLocks noChangeShapeType="1"/>
          </p:cNvSpPr>
          <p:nvPr/>
        </p:nvSpPr>
        <p:spPr bwMode="auto">
          <a:xfrm>
            <a:off x="979488" y="2054225"/>
            <a:ext cx="603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6231" name="Line 39"/>
          <p:cNvSpPr>
            <a:spLocks noChangeShapeType="1"/>
          </p:cNvSpPr>
          <p:nvPr/>
        </p:nvSpPr>
        <p:spPr bwMode="auto">
          <a:xfrm>
            <a:off x="4732338" y="3006725"/>
            <a:ext cx="603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6232" name="Rectangle 40"/>
          <p:cNvSpPr>
            <a:spLocks noChangeArrowheads="1"/>
          </p:cNvSpPr>
          <p:nvPr/>
        </p:nvSpPr>
        <p:spPr bwMode="auto">
          <a:xfrm>
            <a:off x="4518025" y="3863975"/>
            <a:ext cx="1012825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1400" b="1">
                <a:solidFill>
                  <a:srgbClr val="FF0000"/>
                </a:solidFill>
              </a:rPr>
              <a:t>WAIT</a:t>
            </a:r>
          </a:p>
        </p:txBody>
      </p:sp>
      <p:sp>
        <p:nvSpPr>
          <p:cNvPr id="776233" name="Rectangle 41"/>
          <p:cNvSpPr>
            <a:spLocks noChangeArrowheads="1"/>
          </p:cNvSpPr>
          <p:nvPr/>
        </p:nvSpPr>
        <p:spPr bwMode="auto">
          <a:xfrm>
            <a:off x="3814763" y="1444625"/>
            <a:ext cx="388937" cy="33972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6234" name="Rectangle 42"/>
          <p:cNvSpPr>
            <a:spLocks noChangeArrowheads="1"/>
          </p:cNvSpPr>
          <p:nvPr/>
        </p:nvSpPr>
        <p:spPr bwMode="auto">
          <a:xfrm>
            <a:off x="1585913" y="987425"/>
            <a:ext cx="704850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 0</a:t>
            </a:r>
          </a:p>
        </p:txBody>
      </p:sp>
      <p:sp>
        <p:nvSpPr>
          <p:cNvPr id="776236" name="Rectangle 44"/>
          <p:cNvSpPr>
            <a:spLocks noChangeArrowheads="1"/>
          </p:cNvSpPr>
          <p:nvPr/>
        </p:nvSpPr>
        <p:spPr bwMode="auto">
          <a:xfrm>
            <a:off x="4495800" y="2011363"/>
            <a:ext cx="1255713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r>
              <a:rPr lang="en-US" sz="2000" b="1">
                <a:solidFill>
                  <a:schemeClr val="tx2"/>
                </a:solidFill>
                <a:latin typeface="Arial" pitchFamily="-108" charset="0"/>
              </a:rPr>
              <a:t>2</a:t>
            </a:r>
          </a:p>
        </p:txBody>
      </p:sp>
      <p:sp>
        <p:nvSpPr>
          <p:cNvPr id="51" name="Line 30"/>
          <p:cNvSpPr>
            <a:spLocks noChangeShapeType="1"/>
          </p:cNvSpPr>
          <p:nvPr/>
        </p:nvSpPr>
        <p:spPr bwMode="auto">
          <a:xfrm flipH="1">
            <a:off x="1038225" y="4806950"/>
            <a:ext cx="5937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31"/>
          <p:cNvSpPr>
            <a:spLocks noChangeShapeType="1"/>
          </p:cNvSpPr>
          <p:nvPr/>
        </p:nvSpPr>
        <p:spPr bwMode="auto">
          <a:xfrm flipH="1" flipV="1">
            <a:off x="979488" y="2019300"/>
            <a:ext cx="61912" cy="2794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32"/>
          <p:cNvSpPr>
            <a:spLocks noChangeShapeType="1"/>
          </p:cNvSpPr>
          <p:nvPr/>
        </p:nvSpPr>
        <p:spPr bwMode="auto">
          <a:xfrm>
            <a:off x="990600" y="2039938"/>
            <a:ext cx="5921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5613" y="6357938"/>
            <a:ext cx="415925" cy="304800"/>
          </a:xfrm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49</a:t>
            </a:fld>
            <a:endParaRPr lang="en-US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4.16667E-6 0.0923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776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67476E-6 L -8.33333E-7 0.1887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776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-2.5E-6 0.08935 " pathEditMode="relative" rAng="0" ptsTypes="AA">
                                      <p:cBhvr>
                                        <p:cTn id="88" dur="500" fill="hold"/>
                                        <p:tgtEl>
                                          <p:spTgt spid="776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07407E-6 L 5.55556E-7 0.08495 " pathEditMode="relative" rAng="0" ptsTypes="AA">
                                      <p:cBhvr>
                                        <p:cTn id="9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11358E-6 L 3.88889E-6 -0.04789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776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0923 L -4.16667E-6 0.40018 " pathEditMode="relative" rAng="0" ptsTypes="AA">
                                      <p:cBhvr>
                                        <p:cTn id="96" dur="500" fill="hold"/>
                                        <p:tgtEl>
                                          <p:spTgt spid="776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4" dur="indefinite"/>
                                        <p:tgtEl>
                                          <p:spTgt spid="7761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6" dur="indefinite"/>
                                        <p:tgtEl>
                                          <p:spTgt spid="7761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8" dur="indefinite"/>
                                        <p:tgtEl>
                                          <p:spTgt spid="7762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18876 L -8.33333E-7 0.32917 " pathEditMode="relative" rAng="0" ptsTypes="AA">
                                      <p:cBhvr>
                                        <p:cTn id="154" dur="500" fill="hold"/>
                                        <p:tgtEl>
                                          <p:spTgt spid="776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6195" grpId="0"/>
      <p:bldP spid="776197" grpId="0"/>
      <p:bldP spid="776197" grpId="1"/>
      <p:bldP spid="776201" grpId="0"/>
      <p:bldP spid="776202" grpId="0"/>
      <p:bldP spid="776203" grpId="0"/>
      <p:bldP spid="776203" grpId="1"/>
      <p:bldP spid="776204" grpId="0" build="allAtOnce"/>
      <p:bldP spid="776206" grpId="0"/>
      <p:bldP spid="776208" grpId="0"/>
      <p:bldP spid="776209" grpId="0"/>
      <p:bldP spid="776210" grpId="0" animBg="1"/>
      <p:bldP spid="776211" grpId="0"/>
      <p:bldP spid="776212" grpId="0" animBg="1"/>
      <p:bldP spid="776213" grpId="0"/>
      <p:bldP spid="776214" grpId="0" animBg="1"/>
      <p:bldP spid="776214" grpId="1" animBg="1"/>
      <p:bldP spid="776215" grpId="0" animBg="1"/>
      <p:bldP spid="776227" grpId="0" animBg="1"/>
      <p:bldP spid="776227" grpId="1" animBg="1"/>
      <p:bldP spid="776228" grpId="0"/>
      <p:bldP spid="776228" grpId="1"/>
      <p:bldP spid="776229" grpId="0"/>
      <p:bldP spid="776230" grpId="0" animBg="1"/>
      <p:bldP spid="776230" grpId="1" animBg="1"/>
      <p:bldP spid="776230" grpId="2" animBg="1"/>
      <p:bldP spid="776230" grpId="3" animBg="1"/>
      <p:bldP spid="776231" grpId="0" animBg="1"/>
      <p:bldP spid="776231" grpId="1" animBg="1"/>
      <p:bldP spid="776231" grpId="2" animBg="1"/>
      <p:bldP spid="776232" grpId="0"/>
      <p:bldP spid="776232" grpId="1"/>
      <p:bldP spid="776233" grpId="0" animBg="1"/>
      <p:bldP spid="776233" grpId="1" animBg="1"/>
      <p:bldP spid="776234" grpId="0"/>
      <p:bldP spid="776234" grpId="1"/>
      <p:bldP spid="776236" grpId="0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Unified STM</a:t>
            </a:r>
            <a:endParaRPr lang="en-US"/>
          </a:p>
        </p:txBody>
      </p:sp>
      <p:sp>
        <p:nvSpPr>
          <p:cNvPr id="9523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Both optimistic and pessimistic readers can co-exist</a:t>
            </a:r>
          </a:p>
          <a:p>
            <a:r>
              <a:rPr lang="en-US" sz="2800" dirty="0" smtClean="0"/>
              <a:t>Owner table is shared and contains both </a:t>
            </a:r>
            <a:r>
              <a:rPr lang="en-US" sz="2800" dirty="0" err="1" smtClean="0"/>
              <a:t>OptTxnRec</a:t>
            </a:r>
            <a:r>
              <a:rPr lang="en-US" sz="2800" dirty="0" smtClean="0"/>
              <a:t> and </a:t>
            </a:r>
            <a:r>
              <a:rPr lang="en-US" sz="2800" dirty="0" err="1" smtClean="0"/>
              <a:t>PessTxnRec</a:t>
            </a:r>
            <a:endParaRPr lang="en-US" sz="2800" dirty="0" smtClean="0"/>
          </a:p>
          <a:p>
            <a:r>
              <a:rPr lang="en-US" sz="2800" dirty="0" smtClean="0"/>
              <a:t>Read barriers:</a:t>
            </a:r>
          </a:p>
          <a:p>
            <a:pPr lvl="2"/>
            <a:r>
              <a:rPr lang="en-US" sz="2400" dirty="0" smtClean="0"/>
              <a:t>Optimistic – reads only </a:t>
            </a:r>
            <a:r>
              <a:rPr lang="en-US" sz="2400" dirty="0" err="1" smtClean="0"/>
              <a:t>OptTxnRec</a:t>
            </a:r>
            <a:endParaRPr lang="en-US" sz="2400" dirty="0" smtClean="0"/>
          </a:p>
          <a:p>
            <a:pPr lvl="2"/>
            <a:r>
              <a:rPr lang="en-US" sz="2400" dirty="0" smtClean="0"/>
              <a:t>Pessimistic – reads only </a:t>
            </a:r>
            <a:r>
              <a:rPr lang="en-US" sz="2400" dirty="0" err="1" smtClean="0"/>
              <a:t>PessTxnRec</a:t>
            </a:r>
            <a:endParaRPr lang="en-US" sz="2400" dirty="0" smtClean="0"/>
          </a:p>
          <a:p>
            <a:r>
              <a:rPr lang="en-US" sz="2800" dirty="0" smtClean="0"/>
              <a:t>Write barriers need to write both </a:t>
            </a:r>
            <a:r>
              <a:rPr lang="en-US" sz="2800" dirty="0" err="1" smtClean="0"/>
              <a:t>TxnRec-s</a:t>
            </a:r>
            <a:endParaRPr lang="en-US" sz="2800" dirty="0"/>
          </a:p>
        </p:txBody>
      </p:sp>
      <p:sp>
        <p:nvSpPr>
          <p:cNvPr id="952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A2F7-958E-7346-8727-F5137970875D}" type="slidenum">
              <a:rPr lang="en-US" smtClean="0"/>
              <a:pPr/>
              <a:t>50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1023BF6-2149-B14D-A8A5-B6EC75B37BE0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962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Owner Table for Unified STM</a:t>
            </a:r>
          </a:p>
        </p:txBody>
      </p:sp>
      <p:sp>
        <p:nvSpPr>
          <p:cNvPr id="96261" name="Rectangle 11"/>
          <p:cNvSpPr>
            <a:spLocks noChangeArrowheads="1"/>
          </p:cNvSpPr>
          <p:nvPr/>
        </p:nvSpPr>
        <p:spPr bwMode="auto">
          <a:xfrm>
            <a:off x="381000" y="1414463"/>
            <a:ext cx="8229600" cy="1890712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altLang="zh-CN" sz="1800"/>
          </a:p>
          <a:p>
            <a:pPr lvl="1"/>
            <a:r>
              <a:rPr lang="en-US" altLang="zh-CN" sz="2000">
                <a:latin typeface="Arial" pitchFamily="-108" charset="0"/>
              </a:rPr>
              <a:t>typedef uintptr_t TxnRec;</a:t>
            </a:r>
          </a:p>
          <a:p>
            <a:pPr lvl="1"/>
            <a:r>
              <a:rPr lang="en-US" altLang="zh-CN" sz="2000">
                <a:latin typeface="Arial" pitchFamily="-108" charset="0"/>
              </a:rPr>
              <a:t>typedef struct OwnerTableEntryS {</a:t>
            </a:r>
          </a:p>
          <a:p>
            <a:pPr lvl="1"/>
            <a:r>
              <a:rPr lang="en-US" altLang="zh-CN" sz="2000">
                <a:latin typeface="Arial" pitchFamily="-108" charset="0"/>
              </a:rPr>
              <a:t>        TxnRec optimistic;</a:t>
            </a:r>
          </a:p>
          <a:p>
            <a:pPr lvl="1"/>
            <a:r>
              <a:rPr lang="en-US" altLang="zh-CN" sz="2000">
                <a:latin typeface="Arial" pitchFamily="-108" charset="0"/>
              </a:rPr>
              <a:t>        TxnRec pessimistic;</a:t>
            </a:r>
          </a:p>
          <a:p>
            <a:pPr lvl="1"/>
            <a:r>
              <a:rPr lang="en-US" altLang="zh-CN" sz="2000">
                <a:latin typeface="Arial" pitchFamily="-108" charset="0"/>
              </a:rPr>
              <a:t>} OwnerTableEntry;</a:t>
            </a:r>
            <a:endParaRPr lang="en-US" sz="2000">
              <a:latin typeface="Arial" pitchFamily="-108" charset="0"/>
            </a:endParaRPr>
          </a:p>
        </p:txBody>
      </p:sp>
      <p:sp>
        <p:nvSpPr>
          <p:cNvPr id="96262" name="Rectangle 13"/>
          <p:cNvSpPr>
            <a:spLocks noChangeArrowheads="1"/>
          </p:cNvSpPr>
          <p:nvPr/>
        </p:nvSpPr>
        <p:spPr bwMode="auto">
          <a:xfrm>
            <a:off x="7253288" y="3535363"/>
            <a:ext cx="1219200" cy="36512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anchor="ctr" anchorCtr="1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endParaRPr lang="en-US" sz="1800">
              <a:solidFill>
                <a:schemeClr val="tx2"/>
              </a:solidFill>
            </a:endParaRPr>
          </a:p>
        </p:txBody>
      </p:sp>
      <p:sp>
        <p:nvSpPr>
          <p:cNvPr id="96263" name="Rectangle 14"/>
          <p:cNvSpPr>
            <a:spLocks noChangeArrowheads="1"/>
          </p:cNvSpPr>
          <p:nvPr/>
        </p:nvSpPr>
        <p:spPr bwMode="auto">
          <a:xfrm>
            <a:off x="7342188" y="2046288"/>
            <a:ext cx="1219200" cy="4778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eaVert" anchor="ctr" anchorCtr="1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800">
                <a:solidFill>
                  <a:schemeClr val="tx2"/>
                </a:solidFill>
              </a:rPr>
              <a:t>…</a:t>
            </a:r>
          </a:p>
        </p:txBody>
      </p:sp>
      <p:sp>
        <p:nvSpPr>
          <p:cNvPr id="96264" name="Rectangle 15"/>
          <p:cNvSpPr>
            <a:spLocks noChangeArrowheads="1"/>
          </p:cNvSpPr>
          <p:nvPr/>
        </p:nvSpPr>
        <p:spPr bwMode="auto">
          <a:xfrm>
            <a:off x="7342188" y="2889250"/>
            <a:ext cx="1219200" cy="646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eaVert" anchor="ctr" anchorCtr="1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SzPct val="125000"/>
            </a:pPr>
            <a:r>
              <a:rPr lang="en-US" sz="1800">
                <a:solidFill>
                  <a:schemeClr val="tx2"/>
                </a:solidFill>
              </a:rPr>
              <a:t>…</a:t>
            </a:r>
          </a:p>
        </p:txBody>
      </p:sp>
      <p:sp>
        <p:nvSpPr>
          <p:cNvPr id="96265" name="Rectangle 16"/>
          <p:cNvSpPr>
            <a:spLocks noChangeArrowheads="1"/>
          </p:cNvSpPr>
          <p:nvPr/>
        </p:nvSpPr>
        <p:spPr bwMode="auto">
          <a:xfrm>
            <a:off x="7253288" y="2524125"/>
            <a:ext cx="1219200" cy="36512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anchor="ctr" anchorCtr="1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endParaRPr lang="en-US" sz="1800">
              <a:solidFill>
                <a:schemeClr val="tx2"/>
              </a:solidFill>
            </a:endParaRPr>
          </a:p>
        </p:txBody>
      </p:sp>
      <p:sp>
        <p:nvSpPr>
          <p:cNvPr id="96266" name="Rectangle 17"/>
          <p:cNvSpPr>
            <a:spLocks noChangeArrowheads="1"/>
          </p:cNvSpPr>
          <p:nvPr/>
        </p:nvSpPr>
        <p:spPr bwMode="auto">
          <a:xfrm>
            <a:off x="7253288" y="1681163"/>
            <a:ext cx="1219200" cy="36512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anchor="ctr" anchorCtr="1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SzPct val="125000"/>
            </a:pPr>
            <a:endParaRPr lang="en-US" sz="1800">
              <a:solidFill>
                <a:schemeClr val="tx2"/>
              </a:solidFill>
            </a:endParaRPr>
          </a:p>
        </p:txBody>
      </p:sp>
      <p:sp>
        <p:nvSpPr>
          <p:cNvPr id="96267" name="Line 18"/>
          <p:cNvSpPr>
            <a:spLocks noChangeShapeType="1"/>
          </p:cNvSpPr>
          <p:nvPr/>
        </p:nvSpPr>
        <p:spPr bwMode="auto">
          <a:xfrm>
            <a:off x="7253288" y="1681163"/>
            <a:ext cx="1219200" cy="0"/>
          </a:xfrm>
          <a:prstGeom prst="line">
            <a:avLst/>
          </a:prstGeom>
          <a:noFill/>
          <a:ln w="19050" cap="sq">
            <a:solidFill>
              <a:schemeClr val="tx2"/>
            </a:solidFill>
            <a:round/>
            <a:headEnd/>
            <a:tailEnd/>
          </a:ln>
        </p:spPr>
        <p:txBody>
          <a:bodyPr wrap="none" anchor="ctr" anchorCtr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8" name="Line 19"/>
          <p:cNvSpPr>
            <a:spLocks noChangeShapeType="1"/>
          </p:cNvSpPr>
          <p:nvPr/>
        </p:nvSpPr>
        <p:spPr bwMode="auto">
          <a:xfrm>
            <a:off x="7253288" y="2524125"/>
            <a:ext cx="1219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 wrap="none" anchor="ctr" anchorCtr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9" name="Line 20"/>
          <p:cNvSpPr>
            <a:spLocks noChangeShapeType="1"/>
          </p:cNvSpPr>
          <p:nvPr/>
        </p:nvSpPr>
        <p:spPr bwMode="auto">
          <a:xfrm>
            <a:off x="7253288" y="2889250"/>
            <a:ext cx="1219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 wrap="none" anchor="ctr" anchorCtr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70" name="Line 21"/>
          <p:cNvSpPr>
            <a:spLocks noChangeShapeType="1"/>
          </p:cNvSpPr>
          <p:nvPr/>
        </p:nvSpPr>
        <p:spPr bwMode="auto">
          <a:xfrm>
            <a:off x="7253288" y="3900488"/>
            <a:ext cx="1219200" cy="0"/>
          </a:xfrm>
          <a:prstGeom prst="line">
            <a:avLst/>
          </a:prstGeom>
          <a:noFill/>
          <a:ln w="19050" cap="sq">
            <a:solidFill>
              <a:schemeClr val="tx2"/>
            </a:solidFill>
            <a:round/>
            <a:headEnd/>
            <a:tailEnd/>
          </a:ln>
        </p:spPr>
        <p:txBody>
          <a:bodyPr wrap="none" anchor="ctr" anchorCtr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71" name="Line 22"/>
          <p:cNvSpPr>
            <a:spLocks noChangeShapeType="1"/>
          </p:cNvSpPr>
          <p:nvPr/>
        </p:nvSpPr>
        <p:spPr bwMode="auto">
          <a:xfrm>
            <a:off x="7253288" y="1681163"/>
            <a:ext cx="0" cy="2219325"/>
          </a:xfrm>
          <a:prstGeom prst="line">
            <a:avLst/>
          </a:prstGeom>
          <a:noFill/>
          <a:ln w="19050" cap="sq">
            <a:solidFill>
              <a:schemeClr val="tx2"/>
            </a:solidFill>
            <a:round/>
            <a:headEnd/>
            <a:tailEnd/>
          </a:ln>
        </p:spPr>
        <p:txBody>
          <a:bodyPr wrap="none" anchor="ctr" anchorCtr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72" name="Line 23"/>
          <p:cNvSpPr>
            <a:spLocks noChangeShapeType="1"/>
          </p:cNvSpPr>
          <p:nvPr/>
        </p:nvSpPr>
        <p:spPr bwMode="auto">
          <a:xfrm>
            <a:off x="8472488" y="1681163"/>
            <a:ext cx="0" cy="2219325"/>
          </a:xfrm>
          <a:prstGeom prst="line">
            <a:avLst/>
          </a:prstGeom>
          <a:noFill/>
          <a:ln w="19050" cap="sq">
            <a:solidFill>
              <a:schemeClr val="tx2"/>
            </a:solidFill>
            <a:round/>
            <a:headEnd/>
            <a:tailEnd/>
          </a:ln>
        </p:spPr>
        <p:txBody>
          <a:bodyPr wrap="none" anchor="ctr" anchorCtr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73" name="Line 24"/>
          <p:cNvSpPr>
            <a:spLocks noChangeShapeType="1"/>
          </p:cNvSpPr>
          <p:nvPr/>
        </p:nvSpPr>
        <p:spPr bwMode="auto">
          <a:xfrm>
            <a:off x="7253288" y="2046288"/>
            <a:ext cx="1219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 wrap="none" anchor="ctr" anchorCtr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74" name="Line 25"/>
          <p:cNvSpPr>
            <a:spLocks noChangeShapeType="1"/>
          </p:cNvSpPr>
          <p:nvPr/>
        </p:nvSpPr>
        <p:spPr bwMode="auto">
          <a:xfrm>
            <a:off x="7253288" y="3535363"/>
            <a:ext cx="1219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 wrap="none" anchor="ctr" anchorCtr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75" name="Text Box 26"/>
          <p:cNvSpPr txBox="1">
            <a:spLocks noChangeArrowheads="1"/>
          </p:cNvSpPr>
          <p:nvPr/>
        </p:nvSpPr>
        <p:spPr bwMode="auto">
          <a:xfrm>
            <a:off x="7086600" y="1216025"/>
            <a:ext cx="1470025" cy="33655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chemeClr val="tx2"/>
                </a:solidFill>
              </a:rPr>
              <a:t>Owner Table</a:t>
            </a:r>
          </a:p>
        </p:txBody>
      </p:sp>
      <p:sp>
        <p:nvSpPr>
          <p:cNvPr id="96276" name="AutoShape 27"/>
          <p:cNvSpPr>
            <a:spLocks noChangeArrowheads="1"/>
          </p:cNvSpPr>
          <p:nvPr/>
        </p:nvSpPr>
        <p:spPr bwMode="auto">
          <a:xfrm>
            <a:off x="1693863" y="3595688"/>
            <a:ext cx="5453062" cy="1538287"/>
          </a:xfrm>
          <a:prstGeom prst="wedgeEllipseCallout">
            <a:avLst>
              <a:gd name="adj1" fmla="val 63273"/>
              <a:gd name="adj2" fmla="val -111199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2400" b="1"/>
          </a:p>
        </p:txBody>
      </p:sp>
      <p:sp>
        <p:nvSpPr>
          <p:cNvPr id="96277" name="Text Box 43"/>
          <p:cNvSpPr txBox="1">
            <a:spLocks noChangeArrowheads="1"/>
          </p:cNvSpPr>
          <p:nvPr/>
        </p:nvSpPr>
        <p:spPr bwMode="auto">
          <a:xfrm>
            <a:off x="2311400" y="3789363"/>
            <a:ext cx="1712913" cy="366712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>
                <a:solidFill>
                  <a:schemeClr val="tx2"/>
                </a:solidFill>
              </a:rPr>
              <a:t>PessTxnRec</a:t>
            </a:r>
          </a:p>
        </p:txBody>
      </p:sp>
      <p:sp>
        <p:nvSpPr>
          <p:cNvPr id="96278" name="Rectangle 44"/>
          <p:cNvSpPr>
            <a:spLocks noChangeArrowheads="1"/>
          </p:cNvSpPr>
          <p:nvPr/>
        </p:nvSpPr>
        <p:spPr bwMode="auto">
          <a:xfrm>
            <a:off x="5110163" y="3789363"/>
            <a:ext cx="1581150" cy="366712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>
                <a:solidFill>
                  <a:schemeClr val="tx2"/>
                </a:solidFill>
              </a:rPr>
              <a:t>OptTxnRec</a:t>
            </a:r>
          </a:p>
        </p:txBody>
      </p:sp>
      <p:sp>
        <p:nvSpPr>
          <p:cNvPr id="96279" name="Rectangle 45"/>
          <p:cNvSpPr>
            <a:spLocks noChangeArrowheads="1"/>
          </p:cNvSpPr>
          <p:nvPr/>
        </p:nvSpPr>
        <p:spPr bwMode="auto">
          <a:xfrm>
            <a:off x="1892300" y="4171950"/>
            <a:ext cx="2511425" cy="38417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80" name="Rectangle 46"/>
          <p:cNvSpPr>
            <a:spLocks noChangeArrowheads="1"/>
          </p:cNvSpPr>
          <p:nvPr/>
        </p:nvSpPr>
        <p:spPr bwMode="auto">
          <a:xfrm>
            <a:off x="4411663" y="4168775"/>
            <a:ext cx="2511425" cy="38417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A9967B-722F-4D44-843C-7E4E3E3EF831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972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pitchFamily="-108" charset="0"/>
              </a:rPr>
              <a:t>OptTxnRec</a:t>
            </a:r>
          </a:p>
        </p:txBody>
      </p:sp>
      <p:graphicFrame>
        <p:nvGraphicFramePr>
          <p:cNvPr id="635937" name="Group 33"/>
          <p:cNvGraphicFramePr>
            <a:graphicFrameLocks noGrp="1"/>
          </p:cNvGraphicFramePr>
          <p:nvPr>
            <p:ph sz="half" idx="2"/>
          </p:nvPr>
        </p:nvGraphicFramePr>
        <p:xfrm>
          <a:off x="5867400" y="1905000"/>
          <a:ext cx="3124200" cy="2833624"/>
        </p:xfrm>
        <a:graphic>
          <a:graphicData uri="http://schemas.openxmlformats.org/drawingml/2006/table">
            <a:tbl>
              <a:tblPr/>
              <a:tblGrid>
                <a:gridCol w="3124200"/>
              </a:tblGrid>
              <a:tr h="736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Lock bit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0: Write-Locked (Exclusive)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1: Unlocked (Shared)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Verdana" pitchFamily="-108" charset="0"/>
                        <a:ea typeface="Arial" pitchFamily="-108" charset="0"/>
                        <a:cs typeface="Arial" pitchFamily="-10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Upper bits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-108" charset="0"/>
                        <a:ea typeface="Arial" pitchFamily="-108" charset="0"/>
                        <a:cs typeface="Arial" pitchFamily="-108" charset="0"/>
                      </a:endParaRP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Owner TxnDesc upper bits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Or timestamp upper bits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97289" name="AutoShape 23"/>
          <p:cNvCxnSpPr>
            <a:cxnSpLocks noChangeShapeType="1"/>
          </p:cNvCxnSpPr>
          <p:nvPr/>
        </p:nvCxnSpPr>
        <p:spPr bwMode="auto">
          <a:xfrm rot="16200000" flipH="1">
            <a:off x="5368925" y="1954213"/>
            <a:ext cx="677863" cy="319087"/>
          </a:xfrm>
          <a:prstGeom prst="bentConnector2">
            <a:avLst/>
          </a:prstGeom>
          <a:noFill/>
          <a:ln w="25400">
            <a:solidFill>
              <a:schemeClr val="tx2"/>
            </a:solidFill>
            <a:miter lim="800000"/>
            <a:headEnd/>
            <a:tailEnd type="triangle" w="med" len="med"/>
          </a:ln>
        </p:spPr>
      </p:cxnSp>
      <p:cxnSp>
        <p:nvCxnSpPr>
          <p:cNvPr id="97290" name="AutoShape 24"/>
          <p:cNvCxnSpPr>
            <a:cxnSpLocks noChangeShapeType="1"/>
            <a:stCxn id="97293" idx="1"/>
          </p:cNvCxnSpPr>
          <p:nvPr/>
        </p:nvCxnSpPr>
        <p:spPr bwMode="auto">
          <a:xfrm rot="16200000" flipH="1">
            <a:off x="3386138" y="1736725"/>
            <a:ext cx="1995488" cy="2967037"/>
          </a:xfrm>
          <a:prstGeom prst="bentConnector2">
            <a:avLst/>
          </a:prstGeom>
          <a:noFill/>
          <a:ln w="25400">
            <a:solidFill>
              <a:schemeClr val="tx2"/>
            </a:solidFill>
            <a:miter lim="800000"/>
            <a:headEnd/>
            <a:tailEnd type="triangle" w="med" len="med"/>
          </a:ln>
        </p:spPr>
      </p:cxnSp>
      <p:sp>
        <p:nvSpPr>
          <p:cNvPr id="97291" name="Text Box 25"/>
          <p:cNvSpPr txBox="1">
            <a:spLocks noChangeArrowheads="1"/>
          </p:cNvSpPr>
          <p:nvPr/>
        </p:nvSpPr>
        <p:spPr bwMode="auto">
          <a:xfrm>
            <a:off x="325438" y="914400"/>
            <a:ext cx="5105400" cy="457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</a:rPr>
              <a:t>31                …                     1</a:t>
            </a:r>
          </a:p>
        </p:txBody>
      </p:sp>
      <p:sp>
        <p:nvSpPr>
          <p:cNvPr id="97292" name="Text Box 26"/>
          <p:cNvSpPr txBox="1">
            <a:spLocks noChangeArrowheads="1"/>
          </p:cNvSpPr>
          <p:nvPr/>
        </p:nvSpPr>
        <p:spPr bwMode="auto">
          <a:xfrm>
            <a:off x="5367338" y="914400"/>
            <a:ext cx="304800" cy="457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97293" name="AutoShape 27"/>
          <p:cNvSpPr>
            <a:spLocks/>
          </p:cNvSpPr>
          <p:nvPr/>
        </p:nvSpPr>
        <p:spPr bwMode="auto">
          <a:xfrm rot="5400000">
            <a:off x="2709863" y="-414338"/>
            <a:ext cx="381000" cy="4867275"/>
          </a:xfrm>
          <a:prstGeom prst="rightBrace">
            <a:avLst>
              <a:gd name="adj1" fmla="val 106458"/>
              <a:gd name="adj2" fmla="val 50000"/>
            </a:avLst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294" name="Rectangle 35"/>
          <p:cNvSpPr>
            <a:spLocks noChangeArrowheads="1"/>
          </p:cNvSpPr>
          <p:nvPr/>
        </p:nvSpPr>
        <p:spPr bwMode="auto">
          <a:xfrm>
            <a:off x="477838" y="1409700"/>
            <a:ext cx="5241925" cy="382588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295" name="Rectangle 36"/>
          <p:cNvSpPr>
            <a:spLocks noChangeArrowheads="1"/>
          </p:cNvSpPr>
          <p:nvPr/>
        </p:nvSpPr>
        <p:spPr bwMode="auto">
          <a:xfrm>
            <a:off x="5373688" y="1409700"/>
            <a:ext cx="350837" cy="371475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1E3F9CA-954A-744C-B69D-EA7820ADAC15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983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pitchFamily="-108" charset="0"/>
              </a:rPr>
              <a:t>PessTxnRec</a:t>
            </a:r>
          </a:p>
        </p:txBody>
      </p:sp>
      <p:graphicFrame>
        <p:nvGraphicFramePr>
          <p:cNvPr id="647205" name="Group 37"/>
          <p:cNvGraphicFramePr>
            <a:graphicFrameLocks noGrp="1"/>
          </p:cNvGraphicFramePr>
          <p:nvPr>
            <p:ph sz="half" idx="2"/>
          </p:nvPr>
        </p:nvGraphicFramePr>
        <p:xfrm>
          <a:off x="5867400" y="1905000"/>
          <a:ext cx="3124200" cy="3389376"/>
        </p:xfrm>
        <a:graphic>
          <a:graphicData uri="http://schemas.openxmlformats.org/drawingml/2006/table">
            <a:tbl>
              <a:tblPr/>
              <a:tblGrid>
                <a:gridCol w="3124200"/>
              </a:tblGrid>
              <a:tr h="852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Lock bit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0: Write-locked (Exclusive)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1: Unlocked (Shared)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4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Upgrading bit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0: no upgrading request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1: upgrading requested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6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Owner bits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Each bit represents a pessimistic transaction</a:t>
                      </a:r>
                    </a:p>
                    <a:p>
                      <a:pPr marL="15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Times" pitchFamily="-108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Locked if non zero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98313" name="AutoShape 25"/>
          <p:cNvCxnSpPr>
            <a:cxnSpLocks noChangeShapeType="1"/>
          </p:cNvCxnSpPr>
          <p:nvPr/>
        </p:nvCxnSpPr>
        <p:spPr bwMode="auto">
          <a:xfrm rot="16200000" flipH="1">
            <a:off x="5368925" y="1954213"/>
            <a:ext cx="677863" cy="319087"/>
          </a:xfrm>
          <a:prstGeom prst="bentConnector2">
            <a:avLst/>
          </a:prstGeom>
          <a:noFill/>
          <a:ln w="25400">
            <a:solidFill>
              <a:schemeClr val="tx2"/>
            </a:solidFill>
            <a:miter lim="800000"/>
            <a:headEnd/>
            <a:tailEnd type="triangle" w="med" len="med"/>
          </a:ln>
        </p:spPr>
      </p:cxnSp>
      <p:cxnSp>
        <p:nvCxnSpPr>
          <p:cNvPr id="98314" name="AutoShape 26"/>
          <p:cNvCxnSpPr>
            <a:cxnSpLocks noChangeShapeType="1"/>
          </p:cNvCxnSpPr>
          <p:nvPr/>
        </p:nvCxnSpPr>
        <p:spPr bwMode="auto">
          <a:xfrm rot="16200000" flipH="1">
            <a:off x="4672013" y="2308225"/>
            <a:ext cx="1728788" cy="661987"/>
          </a:xfrm>
          <a:prstGeom prst="bentConnector2">
            <a:avLst/>
          </a:prstGeom>
          <a:noFill/>
          <a:ln w="25400">
            <a:solidFill>
              <a:schemeClr val="tx2"/>
            </a:solidFill>
            <a:miter lim="800000"/>
            <a:headEnd/>
            <a:tailEnd type="triangle" w="med" len="med"/>
          </a:ln>
        </p:spPr>
      </p:cxnSp>
      <p:cxnSp>
        <p:nvCxnSpPr>
          <p:cNvPr id="98315" name="AutoShape 27"/>
          <p:cNvCxnSpPr>
            <a:cxnSpLocks noChangeShapeType="1"/>
            <a:stCxn id="98319" idx="1"/>
          </p:cNvCxnSpPr>
          <p:nvPr/>
        </p:nvCxnSpPr>
        <p:spPr bwMode="auto">
          <a:xfrm rot="16200000" flipH="1">
            <a:off x="3129757" y="1916906"/>
            <a:ext cx="2355850" cy="3119437"/>
          </a:xfrm>
          <a:prstGeom prst="bentConnector2">
            <a:avLst/>
          </a:prstGeom>
          <a:noFill/>
          <a:ln w="25400">
            <a:solidFill>
              <a:schemeClr val="tx2"/>
            </a:solidFill>
            <a:miter lim="800000"/>
            <a:headEnd/>
            <a:tailEnd type="triangle" w="med" len="med"/>
          </a:ln>
        </p:spPr>
      </p:cxnSp>
      <p:sp>
        <p:nvSpPr>
          <p:cNvPr id="98316" name="Text Box 28"/>
          <p:cNvSpPr txBox="1">
            <a:spLocks noChangeArrowheads="1"/>
          </p:cNvSpPr>
          <p:nvPr/>
        </p:nvSpPr>
        <p:spPr bwMode="auto">
          <a:xfrm>
            <a:off x="358775" y="914400"/>
            <a:ext cx="4724400" cy="457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</a:rPr>
              <a:t>31                …                  2</a:t>
            </a:r>
          </a:p>
        </p:txBody>
      </p:sp>
      <p:sp>
        <p:nvSpPr>
          <p:cNvPr id="98317" name="Text Box 29"/>
          <p:cNvSpPr txBox="1">
            <a:spLocks noChangeArrowheads="1"/>
          </p:cNvSpPr>
          <p:nvPr/>
        </p:nvSpPr>
        <p:spPr bwMode="auto">
          <a:xfrm>
            <a:off x="5029200" y="914400"/>
            <a:ext cx="381000" cy="457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98318" name="Text Box 30"/>
          <p:cNvSpPr txBox="1">
            <a:spLocks noChangeArrowheads="1"/>
          </p:cNvSpPr>
          <p:nvPr/>
        </p:nvSpPr>
        <p:spPr bwMode="auto">
          <a:xfrm>
            <a:off x="5367338" y="914400"/>
            <a:ext cx="304800" cy="457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98319" name="AutoShape 31"/>
          <p:cNvSpPr>
            <a:spLocks/>
          </p:cNvSpPr>
          <p:nvPr/>
        </p:nvSpPr>
        <p:spPr bwMode="auto">
          <a:xfrm rot="5400000">
            <a:off x="2519363" y="-223838"/>
            <a:ext cx="457200" cy="4562475"/>
          </a:xfrm>
          <a:prstGeom prst="rightBrace">
            <a:avLst>
              <a:gd name="adj1" fmla="val 83160"/>
              <a:gd name="adj2" fmla="val 50000"/>
            </a:avLst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320" name="Rectangle 39"/>
          <p:cNvSpPr>
            <a:spLocks noChangeArrowheads="1"/>
          </p:cNvSpPr>
          <p:nvPr/>
        </p:nvSpPr>
        <p:spPr bwMode="auto">
          <a:xfrm>
            <a:off x="477838" y="1409700"/>
            <a:ext cx="5241925" cy="382588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321" name="Rectangle 40"/>
          <p:cNvSpPr>
            <a:spLocks noChangeArrowheads="1"/>
          </p:cNvSpPr>
          <p:nvPr/>
        </p:nvSpPr>
        <p:spPr bwMode="auto">
          <a:xfrm>
            <a:off x="5040313" y="1409700"/>
            <a:ext cx="350837" cy="371475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6B1F088-F245-E54B-83D3-7EE0D8737D6D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749570" name="Rectangle 2"/>
          <p:cNvSpPr>
            <a:spLocks noChangeArrowheads="1"/>
          </p:cNvSpPr>
          <p:nvPr/>
        </p:nvSpPr>
        <p:spPr bwMode="auto">
          <a:xfrm>
            <a:off x="4633913" y="1477963"/>
            <a:ext cx="3563937" cy="579437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xxx   …   xxxxx0</a:t>
            </a:r>
          </a:p>
        </p:txBody>
      </p:sp>
      <p:sp>
        <p:nvSpPr>
          <p:cNvPr id="749571" name="Rectangle 3"/>
          <p:cNvSpPr>
            <a:spLocks noChangeArrowheads="1"/>
          </p:cNvSpPr>
          <p:nvPr/>
        </p:nvSpPr>
        <p:spPr bwMode="auto">
          <a:xfrm>
            <a:off x="4572000" y="1477963"/>
            <a:ext cx="3703638" cy="560387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000   …   000011</a:t>
            </a:r>
          </a:p>
        </p:txBody>
      </p:sp>
      <p:sp>
        <p:nvSpPr>
          <p:cNvPr id="749572" name="Rectangle 4"/>
          <p:cNvSpPr>
            <a:spLocks noChangeArrowheads="1"/>
          </p:cNvSpPr>
          <p:nvPr/>
        </p:nvSpPr>
        <p:spPr bwMode="auto">
          <a:xfrm>
            <a:off x="3976688" y="1492250"/>
            <a:ext cx="442912" cy="579438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749573" name="Rectangle 5"/>
          <p:cNvSpPr>
            <a:spLocks noChangeArrowheads="1"/>
          </p:cNvSpPr>
          <p:nvPr/>
        </p:nvSpPr>
        <p:spPr bwMode="auto">
          <a:xfrm>
            <a:off x="3521075" y="1492250"/>
            <a:ext cx="442913" cy="579438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749574" name="Rectangle 6"/>
          <p:cNvSpPr>
            <a:spLocks noChangeArrowheads="1"/>
          </p:cNvSpPr>
          <p:nvPr/>
        </p:nvSpPr>
        <p:spPr bwMode="auto">
          <a:xfrm>
            <a:off x="3768725" y="1492250"/>
            <a:ext cx="442913" cy="579438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749575" name="Rectangle 7"/>
          <p:cNvSpPr>
            <a:spLocks noChangeArrowheads="1"/>
          </p:cNvSpPr>
          <p:nvPr/>
        </p:nvSpPr>
        <p:spPr bwMode="auto">
          <a:xfrm>
            <a:off x="3768725" y="1492250"/>
            <a:ext cx="442913" cy="579438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9933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Unified STM Algorithm</a:t>
            </a:r>
          </a:p>
        </p:txBody>
      </p:sp>
      <p:sp>
        <p:nvSpPr>
          <p:cNvPr id="99339" name="Text Box 9"/>
          <p:cNvSpPr txBox="1">
            <a:spLocks noChangeArrowheads="1"/>
          </p:cNvSpPr>
          <p:nvPr/>
        </p:nvSpPr>
        <p:spPr bwMode="auto">
          <a:xfrm>
            <a:off x="828675" y="2524125"/>
            <a:ext cx="2413000" cy="2611438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sz="2400">
                <a:latin typeface="Arial" pitchFamily="-108" charset="0"/>
              </a:rPr>
              <a:t>T1 (PESS)</a:t>
            </a:r>
          </a:p>
          <a:p>
            <a:pPr algn="ctr">
              <a:lnSpc>
                <a:spcPct val="90000"/>
              </a:lnSpc>
              <a:spcBef>
                <a:spcPct val="30000"/>
              </a:spcBef>
            </a:pPr>
            <a:endParaRPr lang="en-US" sz="2400">
              <a:latin typeface="Arial" pitchFamily="-108" charset="0"/>
            </a:endParaRP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sz="2400" b="1">
                <a:solidFill>
                  <a:srgbClr val="66FF66"/>
                </a:solidFill>
                <a:latin typeface="Arial" pitchFamily="-108" charset="0"/>
              </a:rPr>
              <a:t>__tm_atomic  {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sz="2400">
                <a:latin typeface="Arial" pitchFamily="-108" charset="0"/>
              </a:rPr>
              <a:t>    r1 = x;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sz="2400">
                <a:latin typeface="Arial" pitchFamily="-108" charset="0"/>
              </a:rPr>
              <a:t>    r3 = x;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sz="2400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99340" name="Text Box 10"/>
          <p:cNvSpPr txBox="1">
            <a:spLocks noChangeArrowheads="1"/>
          </p:cNvSpPr>
          <p:nvPr/>
        </p:nvSpPr>
        <p:spPr bwMode="auto">
          <a:xfrm>
            <a:off x="6003925" y="2514600"/>
            <a:ext cx="2471738" cy="2725738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95000"/>
              </a:lnSpc>
              <a:spcBef>
                <a:spcPct val="30000"/>
              </a:spcBef>
            </a:pPr>
            <a:r>
              <a:rPr lang="en-US" sz="2400">
                <a:latin typeface="Arial" pitchFamily="-108" charset="0"/>
              </a:rPr>
              <a:t>T2 (OPT)</a:t>
            </a:r>
          </a:p>
          <a:p>
            <a:pPr algn="ctr">
              <a:lnSpc>
                <a:spcPct val="95000"/>
              </a:lnSpc>
              <a:spcBef>
                <a:spcPct val="30000"/>
              </a:spcBef>
            </a:pPr>
            <a:endParaRPr lang="en-US" sz="2400">
              <a:latin typeface="Arial" pitchFamily="-108" charset="0"/>
            </a:endParaRPr>
          </a:p>
          <a:p>
            <a:pPr>
              <a:lnSpc>
                <a:spcPct val="95000"/>
              </a:lnSpc>
              <a:spcBef>
                <a:spcPct val="30000"/>
              </a:spcBef>
            </a:pPr>
            <a:r>
              <a:rPr lang="en-US" sz="2400" b="1">
                <a:solidFill>
                  <a:srgbClr val="66FF66"/>
                </a:solidFill>
                <a:latin typeface="Arial" pitchFamily="-108" charset="0"/>
              </a:rPr>
              <a:t>__tm_atomic  {</a:t>
            </a:r>
          </a:p>
          <a:p>
            <a:pPr>
              <a:lnSpc>
                <a:spcPct val="95000"/>
              </a:lnSpc>
              <a:spcBef>
                <a:spcPct val="30000"/>
              </a:spcBef>
            </a:pPr>
            <a:r>
              <a:rPr lang="en-US" sz="2400">
                <a:latin typeface="Arial" pitchFamily="-108" charset="0"/>
              </a:rPr>
              <a:t>    r2 = x;</a:t>
            </a:r>
          </a:p>
          <a:p>
            <a:pPr>
              <a:lnSpc>
                <a:spcPct val="95000"/>
              </a:lnSpc>
              <a:spcBef>
                <a:spcPct val="30000"/>
              </a:spcBef>
            </a:pPr>
            <a:r>
              <a:rPr lang="en-US" sz="2400">
                <a:latin typeface="Arial" pitchFamily="-108" charset="0"/>
              </a:rPr>
              <a:t>    x = r2 +1;</a:t>
            </a:r>
          </a:p>
          <a:p>
            <a:pPr>
              <a:lnSpc>
                <a:spcPct val="95000"/>
              </a:lnSpc>
              <a:spcBef>
                <a:spcPct val="30000"/>
              </a:spcBef>
            </a:pPr>
            <a:r>
              <a:rPr lang="en-US" sz="2400">
                <a:solidFill>
                  <a:srgbClr val="66FF66"/>
                </a:solidFill>
                <a:latin typeface="Arial" pitchFamily="-108" charset="0"/>
              </a:rPr>
              <a:t>}</a:t>
            </a:r>
          </a:p>
        </p:txBody>
      </p:sp>
      <p:sp>
        <p:nvSpPr>
          <p:cNvPr id="749579" name="Rectangle 11"/>
          <p:cNvSpPr>
            <a:spLocks noChangeArrowheads="1"/>
          </p:cNvSpPr>
          <p:nvPr/>
        </p:nvSpPr>
        <p:spPr bwMode="auto">
          <a:xfrm>
            <a:off x="3521075" y="1492250"/>
            <a:ext cx="442913" cy="579438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0</a:t>
            </a:r>
          </a:p>
        </p:txBody>
      </p:sp>
      <p:graphicFrame>
        <p:nvGraphicFramePr>
          <p:cNvPr id="749629" name="Group 61"/>
          <p:cNvGraphicFramePr>
            <a:graphicFrameLocks noGrp="1"/>
          </p:cNvGraphicFramePr>
          <p:nvPr/>
        </p:nvGraphicFramePr>
        <p:xfrm>
          <a:off x="4121150" y="2743200"/>
          <a:ext cx="847725" cy="518159"/>
        </p:xfrm>
        <a:graphic>
          <a:graphicData uri="http://schemas.openxmlformats.org/drawingml/2006/table">
            <a:tbl>
              <a:tblPr/>
              <a:tblGrid>
                <a:gridCol w="847725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x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49594" name="Lock"/>
          <p:cNvSpPr>
            <a:spLocks noEditPoints="1" noChangeArrowheads="1"/>
          </p:cNvSpPr>
          <p:nvPr/>
        </p:nvSpPr>
        <p:spPr bwMode="auto">
          <a:xfrm>
            <a:off x="3636963" y="2628900"/>
            <a:ext cx="533400" cy="647700"/>
          </a:xfrm>
          <a:custGeom>
            <a:avLst/>
            <a:gdLst>
              <a:gd name="T0" fmla="*/ 266700 w 21600"/>
              <a:gd name="T1" fmla="*/ 0 h 21600"/>
              <a:gd name="T2" fmla="*/ 533400 w 21600"/>
              <a:gd name="T3" fmla="*/ 288047 h 21600"/>
              <a:gd name="T4" fmla="*/ 266700 w 21600"/>
              <a:gd name="T5" fmla="*/ 647700 h 21600"/>
              <a:gd name="T6" fmla="*/ 0 w 21600"/>
              <a:gd name="T7" fmla="*/ 2880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744 w 21600"/>
              <a:gd name="T13" fmla="*/ 9904 h 21600"/>
              <a:gd name="T14" fmla="*/ 21134 w 21600"/>
              <a:gd name="T15" fmla="*/ 153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93" y="9606"/>
                </a:moveTo>
                <a:lnTo>
                  <a:pt x="2048" y="9606"/>
                </a:lnTo>
                <a:lnTo>
                  <a:pt x="2048" y="4713"/>
                </a:lnTo>
                <a:lnTo>
                  <a:pt x="2420" y="3818"/>
                </a:lnTo>
                <a:lnTo>
                  <a:pt x="2979" y="3028"/>
                </a:lnTo>
                <a:lnTo>
                  <a:pt x="3537" y="2446"/>
                </a:lnTo>
                <a:lnTo>
                  <a:pt x="3956" y="1998"/>
                </a:lnTo>
                <a:lnTo>
                  <a:pt x="4492" y="1581"/>
                </a:lnTo>
                <a:lnTo>
                  <a:pt x="5143" y="1238"/>
                </a:lnTo>
                <a:lnTo>
                  <a:pt x="5912" y="880"/>
                </a:lnTo>
                <a:lnTo>
                  <a:pt x="6587" y="641"/>
                </a:lnTo>
                <a:lnTo>
                  <a:pt x="7518" y="372"/>
                </a:lnTo>
                <a:lnTo>
                  <a:pt x="8425" y="208"/>
                </a:lnTo>
                <a:lnTo>
                  <a:pt x="9496" y="59"/>
                </a:lnTo>
                <a:lnTo>
                  <a:pt x="10637" y="14"/>
                </a:lnTo>
                <a:lnTo>
                  <a:pt x="11614" y="59"/>
                </a:lnTo>
                <a:lnTo>
                  <a:pt x="12382" y="119"/>
                </a:lnTo>
                <a:lnTo>
                  <a:pt x="13034" y="253"/>
                </a:lnTo>
                <a:lnTo>
                  <a:pt x="13779" y="417"/>
                </a:lnTo>
                <a:lnTo>
                  <a:pt x="14500" y="611"/>
                </a:lnTo>
                <a:lnTo>
                  <a:pt x="14733" y="686"/>
                </a:lnTo>
                <a:lnTo>
                  <a:pt x="14989" y="790"/>
                </a:lnTo>
                <a:lnTo>
                  <a:pt x="15175" y="865"/>
                </a:lnTo>
                <a:lnTo>
                  <a:pt x="15385" y="954"/>
                </a:lnTo>
                <a:lnTo>
                  <a:pt x="15431" y="969"/>
                </a:lnTo>
                <a:lnTo>
                  <a:pt x="15594" y="1059"/>
                </a:lnTo>
                <a:lnTo>
                  <a:pt x="15757" y="1148"/>
                </a:lnTo>
                <a:lnTo>
                  <a:pt x="15920" y="1267"/>
                </a:lnTo>
                <a:lnTo>
                  <a:pt x="16106" y="1372"/>
                </a:lnTo>
                <a:lnTo>
                  <a:pt x="16665" y="1730"/>
                </a:lnTo>
                <a:lnTo>
                  <a:pt x="17014" y="1998"/>
                </a:lnTo>
                <a:lnTo>
                  <a:pt x="17480" y="2356"/>
                </a:lnTo>
                <a:lnTo>
                  <a:pt x="17852" y="2804"/>
                </a:lnTo>
                <a:lnTo>
                  <a:pt x="18178" y="3192"/>
                </a:lnTo>
                <a:lnTo>
                  <a:pt x="18527" y="3639"/>
                </a:lnTo>
                <a:lnTo>
                  <a:pt x="18806" y="4132"/>
                </a:lnTo>
                <a:lnTo>
                  <a:pt x="19086" y="4713"/>
                </a:lnTo>
                <a:lnTo>
                  <a:pt x="19272" y="5191"/>
                </a:lnTo>
                <a:lnTo>
                  <a:pt x="19295" y="9606"/>
                </a:lnTo>
                <a:lnTo>
                  <a:pt x="21600" y="9606"/>
                </a:lnTo>
                <a:lnTo>
                  <a:pt x="21600" y="16289"/>
                </a:lnTo>
                <a:lnTo>
                  <a:pt x="21413" y="17184"/>
                </a:lnTo>
                <a:lnTo>
                  <a:pt x="21041" y="17900"/>
                </a:lnTo>
                <a:lnTo>
                  <a:pt x="20668" y="18377"/>
                </a:lnTo>
                <a:lnTo>
                  <a:pt x="20343" y="18855"/>
                </a:lnTo>
                <a:lnTo>
                  <a:pt x="19924" y="19332"/>
                </a:lnTo>
                <a:lnTo>
                  <a:pt x="19388" y="19809"/>
                </a:lnTo>
                <a:lnTo>
                  <a:pt x="18806" y="20242"/>
                </a:lnTo>
                <a:lnTo>
                  <a:pt x="18062" y="20585"/>
                </a:lnTo>
                <a:lnTo>
                  <a:pt x="17270" y="20883"/>
                </a:lnTo>
                <a:lnTo>
                  <a:pt x="16525" y="21182"/>
                </a:lnTo>
                <a:lnTo>
                  <a:pt x="15548" y="21420"/>
                </a:lnTo>
                <a:lnTo>
                  <a:pt x="14803" y="21540"/>
                </a:lnTo>
                <a:lnTo>
                  <a:pt x="13662" y="21674"/>
                </a:lnTo>
                <a:lnTo>
                  <a:pt x="8379" y="21659"/>
                </a:lnTo>
                <a:lnTo>
                  <a:pt x="7168" y="21540"/>
                </a:lnTo>
                <a:lnTo>
                  <a:pt x="6098" y="21331"/>
                </a:lnTo>
                <a:lnTo>
                  <a:pt x="5050" y="21092"/>
                </a:lnTo>
                <a:lnTo>
                  <a:pt x="4003" y="20764"/>
                </a:lnTo>
                <a:lnTo>
                  <a:pt x="3258" y="20391"/>
                </a:lnTo>
                <a:lnTo>
                  <a:pt x="2769" y="20123"/>
                </a:lnTo>
                <a:lnTo>
                  <a:pt x="2281" y="19720"/>
                </a:lnTo>
                <a:lnTo>
                  <a:pt x="1862" y="19407"/>
                </a:lnTo>
                <a:lnTo>
                  <a:pt x="1489" y="19079"/>
                </a:lnTo>
                <a:lnTo>
                  <a:pt x="1070" y="18676"/>
                </a:lnTo>
                <a:lnTo>
                  <a:pt x="744" y="18258"/>
                </a:lnTo>
                <a:lnTo>
                  <a:pt x="325" y="17661"/>
                </a:lnTo>
                <a:lnTo>
                  <a:pt x="162" y="17035"/>
                </a:lnTo>
                <a:lnTo>
                  <a:pt x="93" y="16468"/>
                </a:lnTo>
                <a:lnTo>
                  <a:pt x="93" y="9606"/>
                </a:lnTo>
                <a:close/>
                <a:moveTo>
                  <a:pt x="6098" y="9591"/>
                </a:moveTo>
                <a:lnTo>
                  <a:pt x="6098" y="5220"/>
                </a:lnTo>
                <a:lnTo>
                  <a:pt x="6191" y="4907"/>
                </a:lnTo>
                <a:lnTo>
                  <a:pt x="6307" y="4639"/>
                </a:lnTo>
                <a:lnTo>
                  <a:pt x="6517" y="4370"/>
                </a:lnTo>
                <a:lnTo>
                  <a:pt x="6680" y="4087"/>
                </a:lnTo>
                <a:lnTo>
                  <a:pt x="6889" y="3878"/>
                </a:lnTo>
                <a:lnTo>
                  <a:pt x="7308" y="3520"/>
                </a:lnTo>
                <a:lnTo>
                  <a:pt x="7843" y="3281"/>
                </a:lnTo>
                <a:lnTo>
                  <a:pt x="8402" y="3013"/>
                </a:lnTo>
                <a:lnTo>
                  <a:pt x="9031" y="2834"/>
                </a:lnTo>
                <a:lnTo>
                  <a:pt x="9659" y="2700"/>
                </a:lnTo>
                <a:lnTo>
                  <a:pt x="10497" y="2625"/>
                </a:lnTo>
                <a:lnTo>
                  <a:pt x="11125" y="2655"/>
                </a:lnTo>
                <a:lnTo>
                  <a:pt x="11987" y="2789"/>
                </a:lnTo>
                <a:lnTo>
                  <a:pt x="12522" y="2893"/>
                </a:lnTo>
                <a:lnTo>
                  <a:pt x="13011" y="3028"/>
                </a:lnTo>
                <a:lnTo>
                  <a:pt x="13290" y="3192"/>
                </a:lnTo>
                <a:lnTo>
                  <a:pt x="13709" y="3371"/>
                </a:lnTo>
                <a:lnTo>
                  <a:pt x="13872" y="3505"/>
                </a:lnTo>
                <a:lnTo>
                  <a:pt x="14058" y="3639"/>
                </a:lnTo>
                <a:lnTo>
                  <a:pt x="14291" y="3788"/>
                </a:lnTo>
                <a:lnTo>
                  <a:pt x="14431" y="3953"/>
                </a:lnTo>
                <a:lnTo>
                  <a:pt x="14617" y="4102"/>
                </a:lnTo>
                <a:lnTo>
                  <a:pt x="14826" y="4311"/>
                </a:lnTo>
                <a:lnTo>
                  <a:pt x="14919" y="4534"/>
                </a:lnTo>
                <a:lnTo>
                  <a:pt x="15036" y="4773"/>
                </a:lnTo>
                <a:lnTo>
                  <a:pt x="15175" y="5027"/>
                </a:lnTo>
                <a:lnTo>
                  <a:pt x="15245" y="5220"/>
                </a:lnTo>
                <a:lnTo>
                  <a:pt x="15245" y="9591"/>
                </a:lnTo>
                <a:lnTo>
                  <a:pt x="6098" y="9591"/>
                </a:lnTo>
                <a:close/>
              </a:path>
              <a:path w="21600" h="21600" extrusionOk="0">
                <a:moveTo>
                  <a:pt x="93" y="9606"/>
                </a:moveTo>
                <a:lnTo>
                  <a:pt x="21600" y="9606"/>
                </a:lnTo>
                <a:close/>
              </a:path>
              <a:path w="21600" h="21600" extrusionOk="0">
                <a:moveTo>
                  <a:pt x="11684" y="17109"/>
                </a:moveTo>
                <a:lnTo>
                  <a:pt x="12266" y="19317"/>
                </a:lnTo>
                <a:lnTo>
                  <a:pt x="9659" y="19317"/>
                </a:lnTo>
                <a:lnTo>
                  <a:pt x="10287" y="17124"/>
                </a:lnTo>
                <a:lnTo>
                  <a:pt x="10008" y="16975"/>
                </a:lnTo>
                <a:lnTo>
                  <a:pt x="9799" y="16722"/>
                </a:lnTo>
                <a:lnTo>
                  <a:pt x="9752" y="16408"/>
                </a:lnTo>
                <a:lnTo>
                  <a:pt x="9822" y="16170"/>
                </a:lnTo>
                <a:lnTo>
                  <a:pt x="10008" y="16006"/>
                </a:lnTo>
                <a:lnTo>
                  <a:pt x="10148" y="15871"/>
                </a:lnTo>
                <a:lnTo>
                  <a:pt x="10381" y="15782"/>
                </a:lnTo>
                <a:lnTo>
                  <a:pt x="10660" y="15692"/>
                </a:lnTo>
                <a:lnTo>
                  <a:pt x="11009" y="15677"/>
                </a:lnTo>
                <a:lnTo>
                  <a:pt x="11288" y="15722"/>
                </a:lnTo>
                <a:lnTo>
                  <a:pt x="11614" y="15782"/>
                </a:lnTo>
                <a:lnTo>
                  <a:pt x="11893" y="15946"/>
                </a:lnTo>
                <a:lnTo>
                  <a:pt x="12033" y="16080"/>
                </a:lnTo>
                <a:lnTo>
                  <a:pt x="12173" y="16229"/>
                </a:lnTo>
                <a:lnTo>
                  <a:pt x="12196" y="16408"/>
                </a:lnTo>
                <a:lnTo>
                  <a:pt x="12103" y="16722"/>
                </a:lnTo>
                <a:lnTo>
                  <a:pt x="11987" y="16856"/>
                </a:lnTo>
                <a:lnTo>
                  <a:pt x="11847" y="16975"/>
                </a:lnTo>
                <a:lnTo>
                  <a:pt x="11684" y="17109"/>
                </a:lnTo>
              </a:path>
            </a:pathLst>
          </a:custGeom>
          <a:solidFill>
            <a:srgbClr val="33CC33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b="1"/>
              <a:t>T1</a:t>
            </a:r>
          </a:p>
        </p:txBody>
      </p:sp>
      <p:cxnSp>
        <p:nvCxnSpPr>
          <p:cNvPr id="749596" name="AutoShape 28"/>
          <p:cNvCxnSpPr>
            <a:cxnSpLocks noChangeShapeType="1"/>
          </p:cNvCxnSpPr>
          <p:nvPr/>
        </p:nvCxnSpPr>
        <p:spPr bwMode="auto">
          <a:xfrm>
            <a:off x="230188" y="4033838"/>
            <a:ext cx="603250" cy="1587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9346" name="Text Box 29"/>
          <p:cNvSpPr txBox="1">
            <a:spLocks noChangeArrowheads="1"/>
          </p:cNvSpPr>
          <p:nvPr/>
        </p:nvSpPr>
        <p:spPr bwMode="auto">
          <a:xfrm>
            <a:off x="1789113" y="939800"/>
            <a:ext cx="1712912" cy="366713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>
                <a:solidFill>
                  <a:schemeClr val="tx2"/>
                </a:solidFill>
              </a:rPr>
              <a:t>PessTxnRec</a:t>
            </a:r>
          </a:p>
        </p:txBody>
      </p:sp>
      <p:sp>
        <p:nvSpPr>
          <p:cNvPr id="99347" name="Rectangle 30"/>
          <p:cNvSpPr>
            <a:spLocks noChangeArrowheads="1"/>
          </p:cNvSpPr>
          <p:nvPr/>
        </p:nvSpPr>
        <p:spPr bwMode="auto">
          <a:xfrm>
            <a:off x="5843588" y="939800"/>
            <a:ext cx="1581150" cy="366713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>
                <a:solidFill>
                  <a:schemeClr val="tx2"/>
                </a:solidFill>
              </a:rPr>
              <a:t>OptTxnRec</a:t>
            </a:r>
          </a:p>
        </p:txBody>
      </p:sp>
      <p:cxnSp>
        <p:nvCxnSpPr>
          <p:cNvPr id="749599" name="AutoShape 31"/>
          <p:cNvCxnSpPr>
            <a:cxnSpLocks noChangeShapeType="1"/>
          </p:cNvCxnSpPr>
          <p:nvPr/>
        </p:nvCxnSpPr>
        <p:spPr bwMode="auto">
          <a:xfrm>
            <a:off x="5395913" y="4124325"/>
            <a:ext cx="603250" cy="1588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49600" name="AutoShape 32"/>
          <p:cNvCxnSpPr>
            <a:cxnSpLocks noChangeShapeType="1"/>
          </p:cNvCxnSpPr>
          <p:nvPr/>
        </p:nvCxnSpPr>
        <p:spPr bwMode="auto">
          <a:xfrm>
            <a:off x="5407025" y="4602163"/>
            <a:ext cx="603250" cy="1587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49602" name="AutoShape 34"/>
          <p:cNvCxnSpPr>
            <a:cxnSpLocks noChangeShapeType="1"/>
          </p:cNvCxnSpPr>
          <p:nvPr/>
        </p:nvCxnSpPr>
        <p:spPr bwMode="auto">
          <a:xfrm>
            <a:off x="236538" y="4921250"/>
            <a:ext cx="603250" cy="1588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749603" name="Lock"/>
          <p:cNvSpPr>
            <a:spLocks noEditPoints="1" noChangeArrowheads="1"/>
          </p:cNvSpPr>
          <p:nvPr/>
        </p:nvSpPr>
        <p:spPr bwMode="auto">
          <a:xfrm>
            <a:off x="4854575" y="2640013"/>
            <a:ext cx="533400" cy="647700"/>
          </a:xfrm>
          <a:custGeom>
            <a:avLst/>
            <a:gdLst>
              <a:gd name="T0" fmla="*/ 266700 w 21600"/>
              <a:gd name="T1" fmla="*/ 0 h 21600"/>
              <a:gd name="T2" fmla="*/ 533400 w 21600"/>
              <a:gd name="T3" fmla="*/ 288047 h 21600"/>
              <a:gd name="T4" fmla="*/ 266700 w 21600"/>
              <a:gd name="T5" fmla="*/ 647700 h 21600"/>
              <a:gd name="T6" fmla="*/ 0 w 21600"/>
              <a:gd name="T7" fmla="*/ 2880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744 w 21600"/>
              <a:gd name="T13" fmla="*/ 9904 h 21600"/>
              <a:gd name="T14" fmla="*/ 21134 w 21600"/>
              <a:gd name="T15" fmla="*/ 153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93" y="9606"/>
                </a:moveTo>
                <a:lnTo>
                  <a:pt x="2048" y="9606"/>
                </a:lnTo>
                <a:lnTo>
                  <a:pt x="2048" y="4713"/>
                </a:lnTo>
                <a:lnTo>
                  <a:pt x="2420" y="3818"/>
                </a:lnTo>
                <a:lnTo>
                  <a:pt x="2979" y="3028"/>
                </a:lnTo>
                <a:lnTo>
                  <a:pt x="3537" y="2446"/>
                </a:lnTo>
                <a:lnTo>
                  <a:pt x="3956" y="1998"/>
                </a:lnTo>
                <a:lnTo>
                  <a:pt x="4492" y="1581"/>
                </a:lnTo>
                <a:lnTo>
                  <a:pt x="5143" y="1238"/>
                </a:lnTo>
                <a:lnTo>
                  <a:pt x="5912" y="880"/>
                </a:lnTo>
                <a:lnTo>
                  <a:pt x="6587" y="641"/>
                </a:lnTo>
                <a:lnTo>
                  <a:pt x="7518" y="372"/>
                </a:lnTo>
                <a:lnTo>
                  <a:pt x="8425" y="208"/>
                </a:lnTo>
                <a:lnTo>
                  <a:pt x="9496" y="59"/>
                </a:lnTo>
                <a:lnTo>
                  <a:pt x="10637" y="14"/>
                </a:lnTo>
                <a:lnTo>
                  <a:pt x="11614" y="59"/>
                </a:lnTo>
                <a:lnTo>
                  <a:pt x="12382" y="119"/>
                </a:lnTo>
                <a:lnTo>
                  <a:pt x="13034" y="253"/>
                </a:lnTo>
                <a:lnTo>
                  <a:pt x="13779" y="417"/>
                </a:lnTo>
                <a:lnTo>
                  <a:pt x="14500" y="611"/>
                </a:lnTo>
                <a:lnTo>
                  <a:pt x="14733" y="686"/>
                </a:lnTo>
                <a:lnTo>
                  <a:pt x="14989" y="790"/>
                </a:lnTo>
                <a:lnTo>
                  <a:pt x="15175" y="865"/>
                </a:lnTo>
                <a:lnTo>
                  <a:pt x="15385" y="954"/>
                </a:lnTo>
                <a:lnTo>
                  <a:pt x="15431" y="969"/>
                </a:lnTo>
                <a:lnTo>
                  <a:pt x="15594" y="1059"/>
                </a:lnTo>
                <a:lnTo>
                  <a:pt x="15757" y="1148"/>
                </a:lnTo>
                <a:lnTo>
                  <a:pt x="15920" y="1267"/>
                </a:lnTo>
                <a:lnTo>
                  <a:pt x="16106" y="1372"/>
                </a:lnTo>
                <a:lnTo>
                  <a:pt x="16665" y="1730"/>
                </a:lnTo>
                <a:lnTo>
                  <a:pt x="17014" y="1998"/>
                </a:lnTo>
                <a:lnTo>
                  <a:pt x="17480" y="2356"/>
                </a:lnTo>
                <a:lnTo>
                  <a:pt x="17852" y="2804"/>
                </a:lnTo>
                <a:lnTo>
                  <a:pt x="18178" y="3192"/>
                </a:lnTo>
                <a:lnTo>
                  <a:pt x="18527" y="3639"/>
                </a:lnTo>
                <a:lnTo>
                  <a:pt x="18806" y="4132"/>
                </a:lnTo>
                <a:lnTo>
                  <a:pt x="19086" y="4713"/>
                </a:lnTo>
                <a:lnTo>
                  <a:pt x="19272" y="5191"/>
                </a:lnTo>
                <a:lnTo>
                  <a:pt x="19295" y="9606"/>
                </a:lnTo>
                <a:lnTo>
                  <a:pt x="21600" y="9606"/>
                </a:lnTo>
                <a:lnTo>
                  <a:pt x="21600" y="16289"/>
                </a:lnTo>
                <a:lnTo>
                  <a:pt x="21413" y="17184"/>
                </a:lnTo>
                <a:lnTo>
                  <a:pt x="21041" y="17900"/>
                </a:lnTo>
                <a:lnTo>
                  <a:pt x="20668" y="18377"/>
                </a:lnTo>
                <a:lnTo>
                  <a:pt x="20343" y="18855"/>
                </a:lnTo>
                <a:lnTo>
                  <a:pt x="19924" y="19332"/>
                </a:lnTo>
                <a:lnTo>
                  <a:pt x="19388" y="19809"/>
                </a:lnTo>
                <a:lnTo>
                  <a:pt x="18806" y="20242"/>
                </a:lnTo>
                <a:lnTo>
                  <a:pt x="18062" y="20585"/>
                </a:lnTo>
                <a:lnTo>
                  <a:pt x="17270" y="20883"/>
                </a:lnTo>
                <a:lnTo>
                  <a:pt x="16525" y="21182"/>
                </a:lnTo>
                <a:lnTo>
                  <a:pt x="15548" y="21420"/>
                </a:lnTo>
                <a:lnTo>
                  <a:pt x="14803" y="21540"/>
                </a:lnTo>
                <a:lnTo>
                  <a:pt x="13662" y="21674"/>
                </a:lnTo>
                <a:lnTo>
                  <a:pt x="8379" y="21659"/>
                </a:lnTo>
                <a:lnTo>
                  <a:pt x="7168" y="21540"/>
                </a:lnTo>
                <a:lnTo>
                  <a:pt x="6098" y="21331"/>
                </a:lnTo>
                <a:lnTo>
                  <a:pt x="5050" y="21092"/>
                </a:lnTo>
                <a:lnTo>
                  <a:pt x="4003" y="20764"/>
                </a:lnTo>
                <a:lnTo>
                  <a:pt x="3258" y="20391"/>
                </a:lnTo>
                <a:lnTo>
                  <a:pt x="2769" y="20123"/>
                </a:lnTo>
                <a:lnTo>
                  <a:pt x="2281" y="19720"/>
                </a:lnTo>
                <a:lnTo>
                  <a:pt x="1862" y="19407"/>
                </a:lnTo>
                <a:lnTo>
                  <a:pt x="1489" y="19079"/>
                </a:lnTo>
                <a:lnTo>
                  <a:pt x="1070" y="18676"/>
                </a:lnTo>
                <a:lnTo>
                  <a:pt x="744" y="18258"/>
                </a:lnTo>
                <a:lnTo>
                  <a:pt x="325" y="17661"/>
                </a:lnTo>
                <a:lnTo>
                  <a:pt x="162" y="17035"/>
                </a:lnTo>
                <a:lnTo>
                  <a:pt x="93" y="16468"/>
                </a:lnTo>
                <a:lnTo>
                  <a:pt x="93" y="9606"/>
                </a:lnTo>
                <a:close/>
                <a:moveTo>
                  <a:pt x="6098" y="9591"/>
                </a:moveTo>
                <a:lnTo>
                  <a:pt x="6098" y="5220"/>
                </a:lnTo>
                <a:lnTo>
                  <a:pt x="6191" y="4907"/>
                </a:lnTo>
                <a:lnTo>
                  <a:pt x="6307" y="4639"/>
                </a:lnTo>
                <a:lnTo>
                  <a:pt x="6517" y="4370"/>
                </a:lnTo>
                <a:lnTo>
                  <a:pt x="6680" y="4087"/>
                </a:lnTo>
                <a:lnTo>
                  <a:pt x="6889" y="3878"/>
                </a:lnTo>
                <a:lnTo>
                  <a:pt x="7308" y="3520"/>
                </a:lnTo>
                <a:lnTo>
                  <a:pt x="7843" y="3281"/>
                </a:lnTo>
                <a:lnTo>
                  <a:pt x="8402" y="3013"/>
                </a:lnTo>
                <a:lnTo>
                  <a:pt x="9031" y="2834"/>
                </a:lnTo>
                <a:lnTo>
                  <a:pt x="9659" y="2700"/>
                </a:lnTo>
                <a:lnTo>
                  <a:pt x="10497" y="2625"/>
                </a:lnTo>
                <a:lnTo>
                  <a:pt x="11125" y="2655"/>
                </a:lnTo>
                <a:lnTo>
                  <a:pt x="11987" y="2789"/>
                </a:lnTo>
                <a:lnTo>
                  <a:pt x="12522" y="2893"/>
                </a:lnTo>
                <a:lnTo>
                  <a:pt x="13011" y="3028"/>
                </a:lnTo>
                <a:lnTo>
                  <a:pt x="13290" y="3192"/>
                </a:lnTo>
                <a:lnTo>
                  <a:pt x="13709" y="3371"/>
                </a:lnTo>
                <a:lnTo>
                  <a:pt x="13872" y="3505"/>
                </a:lnTo>
                <a:lnTo>
                  <a:pt x="14058" y="3639"/>
                </a:lnTo>
                <a:lnTo>
                  <a:pt x="14291" y="3788"/>
                </a:lnTo>
                <a:lnTo>
                  <a:pt x="14431" y="3953"/>
                </a:lnTo>
                <a:lnTo>
                  <a:pt x="14617" y="4102"/>
                </a:lnTo>
                <a:lnTo>
                  <a:pt x="14826" y="4311"/>
                </a:lnTo>
                <a:lnTo>
                  <a:pt x="14919" y="4534"/>
                </a:lnTo>
                <a:lnTo>
                  <a:pt x="15036" y="4773"/>
                </a:lnTo>
                <a:lnTo>
                  <a:pt x="15175" y="5027"/>
                </a:lnTo>
                <a:lnTo>
                  <a:pt x="15245" y="5220"/>
                </a:lnTo>
                <a:lnTo>
                  <a:pt x="15245" y="9591"/>
                </a:lnTo>
                <a:lnTo>
                  <a:pt x="6098" y="9591"/>
                </a:lnTo>
                <a:close/>
              </a:path>
              <a:path w="21600" h="21600" extrusionOk="0">
                <a:moveTo>
                  <a:pt x="93" y="9606"/>
                </a:moveTo>
                <a:lnTo>
                  <a:pt x="21600" y="9606"/>
                </a:lnTo>
                <a:close/>
              </a:path>
              <a:path w="21600" h="21600" extrusionOk="0">
                <a:moveTo>
                  <a:pt x="11684" y="17109"/>
                </a:moveTo>
                <a:lnTo>
                  <a:pt x="12266" y="19317"/>
                </a:lnTo>
                <a:lnTo>
                  <a:pt x="9659" y="19317"/>
                </a:lnTo>
                <a:lnTo>
                  <a:pt x="10287" y="17124"/>
                </a:lnTo>
                <a:lnTo>
                  <a:pt x="10008" y="16975"/>
                </a:lnTo>
                <a:lnTo>
                  <a:pt x="9799" y="16722"/>
                </a:lnTo>
                <a:lnTo>
                  <a:pt x="9752" y="16408"/>
                </a:lnTo>
                <a:lnTo>
                  <a:pt x="9822" y="16170"/>
                </a:lnTo>
                <a:lnTo>
                  <a:pt x="10008" y="16006"/>
                </a:lnTo>
                <a:lnTo>
                  <a:pt x="10148" y="15871"/>
                </a:lnTo>
                <a:lnTo>
                  <a:pt x="10381" y="15782"/>
                </a:lnTo>
                <a:lnTo>
                  <a:pt x="10660" y="15692"/>
                </a:lnTo>
                <a:lnTo>
                  <a:pt x="11009" y="15677"/>
                </a:lnTo>
                <a:lnTo>
                  <a:pt x="11288" y="15722"/>
                </a:lnTo>
                <a:lnTo>
                  <a:pt x="11614" y="15782"/>
                </a:lnTo>
                <a:lnTo>
                  <a:pt x="11893" y="15946"/>
                </a:lnTo>
                <a:lnTo>
                  <a:pt x="12033" y="16080"/>
                </a:lnTo>
                <a:lnTo>
                  <a:pt x="12173" y="16229"/>
                </a:lnTo>
                <a:lnTo>
                  <a:pt x="12196" y="16408"/>
                </a:lnTo>
                <a:lnTo>
                  <a:pt x="12103" y="16722"/>
                </a:lnTo>
                <a:lnTo>
                  <a:pt x="11987" y="16856"/>
                </a:lnTo>
                <a:lnTo>
                  <a:pt x="11847" y="16975"/>
                </a:lnTo>
                <a:lnTo>
                  <a:pt x="11684" y="17109"/>
                </a:lnTo>
              </a:path>
            </a:pathLst>
          </a:custGeom>
          <a:solidFill>
            <a:schemeClr val="bg2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b="1"/>
              <a:t>T2</a:t>
            </a:r>
          </a:p>
        </p:txBody>
      </p:sp>
      <p:sp>
        <p:nvSpPr>
          <p:cNvPr id="749604" name="Rectangle 36"/>
          <p:cNvSpPr>
            <a:spLocks noChangeArrowheads="1"/>
          </p:cNvSpPr>
          <p:nvPr/>
        </p:nvSpPr>
        <p:spPr bwMode="auto">
          <a:xfrm>
            <a:off x="3987800" y="1492250"/>
            <a:ext cx="442913" cy="579438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749605" name="Rectangle 37"/>
          <p:cNvSpPr>
            <a:spLocks noChangeArrowheads="1"/>
          </p:cNvSpPr>
          <p:nvPr/>
        </p:nvSpPr>
        <p:spPr bwMode="auto">
          <a:xfrm>
            <a:off x="4579938" y="1477963"/>
            <a:ext cx="3703637" cy="541337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000   …   000001</a:t>
            </a:r>
          </a:p>
        </p:txBody>
      </p:sp>
      <p:cxnSp>
        <p:nvCxnSpPr>
          <p:cNvPr id="749606" name="AutoShape 38"/>
          <p:cNvCxnSpPr>
            <a:cxnSpLocks noChangeShapeType="1"/>
          </p:cNvCxnSpPr>
          <p:nvPr/>
        </p:nvCxnSpPr>
        <p:spPr bwMode="auto">
          <a:xfrm>
            <a:off x="5421313" y="5038725"/>
            <a:ext cx="603250" cy="1588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49607" name="AutoShape 39"/>
          <p:cNvCxnSpPr>
            <a:cxnSpLocks noChangeShapeType="1"/>
          </p:cNvCxnSpPr>
          <p:nvPr/>
        </p:nvCxnSpPr>
        <p:spPr bwMode="auto">
          <a:xfrm>
            <a:off x="219075" y="4491038"/>
            <a:ext cx="603250" cy="1587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9356" name="Rectangle 50"/>
          <p:cNvSpPr>
            <a:spLocks noChangeArrowheads="1"/>
          </p:cNvSpPr>
          <p:nvPr/>
        </p:nvSpPr>
        <p:spPr bwMode="auto">
          <a:xfrm>
            <a:off x="800100" y="1492250"/>
            <a:ext cx="2924175" cy="579438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60000"/>
              </a:spcBef>
            </a:pPr>
            <a:r>
              <a:rPr lang="en-US" sz="3200" b="1">
                <a:solidFill>
                  <a:schemeClr val="tx2"/>
                </a:solidFill>
              </a:rPr>
              <a:t> </a:t>
            </a:r>
            <a:r>
              <a:rPr lang="en-US" sz="3200">
                <a:solidFill>
                  <a:schemeClr val="tx2"/>
                </a:solidFill>
              </a:rPr>
              <a:t>000  …   000</a:t>
            </a:r>
          </a:p>
        </p:txBody>
      </p:sp>
      <p:sp>
        <p:nvSpPr>
          <p:cNvPr id="99357" name="Rectangle 57"/>
          <p:cNvSpPr>
            <a:spLocks noChangeArrowheads="1"/>
          </p:cNvSpPr>
          <p:nvPr/>
        </p:nvSpPr>
        <p:spPr bwMode="auto">
          <a:xfrm>
            <a:off x="842963" y="1423988"/>
            <a:ext cx="3700462" cy="703262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358" name="Rectangle 58"/>
          <p:cNvSpPr>
            <a:spLocks noChangeArrowheads="1"/>
          </p:cNvSpPr>
          <p:nvPr/>
        </p:nvSpPr>
        <p:spPr bwMode="auto">
          <a:xfrm>
            <a:off x="4551363" y="1420813"/>
            <a:ext cx="3700462" cy="703262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359" name="Line 62"/>
          <p:cNvSpPr>
            <a:spLocks noChangeShapeType="1"/>
          </p:cNvSpPr>
          <p:nvPr/>
        </p:nvSpPr>
        <p:spPr bwMode="auto">
          <a:xfrm flipV="1">
            <a:off x="4540250" y="2190750"/>
            <a:ext cx="0" cy="573088"/>
          </a:xfrm>
          <a:prstGeom prst="line">
            <a:avLst/>
          </a:prstGeom>
          <a:noFill/>
          <a:ln w="50800">
            <a:solidFill>
              <a:schemeClr val="tx2"/>
            </a:solidFill>
            <a:prstDash val="sysDot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9571" grpId="0"/>
      <p:bldP spid="749572" grpId="0" build="allAtOnce"/>
      <p:bldP spid="749573" grpId="0"/>
      <p:bldP spid="749573" grpId="1"/>
      <p:bldP spid="749574" grpId="0"/>
      <p:bldP spid="749575" grpId="0"/>
      <p:bldP spid="749579" grpId="0"/>
      <p:bldP spid="749579" grpId="1"/>
      <p:bldP spid="749594" grpId="0" animBg="1"/>
      <p:bldP spid="749594" grpId="1" animBg="1"/>
      <p:bldP spid="749603" grpId="0" animBg="1"/>
      <p:bldP spid="749604" grpId="0"/>
      <p:bldP spid="749604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Agenda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/>
              <a:t>Part 1: STM Overview</a:t>
            </a:r>
            <a:endParaRPr lang="en-US" sz="1800" dirty="0" smtClean="0"/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Introduction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Language Constructs and Semantics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Design space</a:t>
            </a:r>
          </a:p>
          <a:p>
            <a:pPr lvl="1" eaLnBrk="1" hangingPunct="1">
              <a:buNone/>
            </a:pPr>
            <a:r>
              <a:rPr lang="en-US" sz="2700" dirty="0" smtClean="0"/>
              <a:t>Part 2: STM Implementation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Runtime</a:t>
            </a:r>
          </a:p>
          <a:p>
            <a:pPr lvl="2" eaLnBrk="1" hangingPunct="1"/>
            <a:r>
              <a:rPr lang="en-US" sz="1900" dirty="0" smtClean="0">
                <a:solidFill>
                  <a:schemeClr val="tx2"/>
                </a:solidFill>
                <a:ea typeface="ＭＳ Ｐゴシック" pitchFamily="-108" charset="-128"/>
              </a:rPr>
              <a:t>Compiler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Performance</a:t>
            </a:r>
            <a:endParaRPr lang="en-US" sz="1900" dirty="0">
              <a:ea typeface="ＭＳ Ｐゴシック" pitchFamily="-108" charset="-128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5613" y="6357938"/>
            <a:ext cx="415925" cy="304800"/>
          </a:xfrm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55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Compiler/Runtime Interaction</a:t>
            </a:r>
            <a:endParaRPr lang="en-US" dirty="0"/>
          </a:p>
        </p:txBody>
      </p:sp>
      <p:sp>
        <p:nvSpPr>
          <p:cNvPr id="73733" name="Rectangle 3"/>
          <p:cNvSpPr>
            <a:spLocks noGrp="1" noChangeArrowheads="1"/>
          </p:cNvSpPr>
          <p:nvPr>
            <p:ph idx="1"/>
          </p:nvPr>
        </p:nvSpPr>
        <p:spPr>
          <a:xfrm>
            <a:off x="455613" y="1295400"/>
            <a:ext cx="8237537" cy="4343400"/>
          </a:xfrm>
        </p:spPr>
        <p:txBody>
          <a:bodyPr/>
          <a:lstStyle/>
          <a:p>
            <a:r>
              <a:rPr lang="en-US" sz="2800" dirty="0" smtClean="0"/>
              <a:t>Decouple compiler from the runtime</a:t>
            </a:r>
          </a:p>
          <a:p>
            <a:pPr lvl="2"/>
            <a:r>
              <a:rPr lang="en-US" sz="2100" dirty="0" smtClean="0"/>
              <a:t>Enables use of different library implementations with the same compiler (e.g. in-place updates vs. write-buffering)</a:t>
            </a:r>
          </a:p>
          <a:p>
            <a:pPr lvl="2"/>
            <a:r>
              <a:rPr lang="en-US" sz="2100" dirty="0" smtClean="0"/>
              <a:t>Enables use of different algorithms within the library itself (e.g. optimistic vs. pessimistic)</a:t>
            </a:r>
          </a:p>
          <a:p>
            <a:r>
              <a:rPr lang="en-US" sz="2800" dirty="0" smtClean="0"/>
              <a:t>Calls to the runtime realized through a </a:t>
            </a:r>
            <a:r>
              <a:rPr lang="en-US" sz="2800" dirty="0" err="1" smtClean="0"/>
              <a:t>vtable</a:t>
            </a:r>
            <a:r>
              <a:rPr lang="en-US" sz="2800" dirty="0" smtClean="0"/>
              <a:t>-like mechanism</a:t>
            </a:r>
          </a:p>
          <a:p>
            <a:r>
              <a:rPr lang="en-US" sz="2800" dirty="0" smtClean="0"/>
              <a:t>Compiler/runtime ABI:</a:t>
            </a:r>
          </a:p>
          <a:p>
            <a:pPr lvl="2"/>
            <a:r>
              <a:rPr lang="en-US" sz="2100" dirty="0" smtClean="0"/>
              <a:t>General – same code used for different algorithms</a:t>
            </a:r>
          </a:p>
          <a:p>
            <a:pPr lvl="2"/>
            <a:r>
              <a:rPr lang="en-US" sz="2100" dirty="0" smtClean="0"/>
              <a:t>Rich – to enable additional optimizations </a:t>
            </a:r>
          </a:p>
          <a:p>
            <a:endParaRPr lang="en-US" sz="2800" dirty="0" smtClean="0"/>
          </a:p>
        </p:txBody>
      </p:sp>
      <p:sp>
        <p:nvSpPr>
          <p:cNvPr id="737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879B3-AD1A-1B49-8706-7ABDD8EE09C3}" type="slidenum">
              <a:rPr lang="en-US" smtClean="0"/>
              <a:pPr/>
              <a:t>56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ABI: </a:t>
            </a:r>
            <a:r>
              <a:rPr lang="en-US" dirty="0" err="1" smtClean="0"/>
              <a:t>Txn</a:t>
            </a:r>
            <a:r>
              <a:rPr lang="en-US" dirty="0" smtClean="0"/>
              <a:t> Begin and Commit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282700"/>
            <a:ext cx="8193087" cy="4343400"/>
          </a:xfrm>
        </p:spPr>
        <p:txBody>
          <a:bodyPr/>
          <a:lstStyle/>
          <a:p>
            <a:pPr lvl="1">
              <a:buNone/>
            </a:pPr>
            <a:r>
              <a:rPr lang="en-US" sz="2700" dirty="0" smtClean="0">
                <a:solidFill>
                  <a:srgbClr val="66FF66"/>
                </a:solidFill>
                <a:latin typeface="Arial"/>
                <a:cs typeface="Arial"/>
              </a:rPr>
              <a:t>_</a:t>
            </a:r>
            <a:r>
              <a:rPr lang="en-US" sz="2700" dirty="0" err="1" smtClean="0">
                <a:solidFill>
                  <a:srgbClr val="66FF66"/>
                </a:solidFill>
                <a:latin typeface="Arial"/>
                <a:cs typeface="Arial"/>
              </a:rPr>
              <a:t>ITM_transaction</a:t>
            </a:r>
            <a:r>
              <a:rPr lang="en-US" sz="2700" dirty="0" smtClean="0">
                <a:solidFill>
                  <a:srgbClr val="66FF66"/>
                </a:solidFill>
                <a:latin typeface="Arial"/>
                <a:cs typeface="Arial"/>
              </a:rPr>
              <a:t> * _</a:t>
            </a:r>
            <a:r>
              <a:rPr lang="en-US" sz="2700" dirty="0" err="1" smtClean="0">
                <a:solidFill>
                  <a:srgbClr val="66FF66"/>
                </a:solidFill>
                <a:latin typeface="Arial"/>
                <a:cs typeface="Arial"/>
              </a:rPr>
              <a:t>ITM_getTransaction</a:t>
            </a:r>
            <a:r>
              <a:rPr lang="en-US" sz="2700" dirty="0" smtClean="0">
                <a:solidFill>
                  <a:srgbClr val="66FF66"/>
                </a:solidFill>
                <a:latin typeface="Arial"/>
                <a:cs typeface="Arial"/>
              </a:rPr>
              <a:t>()</a:t>
            </a:r>
          </a:p>
          <a:p>
            <a:pPr lvl="2"/>
            <a:r>
              <a:rPr lang="en-US" sz="2000" dirty="0" smtClean="0">
                <a:cs typeface="Arial"/>
              </a:rPr>
              <a:t>Returns (creates if necessary) a transaction descriptor</a:t>
            </a:r>
            <a:endParaRPr lang="en-US" sz="2000" dirty="0" smtClean="0">
              <a:latin typeface="Arial"/>
              <a:cs typeface="Arial"/>
            </a:endParaRPr>
          </a:p>
          <a:p>
            <a:pPr lvl="1">
              <a:buNone/>
            </a:pPr>
            <a:r>
              <a:rPr lang="en-US" sz="2700" dirty="0" smtClean="0">
                <a:solidFill>
                  <a:srgbClr val="66FF66"/>
                </a:solidFill>
                <a:latin typeface="Arial"/>
                <a:cs typeface="Arial"/>
              </a:rPr>
              <a:t>uint32 _</a:t>
            </a:r>
            <a:r>
              <a:rPr lang="en-US" sz="2700" dirty="0" err="1" smtClean="0">
                <a:solidFill>
                  <a:srgbClr val="66FF66"/>
                </a:solidFill>
                <a:latin typeface="Arial"/>
                <a:cs typeface="Arial"/>
              </a:rPr>
              <a:t>ITM_beginTransaction(_ITM_transaction</a:t>
            </a:r>
            <a:r>
              <a:rPr lang="en-US" sz="2700" dirty="0" smtClean="0">
                <a:solidFill>
                  <a:srgbClr val="66FF66"/>
                </a:solidFill>
                <a:latin typeface="Arial"/>
                <a:cs typeface="Arial"/>
              </a:rPr>
              <a:t>* td, uint32 props)</a:t>
            </a:r>
          </a:p>
          <a:p>
            <a:pPr lvl="2"/>
            <a:r>
              <a:rPr lang="en-US" sz="2000" dirty="0" smtClean="0">
                <a:cs typeface="Arial"/>
              </a:rPr>
              <a:t>Saves machine state</a:t>
            </a:r>
          </a:p>
          <a:p>
            <a:pPr lvl="2"/>
            <a:r>
              <a:rPr lang="en-US" sz="2000" dirty="0" smtClean="0">
                <a:cs typeface="Arial"/>
              </a:rPr>
              <a:t>Pass information to runtime via props (e.g. </a:t>
            </a:r>
            <a:r>
              <a:rPr lang="en-US" sz="2000" dirty="0" err="1" smtClean="0">
                <a:solidFill>
                  <a:srgbClr val="66FF66"/>
                </a:solidFill>
                <a:latin typeface="Arial"/>
                <a:cs typeface="Arial"/>
              </a:rPr>
              <a:t>pr_multiwayCode</a:t>
            </a:r>
            <a:r>
              <a:rPr lang="en-US" sz="2000" dirty="0" smtClean="0">
                <a:solidFill>
                  <a:srgbClr val="66FF66"/>
                </a:solidFill>
                <a:latin typeface="Arial"/>
                <a:cs typeface="Arial"/>
              </a:rPr>
              <a:t> </a:t>
            </a:r>
            <a:r>
              <a:rPr lang="en-US" sz="2000" dirty="0" smtClean="0">
                <a:cs typeface="Arial"/>
              </a:rPr>
              <a:t>- both instrumented and </a:t>
            </a:r>
            <a:r>
              <a:rPr lang="en-US" sz="2000" dirty="0" err="1" smtClean="0">
                <a:cs typeface="Arial"/>
              </a:rPr>
              <a:t>uninstrumented</a:t>
            </a:r>
            <a:r>
              <a:rPr lang="en-US" sz="2000" dirty="0" smtClean="0">
                <a:cs typeface="Arial"/>
              </a:rPr>
              <a:t> code is available) </a:t>
            </a:r>
          </a:p>
          <a:p>
            <a:pPr lvl="2"/>
            <a:r>
              <a:rPr lang="en-US" sz="2000" dirty="0" smtClean="0">
                <a:cs typeface="Arial"/>
              </a:rPr>
              <a:t>Can return more than once (e.g. on abort); possible return values: </a:t>
            </a:r>
            <a:r>
              <a:rPr lang="en-US" sz="2000" dirty="0" err="1" smtClean="0">
                <a:solidFill>
                  <a:srgbClr val="66FF66"/>
                </a:solidFill>
                <a:latin typeface="Arial"/>
                <a:cs typeface="Arial"/>
              </a:rPr>
              <a:t>a_saveLiveVariables</a:t>
            </a:r>
            <a:r>
              <a:rPr lang="en-US" sz="2000" dirty="0" smtClean="0">
                <a:latin typeface="Arial"/>
                <a:cs typeface="Arial"/>
              </a:rPr>
              <a:t>,</a:t>
            </a:r>
            <a:r>
              <a:rPr lang="en-US" sz="2000" dirty="0" smtClean="0">
                <a:solidFill>
                  <a:srgbClr val="66FF66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66FF66"/>
                </a:solidFill>
                <a:latin typeface="Arial"/>
                <a:cs typeface="Arial"/>
              </a:rPr>
              <a:t>a_restoreLiveVariables</a:t>
            </a:r>
            <a:endParaRPr lang="en-US" sz="2000" dirty="0" smtClean="0">
              <a:solidFill>
                <a:srgbClr val="66FF66"/>
              </a:solidFill>
              <a:latin typeface="Arial"/>
              <a:cs typeface="Arial"/>
            </a:endParaRPr>
          </a:p>
          <a:p>
            <a:pPr lvl="1">
              <a:buNone/>
            </a:pPr>
            <a:r>
              <a:rPr lang="en-US" sz="2700" dirty="0" smtClean="0">
                <a:solidFill>
                  <a:srgbClr val="66FF66"/>
                </a:solidFill>
                <a:latin typeface="Arial"/>
                <a:cs typeface="Arial"/>
              </a:rPr>
              <a:t>void _</a:t>
            </a:r>
            <a:r>
              <a:rPr lang="en-US" sz="2700" dirty="0" err="1" smtClean="0">
                <a:solidFill>
                  <a:srgbClr val="66FF66"/>
                </a:solidFill>
                <a:latin typeface="Arial"/>
                <a:cs typeface="Arial"/>
              </a:rPr>
              <a:t>ITM_commitTransaction(_ITM_transaction</a:t>
            </a:r>
            <a:r>
              <a:rPr lang="en-US" sz="2700" dirty="0" smtClean="0">
                <a:solidFill>
                  <a:srgbClr val="66FF66"/>
                </a:solidFill>
                <a:latin typeface="Arial"/>
                <a:cs typeface="Arial"/>
              </a:rPr>
              <a:t> *td)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58D44-BA65-B843-A9DD-8C314E737CFB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ABI: Read and Write Barriers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371600"/>
            <a:ext cx="8167687" cy="4343400"/>
          </a:xfrm>
        </p:spPr>
        <p:txBody>
          <a:bodyPr/>
          <a:lstStyle/>
          <a:p>
            <a:r>
              <a:rPr lang="en-US" dirty="0" smtClean="0"/>
              <a:t>Templates:</a:t>
            </a:r>
          </a:p>
          <a:p>
            <a:pPr lvl="2">
              <a:buNone/>
            </a:pP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void _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ITM_W</a:t>
            </a:r>
            <a:r>
              <a:rPr lang="en-US" sz="2400" b="1" i="1" dirty="0" err="1" smtClean="0">
                <a:solidFill>
                  <a:srgbClr val="66FF66"/>
                </a:solidFill>
                <a:latin typeface="Arial"/>
                <a:cs typeface="Arial"/>
              </a:rPr>
              <a:t>typesig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(_ITM_transaction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* td, </a:t>
            </a:r>
            <a:r>
              <a:rPr lang="en-US" sz="2400" b="1" i="1" dirty="0" smtClean="0">
                <a:solidFill>
                  <a:srgbClr val="66FF66"/>
                </a:solidFill>
                <a:latin typeface="Arial"/>
                <a:cs typeface="Arial"/>
              </a:rPr>
              <a:t>type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 *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addr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, </a:t>
            </a:r>
            <a:r>
              <a:rPr lang="en-US" sz="2400" b="1" i="1" dirty="0" smtClean="0">
                <a:solidFill>
                  <a:srgbClr val="66FF66"/>
                </a:solidFill>
                <a:latin typeface="Arial"/>
                <a:cs typeface="Arial"/>
              </a:rPr>
              <a:t>type</a:t>
            </a:r>
            <a:r>
              <a:rPr lang="en-US" sz="2400" i="1" dirty="0" smtClean="0">
                <a:solidFill>
                  <a:srgbClr val="66FF66"/>
                </a:solidFill>
                <a:latin typeface="Arial"/>
                <a:cs typeface="Arial"/>
              </a:rPr>
              <a:t> 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val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)</a:t>
            </a:r>
          </a:p>
          <a:p>
            <a:pPr lvl="2">
              <a:buNone/>
            </a:pPr>
            <a:r>
              <a:rPr lang="en-US" sz="2400" b="1" i="1" dirty="0" smtClean="0">
                <a:solidFill>
                  <a:srgbClr val="66FF66"/>
                </a:solidFill>
                <a:latin typeface="Arial"/>
                <a:cs typeface="Arial"/>
              </a:rPr>
              <a:t>type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 _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ITM_R</a:t>
            </a:r>
            <a:r>
              <a:rPr lang="en-US" sz="2400" b="1" i="1" dirty="0" err="1" smtClean="0">
                <a:solidFill>
                  <a:srgbClr val="66FF66"/>
                </a:solidFill>
                <a:latin typeface="Arial"/>
                <a:cs typeface="Arial"/>
              </a:rPr>
              <a:t>typesig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(_ITM_transaction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* td, </a:t>
            </a:r>
            <a:r>
              <a:rPr lang="en-US" sz="2400" b="1" i="1" dirty="0" smtClean="0">
                <a:solidFill>
                  <a:srgbClr val="66FF66"/>
                </a:solidFill>
                <a:latin typeface="Arial"/>
                <a:cs typeface="Arial"/>
              </a:rPr>
              <a:t>type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 *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addr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)</a:t>
            </a:r>
            <a:endParaRPr lang="en-US" dirty="0" smtClean="0">
              <a:solidFill>
                <a:srgbClr val="66FF66"/>
              </a:solidFill>
            </a:endParaRPr>
          </a:p>
          <a:p>
            <a:pPr lvl="3">
              <a:buNone/>
            </a:pPr>
            <a:r>
              <a:rPr lang="en-US" sz="2400" b="1" i="1" dirty="0" err="1" smtClean="0"/>
              <a:t>typesig</a:t>
            </a:r>
            <a:r>
              <a:rPr lang="en-US" sz="2400" dirty="0" smtClean="0"/>
              <a:t>:	U[1248]	– unsigned </a:t>
            </a:r>
            <a:r>
              <a:rPr lang="en-US" sz="2400" dirty="0" err="1" smtClean="0"/>
              <a:t>int</a:t>
            </a:r>
            <a:endParaRPr lang="en-US" sz="2400" dirty="0" smtClean="0"/>
          </a:p>
          <a:p>
            <a:pPr lvl="3">
              <a:buNone/>
            </a:pPr>
            <a:r>
              <a:rPr lang="en-US" sz="2400" dirty="0" smtClean="0"/>
              <a:t>				[FDE]		– float, double, long</a:t>
            </a:r>
          </a:p>
          <a:p>
            <a:pPr lvl="3">
              <a:buNone/>
            </a:pPr>
            <a:r>
              <a:rPr lang="en-US" sz="2400" dirty="0" smtClean="0"/>
              <a:t>				…</a:t>
            </a:r>
          </a:p>
          <a:p>
            <a:pPr lvl="1"/>
            <a:r>
              <a:rPr lang="en-US" dirty="0" smtClean="0"/>
              <a:t>Examples:</a:t>
            </a:r>
          </a:p>
          <a:p>
            <a:pPr lvl="2">
              <a:buNone/>
            </a:pP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_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ITM_WF(_ITM_transaction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 *td, float *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addr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, float 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val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);</a:t>
            </a:r>
          </a:p>
          <a:p>
            <a:pPr lvl="2">
              <a:buNone/>
            </a:pP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_ITM_RU4(_ITM_transaction *td, uint32 *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addr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);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5CC7-1D5F-274D-8BA8-6B182CFA6479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Atomic Block Translated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5CC7-1D5F-274D-8BA8-6B182CFA6479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58788" y="1509713"/>
            <a:ext cx="2525712" cy="205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2000" dirty="0" smtClean="0">
              <a:solidFill>
                <a:srgbClr val="66FF66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2000" dirty="0" smtClean="0"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 smtClean="0">
                <a:latin typeface="Arial"/>
                <a:cs typeface="Arial"/>
              </a:rPr>
              <a:t>    uint32Val = 42;</a:t>
            </a:r>
            <a:endParaRPr lang="en-US" sz="2000" dirty="0" smtClean="0">
              <a:solidFill>
                <a:srgbClr val="66FF66"/>
              </a:solidFill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 smtClean="0">
                <a:solidFill>
                  <a:srgbClr val="66FF66"/>
                </a:solidFill>
              </a:rPr>
              <a:t>}</a:t>
            </a:r>
            <a:endParaRPr lang="en-US" sz="2000" dirty="0" smtClean="0">
              <a:latin typeface="Arial"/>
              <a:cs typeface="Arial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848100" y="1230313"/>
            <a:ext cx="5524500" cy="437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800" dirty="0" smtClean="0">
                <a:latin typeface="Arial"/>
                <a:cs typeface="Arial"/>
              </a:rPr>
              <a:t>uint32 props = </a:t>
            </a:r>
            <a:r>
              <a:rPr lang="en-US" sz="1800" dirty="0" err="1" smtClean="0">
                <a:solidFill>
                  <a:srgbClr val="66FF66"/>
                </a:solidFill>
                <a:latin typeface="Arial"/>
                <a:cs typeface="Arial"/>
              </a:rPr>
              <a:t>pr_multiwayCode</a:t>
            </a:r>
            <a:r>
              <a:rPr lang="en-US" sz="1800" dirty="0" smtClean="0">
                <a:latin typeface="Arial"/>
                <a:cs typeface="Arial"/>
              </a:rPr>
              <a:t>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800" dirty="0" smtClean="0">
                <a:latin typeface="Arial"/>
                <a:cs typeface="Arial"/>
              </a:rPr>
              <a:t>_</a:t>
            </a:r>
            <a:r>
              <a:rPr lang="en-US" sz="1800" dirty="0" err="1" smtClean="0">
                <a:latin typeface="Arial"/>
                <a:cs typeface="Arial"/>
              </a:rPr>
              <a:t>ITM_transaction</a:t>
            </a:r>
            <a:r>
              <a:rPr lang="en-US" sz="1800" dirty="0" smtClean="0">
                <a:latin typeface="Arial"/>
                <a:cs typeface="Arial"/>
              </a:rPr>
              <a:t> *td = </a:t>
            </a:r>
            <a:r>
              <a:rPr lang="en-US" sz="1800" dirty="0" smtClean="0">
                <a:solidFill>
                  <a:srgbClr val="66FF66"/>
                </a:solidFill>
                <a:latin typeface="Arial"/>
                <a:cs typeface="Arial"/>
              </a:rPr>
              <a:t>_</a:t>
            </a:r>
            <a:r>
              <a:rPr lang="en-US" sz="1800" dirty="0" err="1" smtClean="0">
                <a:solidFill>
                  <a:srgbClr val="66FF66"/>
                </a:solidFill>
                <a:latin typeface="Arial"/>
                <a:cs typeface="Arial"/>
              </a:rPr>
              <a:t>ITM_getTransaction</a:t>
            </a:r>
            <a:r>
              <a:rPr lang="en-US" sz="1800" dirty="0" smtClean="0">
                <a:solidFill>
                  <a:srgbClr val="66FF66"/>
                </a:solidFill>
                <a:latin typeface="Arial"/>
                <a:cs typeface="Arial"/>
              </a:rPr>
              <a:t>();</a:t>
            </a:r>
            <a:endParaRPr lang="en-US" sz="1800" dirty="0" smtClean="0"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800" dirty="0" smtClean="0">
                <a:latin typeface="Arial"/>
                <a:cs typeface="Arial"/>
              </a:rPr>
              <a:t>uint32 </a:t>
            </a:r>
            <a:r>
              <a:rPr lang="en-US" sz="1800" dirty="0" err="1" smtClean="0">
                <a:latin typeface="Arial"/>
                <a:cs typeface="Arial"/>
              </a:rPr>
              <a:t>doWhat</a:t>
            </a:r>
            <a:r>
              <a:rPr lang="en-US" sz="1800" dirty="0" smtClean="0">
                <a:latin typeface="Arial"/>
                <a:cs typeface="Arial"/>
              </a:rPr>
              <a:t> =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800" dirty="0" smtClean="0">
                <a:solidFill>
                  <a:srgbClr val="66FF66"/>
                </a:solidFill>
                <a:latin typeface="Arial"/>
                <a:cs typeface="Arial"/>
              </a:rPr>
              <a:t>    _</a:t>
            </a:r>
            <a:r>
              <a:rPr lang="en-US" sz="1800" dirty="0" err="1" smtClean="0">
                <a:solidFill>
                  <a:srgbClr val="66FF66"/>
                </a:solidFill>
                <a:latin typeface="Arial"/>
                <a:cs typeface="Arial"/>
              </a:rPr>
              <a:t>ITM_beginTransaction(td</a:t>
            </a:r>
            <a:r>
              <a:rPr lang="en-US" sz="1800" dirty="0" smtClean="0">
                <a:solidFill>
                  <a:srgbClr val="66FF66"/>
                </a:solidFill>
                <a:latin typeface="Arial"/>
                <a:cs typeface="Arial"/>
              </a:rPr>
              <a:t>, props);</a:t>
            </a:r>
            <a:endParaRPr lang="en-US" sz="1800" dirty="0" smtClean="0"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800" dirty="0" smtClean="0">
                <a:latin typeface="Arial"/>
                <a:cs typeface="Arial"/>
              </a:rPr>
              <a:t>if (</a:t>
            </a:r>
            <a:r>
              <a:rPr lang="en-US" sz="1800" dirty="0" err="1" smtClean="0">
                <a:latin typeface="Arial"/>
                <a:cs typeface="Arial"/>
              </a:rPr>
              <a:t>doWhat</a:t>
            </a:r>
            <a:r>
              <a:rPr lang="en-US" sz="1800" dirty="0" smtClean="0">
                <a:latin typeface="Arial"/>
                <a:cs typeface="Arial"/>
              </a:rPr>
              <a:t> &amp; </a:t>
            </a:r>
            <a:r>
              <a:rPr lang="en-US" sz="1800" dirty="0" err="1" smtClean="0">
                <a:solidFill>
                  <a:srgbClr val="66FF66"/>
                </a:solidFill>
                <a:latin typeface="Arial"/>
                <a:cs typeface="Arial"/>
              </a:rPr>
              <a:t>a_restoreLiveVariables</a:t>
            </a:r>
            <a:r>
              <a:rPr lang="en-US" sz="1800" dirty="0" smtClean="0">
                <a:latin typeface="Arial"/>
                <a:cs typeface="Arial"/>
              </a:rPr>
              <a:t>) {  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800" dirty="0" smtClean="0">
                <a:solidFill>
                  <a:schemeClr val="tx2"/>
                </a:solidFill>
                <a:latin typeface="Arial"/>
                <a:cs typeface="Arial"/>
              </a:rPr>
              <a:t>    /* code to restore live local variables */</a:t>
            </a:r>
            <a:r>
              <a:rPr lang="en-US" sz="1800" dirty="0" smtClean="0">
                <a:latin typeface="Arial"/>
                <a:cs typeface="Arial"/>
              </a:rPr>
              <a:t>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800" dirty="0" smtClean="0">
                <a:latin typeface="Arial"/>
                <a:cs typeface="Arial"/>
              </a:rPr>
              <a:t>}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800" dirty="0" smtClean="0">
                <a:latin typeface="Arial"/>
                <a:cs typeface="Arial"/>
              </a:rPr>
              <a:t>if (</a:t>
            </a:r>
            <a:r>
              <a:rPr lang="en-US" sz="1800" dirty="0" err="1" smtClean="0">
                <a:latin typeface="Arial"/>
                <a:cs typeface="Arial"/>
              </a:rPr>
              <a:t>doWhat</a:t>
            </a:r>
            <a:r>
              <a:rPr lang="en-US" sz="1800" dirty="0" smtClean="0">
                <a:latin typeface="Arial"/>
                <a:cs typeface="Arial"/>
              </a:rPr>
              <a:t> &amp; </a:t>
            </a:r>
            <a:r>
              <a:rPr lang="en-US" sz="1800" dirty="0" err="1" smtClean="0">
                <a:solidFill>
                  <a:srgbClr val="66FF66"/>
                </a:solidFill>
                <a:latin typeface="Arial"/>
                <a:cs typeface="Arial"/>
              </a:rPr>
              <a:t>a_saveLiveVariables</a:t>
            </a:r>
            <a:r>
              <a:rPr lang="en-US" sz="1800" dirty="0" smtClean="0">
                <a:latin typeface="Arial"/>
                <a:cs typeface="Arial"/>
              </a:rPr>
              <a:t>) {   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800" dirty="0" smtClean="0">
                <a:latin typeface="Arial"/>
                <a:cs typeface="Arial"/>
              </a:rPr>
              <a:t>    </a:t>
            </a:r>
            <a:r>
              <a:rPr lang="en-US" sz="1800" dirty="0" smtClean="0">
                <a:solidFill>
                  <a:srgbClr val="F5E647"/>
                </a:solidFill>
                <a:latin typeface="Arial"/>
                <a:cs typeface="Arial"/>
              </a:rPr>
              <a:t>/* code to save live local variables */       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800" dirty="0" smtClean="0">
                <a:latin typeface="Arial"/>
                <a:cs typeface="Arial"/>
              </a:rPr>
              <a:t>} 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800" dirty="0" smtClean="0">
                <a:solidFill>
                  <a:srgbClr val="66FF66"/>
                </a:solidFill>
                <a:latin typeface="Arial"/>
                <a:cs typeface="Arial"/>
              </a:rPr>
              <a:t>_ITM_WU4(td, &amp;uint32Val, 42);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800" dirty="0" smtClean="0">
                <a:solidFill>
                  <a:srgbClr val="66FF66"/>
                </a:solidFill>
                <a:latin typeface="Arial"/>
                <a:cs typeface="Arial"/>
              </a:rPr>
              <a:t>_</a:t>
            </a:r>
            <a:r>
              <a:rPr lang="en-US" sz="1800" dirty="0" err="1" smtClean="0">
                <a:solidFill>
                  <a:srgbClr val="66FF66"/>
                </a:solidFill>
                <a:latin typeface="Arial"/>
                <a:cs typeface="Arial"/>
              </a:rPr>
              <a:t>ITM_commitTransaction(td</a:t>
            </a:r>
            <a:r>
              <a:rPr lang="en-US" sz="1800" dirty="0" smtClean="0">
                <a:solidFill>
                  <a:srgbClr val="66FF66"/>
                </a:solidFill>
                <a:latin typeface="Arial"/>
                <a:cs typeface="Arial"/>
              </a:rPr>
              <a:t>)</a:t>
            </a:r>
            <a:r>
              <a:rPr lang="en-US" sz="1800" dirty="0" smtClean="0">
                <a:latin typeface="Arial"/>
                <a:cs typeface="Arial"/>
              </a:rPr>
              <a:t>;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58788" y="1509713"/>
            <a:ext cx="2906712" cy="166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2000" dirty="0" smtClean="0">
              <a:solidFill>
                <a:srgbClr val="66FF66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 smtClean="0">
                <a:solidFill>
                  <a:srgbClr val="66FF66"/>
                </a:solidFill>
                <a:latin typeface="Arial"/>
                <a:cs typeface="Arial"/>
              </a:rPr>
              <a:t>__</a:t>
            </a:r>
            <a:r>
              <a:rPr lang="en-US" sz="2000" dirty="0" err="1" smtClean="0">
                <a:solidFill>
                  <a:srgbClr val="66FF66"/>
                </a:solidFill>
                <a:latin typeface="Arial"/>
                <a:cs typeface="Arial"/>
              </a:rPr>
              <a:t>tm_atomic</a:t>
            </a:r>
            <a:r>
              <a:rPr lang="en-US" sz="2000" dirty="0" smtClean="0">
                <a:solidFill>
                  <a:srgbClr val="66FF66"/>
                </a:solidFill>
                <a:latin typeface="Arial"/>
                <a:cs typeface="Arial"/>
              </a:rPr>
              <a:t> {</a:t>
            </a:r>
            <a:endParaRPr lang="en-US" sz="2000" dirty="0" smtClean="0"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2000" dirty="0" smtClean="0">
                <a:latin typeface="Arial"/>
                <a:cs typeface="Arial"/>
              </a:rPr>
              <a:t>    </a:t>
            </a:r>
          </a:p>
        </p:txBody>
      </p:sp>
      <p:sp>
        <p:nvSpPr>
          <p:cNvPr id="13" name="Right Arrow 12"/>
          <p:cNvSpPr/>
          <p:nvPr/>
        </p:nvSpPr>
        <p:spPr bwMode="auto">
          <a:xfrm>
            <a:off x="2781300" y="2197100"/>
            <a:ext cx="1003300" cy="571500"/>
          </a:xfrm>
          <a:prstGeom prst="rightArrow">
            <a:avLst/>
          </a:prstGeom>
          <a:solidFill>
            <a:schemeClr val="bg1">
              <a:lumMod val="20000"/>
              <a:lumOff val="80000"/>
            </a:schemeClr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-65" charset="0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2865438" y="2098675"/>
            <a:ext cx="60325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triangle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21"/>
          <p:cNvSpPr txBox="1">
            <a:spLocks noChangeArrowheads="1"/>
          </p:cNvSpPr>
          <p:nvPr/>
        </p:nvSpPr>
        <p:spPr bwMode="auto">
          <a:xfrm>
            <a:off x="1691838" y="4401424"/>
            <a:ext cx="2705822" cy="369332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>
                <a:solidFill>
                  <a:schemeClr val="bg2"/>
                </a:solidFill>
              </a:rPr>
              <a:t>! CONFLICT !</a:t>
            </a:r>
            <a:endParaRPr lang="en-US" sz="18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L -4.44444E-6 0.3444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40741E-7 L -4.16667E-6 0.3055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30556 L -4.16667E-6 0.40093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0.40093 L 6.38889E-6 0.00185 " pathEditMode="relative" ptsTypes="AA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0.00185 L 6.38889E-6 0.15278 " pathEditMode="relative" ptsTypes="AA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0.15278 L 6.38889E-6 0.39815 " pathEditMode="relative" ptsTypes="AA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0.40093 L 6.38889E-6 0.45463 " pathEditMode="relative" ptsTypes="AA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0.45463 L 6.38889E-6 0.48519 " pathEditMode="relative" ptsTypes="AA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 animBg="1"/>
      <p:bldP spid="13" grpId="1" animBg="1"/>
      <p:bldP spid="14" grpId="0" animBg="1"/>
      <p:bldP spid="14" grpId="3" animBg="1"/>
      <p:bldP spid="14" grpId="4" animBg="1"/>
      <p:bldP spid="14" grpId="5" animBg="1"/>
      <p:bldP spid="14" grpId="6" animBg="1"/>
      <p:bldP spid="14" grpId="7" animBg="1"/>
      <p:bldP spid="14" grpId="8" animBg="1"/>
      <p:bldP spid="14" grpId="9" animBg="1"/>
      <p:bldP spid="15" grpId="0"/>
      <p:bldP spid="15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Abort and Retry Translated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5CC7-1D5F-274D-8BA8-6B182CFA6479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58788" y="3960813"/>
            <a:ext cx="2525712" cy="205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endParaRPr lang="en-US" sz="1800" dirty="0" smtClean="0">
              <a:solidFill>
                <a:srgbClr val="66FF66"/>
              </a:solidFill>
              <a:latin typeface="Arial"/>
              <a:cs typeface="Arial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endParaRPr lang="en-US" sz="1800" dirty="0" smtClean="0">
              <a:latin typeface="Arial"/>
              <a:cs typeface="Arial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sz="1800" dirty="0" smtClean="0">
                <a:latin typeface="Arial"/>
                <a:cs typeface="Arial"/>
              </a:rPr>
              <a:t>    uint32Val = 42;</a:t>
            </a:r>
            <a:endParaRPr lang="en-US" sz="1800" dirty="0" smtClean="0">
              <a:solidFill>
                <a:srgbClr val="66FF66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endParaRPr lang="en-US" sz="1800" dirty="0" smtClean="0">
              <a:solidFill>
                <a:srgbClr val="66FF66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endParaRPr lang="en-US" sz="1800" dirty="0" smtClean="0">
              <a:solidFill>
                <a:srgbClr val="66FF66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sz="1800" dirty="0" smtClean="0">
                <a:solidFill>
                  <a:srgbClr val="66FF66"/>
                </a:solidFill>
              </a:rPr>
              <a:t>}</a:t>
            </a:r>
            <a:endParaRPr lang="en-US" sz="1800" dirty="0" smtClean="0">
              <a:latin typeface="Arial"/>
              <a:cs typeface="Arial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848100" y="912813"/>
            <a:ext cx="4978400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latin typeface="Arial"/>
                <a:cs typeface="Arial"/>
              </a:rPr>
              <a:t>uint32 props = </a:t>
            </a:r>
            <a:r>
              <a:rPr lang="en-US" sz="1600" dirty="0" err="1" smtClean="0">
                <a:solidFill>
                  <a:srgbClr val="66FF66"/>
                </a:solidFill>
                <a:latin typeface="Arial"/>
                <a:cs typeface="Arial"/>
              </a:rPr>
              <a:t>pr_multiwayCode</a:t>
            </a:r>
            <a:r>
              <a:rPr lang="en-US" sz="1600" dirty="0" smtClean="0">
                <a:latin typeface="Arial"/>
                <a:cs typeface="Arial"/>
              </a:rPr>
              <a:t>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latin typeface="Arial"/>
                <a:cs typeface="Arial"/>
              </a:rPr>
              <a:t>_</a:t>
            </a:r>
            <a:r>
              <a:rPr lang="en-US" sz="1600" dirty="0" err="1" smtClean="0">
                <a:latin typeface="Arial"/>
                <a:cs typeface="Arial"/>
              </a:rPr>
              <a:t>ITM_transaction</a:t>
            </a:r>
            <a:r>
              <a:rPr lang="en-US" sz="1600" dirty="0" smtClean="0">
                <a:latin typeface="Arial"/>
                <a:cs typeface="Arial"/>
              </a:rPr>
              <a:t> *td = </a:t>
            </a:r>
            <a:r>
              <a:rPr lang="en-US" sz="1600" dirty="0" smtClean="0">
                <a:solidFill>
                  <a:srgbClr val="66FF66"/>
                </a:solidFill>
                <a:latin typeface="Arial"/>
                <a:cs typeface="Arial"/>
              </a:rPr>
              <a:t>_</a:t>
            </a:r>
            <a:r>
              <a:rPr lang="en-US" sz="1600" dirty="0" err="1" smtClean="0">
                <a:solidFill>
                  <a:srgbClr val="66FF66"/>
                </a:solidFill>
                <a:latin typeface="Arial"/>
                <a:cs typeface="Arial"/>
              </a:rPr>
              <a:t>ITM_getTransaction</a:t>
            </a:r>
            <a:r>
              <a:rPr lang="en-US" sz="1600" dirty="0" smtClean="0">
                <a:solidFill>
                  <a:srgbClr val="66FF66"/>
                </a:solidFill>
                <a:latin typeface="Arial"/>
                <a:cs typeface="Arial"/>
              </a:rPr>
              <a:t>();</a:t>
            </a:r>
            <a:endParaRPr lang="en-US" sz="1600" dirty="0" smtClean="0"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latin typeface="Arial"/>
                <a:cs typeface="Arial"/>
              </a:rPr>
              <a:t>uint32 </a:t>
            </a:r>
            <a:r>
              <a:rPr lang="en-US" sz="1600" dirty="0" err="1" smtClean="0">
                <a:latin typeface="Arial"/>
                <a:cs typeface="Arial"/>
              </a:rPr>
              <a:t>doWhat</a:t>
            </a:r>
            <a:r>
              <a:rPr lang="en-US" sz="1600" dirty="0" smtClean="0">
                <a:latin typeface="Arial"/>
                <a:cs typeface="Arial"/>
              </a:rPr>
              <a:t> = </a:t>
            </a:r>
            <a:r>
              <a:rPr lang="en-US" sz="1600" dirty="0" smtClean="0">
                <a:solidFill>
                  <a:srgbClr val="66FF66"/>
                </a:solidFill>
                <a:latin typeface="Arial"/>
                <a:cs typeface="Arial"/>
              </a:rPr>
              <a:t> _</a:t>
            </a:r>
            <a:r>
              <a:rPr lang="en-US" sz="1600" dirty="0" err="1" smtClean="0">
                <a:solidFill>
                  <a:srgbClr val="66FF66"/>
                </a:solidFill>
                <a:latin typeface="Arial"/>
                <a:cs typeface="Arial"/>
              </a:rPr>
              <a:t>ITM_beginTransaction(td</a:t>
            </a:r>
            <a:r>
              <a:rPr lang="en-US" sz="1600" dirty="0" smtClean="0">
                <a:solidFill>
                  <a:srgbClr val="66FF66"/>
                </a:solidFill>
                <a:latin typeface="Arial"/>
                <a:cs typeface="Arial"/>
              </a:rPr>
              <a:t>, props);</a:t>
            </a:r>
            <a:endParaRPr lang="en-US" sz="1600" dirty="0" smtClean="0"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latin typeface="Arial"/>
                <a:cs typeface="Arial"/>
              </a:rPr>
              <a:t>if (</a:t>
            </a:r>
            <a:r>
              <a:rPr lang="en-US" sz="1600" dirty="0" err="1" smtClean="0">
                <a:latin typeface="Arial"/>
                <a:cs typeface="Arial"/>
              </a:rPr>
              <a:t>doWhat</a:t>
            </a:r>
            <a:r>
              <a:rPr lang="en-US" sz="1600" dirty="0" smtClean="0">
                <a:latin typeface="Arial"/>
                <a:cs typeface="Arial"/>
              </a:rPr>
              <a:t> &amp; </a:t>
            </a:r>
            <a:r>
              <a:rPr lang="en-US" sz="1600" dirty="0" err="1" smtClean="0">
                <a:solidFill>
                  <a:srgbClr val="66FF66"/>
                </a:solidFill>
                <a:latin typeface="Arial"/>
                <a:cs typeface="Arial"/>
              </a:rPr>
              <a:t>a_restoreLiveVariables</a:t>
            </a:r>
            <a:r>
              <a:rPr lang="en-US" sz="1600" dirty="0" smtClean="0">
                <a:latin typeface="Arial"/>
                <a:cs typeface="Arial"/>
              </a:rPr>
              <a:t>) {  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solidFill>
                  <a:schemeClr val="tx2"/>
                </a:solidFill>
                <a:latin typeface="Arial"/>
                <a:cs typeface="Arial"/>
              </a:rPr>
              <a:t>    /* code to restore live local variables */</a:t>
            </a:r>
            <a:r>
              <a:rPr lang="en-US" sz="1600" dirty="0" smtClean="0">
                <a:latin typeface="Arial"/>
                <a:cs typeface="Arial"/>
              </a:rPr>
              <a:t>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latin typeface="Arial"/>
                <a:cs typeface="Arial"/>
              </a:rPr>
              <a:t>}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600" dirty="0" smtClean="0"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latin typeface="Arial"/>
                <a:cs typeface="Arial"/>
              </a:rPr>
              <a:t>if (</a:t>
            </a:r>
            <a:r>
              <a:rPr lang="en-US" sz="1600" dirty="0" err="1" smtClean="0">
                <a:latin typeface="Arial"/>
                <a:cs typeface="Arial"/>
              </a:rPr>
              <a:t>doWhat</a:t>
            </a:r>
            <a:r>
              <a:rPr lang="en-US" sz="1600" dirty="0" smtClean="0">
                <a:latin typeface="Arial"/>
                <a:cs typeface="Arial"/>
              </a:rPr>
              <a:t> &amp; </a:t>
            </a:r>
            <a:r>
              <a:rPr lang="en-US" sz="1600" dirty="0" err="1" smtClean="0">
                <a:solidFill>
                  <a:srgbClr val="66FF66"/>
                </a:solidFill>
                <a:latin typeface="Arial"/>
                <a:cs typeface="Arial"/>
              </a:rPr>
              <a:t>a_saveLiveVariables</a:t>
            </a:r>
            <a:r>
              <a:rPr lang="en-US" sz="1600" dirty="0" smtClean="0">
                <a:latin typeface="Arial"/>
                <a:cs typeface="Arial"/>
              </a:rPr>
              <a:t>) {   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latin typeface="Arial"/>
                <a:cs typeface="Arial"/>
              </a:rPr>
              <a:t>    </a:t>
            </a:r>
            <a:r>
              <a:rPr lang="en-US" sz="1600" dirty="0" smtClean="0">
                <a:solidFill>
                  <a:srgbClr val="F5E647"/>
                </a:solidFill>
                <a:latin typeface="Arial"/>
                <a:cs typeface="Arial"/>
              </a:rPr>
              <a:t>/* code to save live local variables */       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latin typeface="Arial"/>
                <a:cs typeface="Arial"/>
              </a:rPr>
              <a:t>}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600" b="1" dirty="0" smtClean="0">
              <a:solidFill>
                <a:srgbClr val="66FF66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600" b="1" dirty="0" smtClean="0">
              <a:solidFill>
                <a:srgbClr val="66FF66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solidFill>
                  <a:srgbClr val="66FF66"/>
                </a:solidFill>
                <a:latin typeface="Arial"/>
                <a:cs typeface="Arial"/>
              </a:rPr>
              <a:t>_ITM_WU4(td, &amp;uint32Val, 42);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600" dirty="0" smtClean="0">
              <a:solidFill>
                <a:srgbClr val="66FF66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600" dirty="0" smtClean="0">
              <a:solidFill>
                <a:srgbClr val="66FF66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solidFill>
                  <a:srgbClr val="66FF66"/>
                </a:solidFill>
                <a:latin typeface="Arial"/>
                <a:cs typeface="Arial"/>
              </a:rPr>
              <a:t>_</a:t>
            </a:r>
            <a:r>
              <a:rPr lang="en-US" sz="1600" dirty="0" err="1" smtClean="0">
                <a:solidFill>
                  <a:srgbClr val="66FF66"/>
                </a:solidFill>
                <a:latin typeface="Arial"/>
                <a:cs typeface="Arial"/>
              </a:rPr>
              <a:t>ITM_commitTransaction(td</a:t>
            </a:r>
            <a:r>
              <a:rPr lang="en-US" sz="1600" dirty="0" smtClean="0">
                <a:solidFill>
                  <a:srgbClr val="66FF66"/>
                </a:solidFill>
                <a:latin typeface="Arial"/>
                <a:cs typeface="Arial"/>
              </a:rPr>
              <a:t>)</a:t>
            </a:r>
            <a:r>
              <a:rPr lang="en-US" sz="1600" dirty="0" smtClean="0">
                <a:latin typeface="Arial"/>
                <a:cs typeface="Arial"/>
              </a:rPr>
              <a:t>;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58788" y="1509713"/>
            <a:ext cx="2906712" cy="166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800" dirty="0" smtClean="0">
              <a:solidFill>
                <a:srgbClr val="66FF66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800" dirty="0" smtClean="0">
                <a:solidFill>
                  <a:srgbClr val="66FF66"/>
                </a:solidFill>
                <a:latin typeface="Arial"/>
                <a:cs typeface="Arial"/>
              </a:rPr>
              <a:t>__</a:t>
            </a:r>
            <a:r>
              <a:rPr lang="en-US" sz="1800" dirty="0" err="1" smtClean="0">
                <a:solidFill>
                  <a:srgbClr val="66FF66"/>
                </a:solidFill>
                <a:latin typeface="Arial"/>
                <a:cs typeface="Arial"/>
              </a:rPr>
              <a:t>tm_atomic</a:t>
            </a:r>
            <a:r>
              <a:rPr lang="en-US" sz="1800" dirty="0" smtClean="0">
                <a:solidFill>
                  <a:srgbClr val="66FF66"/>
                </a:solidFill>
                <a:latin typeface="Arial"/>
                <a:cs typeface="Arial"/>
              </a:rPr>
              <a:t> {</a:t>
            </a:r>
            <a:endParaRPr lang="en-US" sz="1800" dirty="0" smtClean="0"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800" dirty="0" smtClean="0">
                <a:latin typeface="Arial"/>
                <a:cs typeface="Arial"/>
              </a:rPr>
              <a:t>    </a:t>
            </a:r>
          </a:p>
        </p:txBody>
      </p:sp>
      <p:sp>
        <p:nvSpPr>
          <p:cNvPr id="13" name="Right Arrow 12"/>
          <p:cNvSpPr/>
          <p:nvPr/>
        </p:nvSpPr>
        <p:spPr bwMode="auto">
          <a:xfrm>
            <a:off x="2781300" y="2197100"/>
            <a:ext cx="1003300" cy="571500"/>
          </a:xfrm>
          <a:prstGeom prst="rightArrow">
            <a:avLst/>
          </a:prstGeom>
          <a:solidFill>
            <a:schemeClr val="bg1">
              <a:lumMod val="20000"/>
              <a:lumOff val="80000"/>
            </a:schemeClr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-65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60800" y="3966164"/>
            <a:ext cx="5003800" cy="636072"/>
          </a:xfrm>
          <a:prstGeom prst="rect">
            <a:avLst/>
          </a:prstGeom>
          <a:ln w="19050" cap="flat" cmpd="sng" algn="ctr">
            <a:solidFill>
              <a:srgbClr val="FFBE99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latin typeface="Arial"/>
                <a:cs typeface="Arial"/>
              </a:rPr>
              <a:t>if (!</a:t>
            </a:r>
            <a:r>
              <a:rPr lang="en-US" sz="1600" dirty="0" smtClean="0">
                <a:solidFill>
                  <a:srgbClr val="66FF66"/>
                </a:solidFill>
                <a:latin typeface="Arial"/>
                <a:cs typeface="Arial"/>
              </a:rPr>
              <a:t>_</a:t>
            </a:r>
            <a:r>
              <a:rPr lang="en-US" sz="1600" dirty="0" err="1" smtClean="0">
                <a:solidFill>
                  <a:srgbClr val="66FF66"/>
                </a:solidFill>
                <a:latin typeface="Arial"/>
                <a:cs typeface="Arial"/>
              </a:rPr>
              <a:t>ITM_RU(td</a:t>
            </a:r>
            <a:r>
              <a:rPr lang="en-US" sz="1600" dirty="0" smtClean="0">
                <a:solidFill>
                  <a:srgbClr val="66FF66"/>
                </a:solidFill>
                <a:latin typeface="Arial"/>
                <a:cs typeface="Arial"/>
              </a:rPr>
              <a:t>, &amp;</a:t>
            </a:r>
            <a:r>
              <a:rPr lang="en-US" sz="1600" dirty="0" err="1" smtClean="0">
                <a:solidFill>
                  <a:srgbClr val="66FF66"/>
                </a:solidFill>
                <a:latin typeface="Arial"/>
                <a:cs typeface="Arial"/>
              </a:rPr>
              <a:t>cond</a:t>
            </a:r>
            <a:r>
              <a:rPr lang="en-US" sz="1600" dirty="0" smtClean="0">
                <a:solidFill>
                  <a:srgbClr val="66FF66"/>
                </a:solidFill>
                <a:latin typeface="Arial"/>
                <a:cs typeface="Arial"/>
              </a:rPr>
              <a:t>)</a:t>
            </a:r>
            <a:r>
              <a:rPr lang="en-US" sz="1600" dirty="0" smtClean="0">
                <a:latin typeface="Arial"/>
                <a:cs typeface="Arial"/>
              </a:rPr>
              <a:t>)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latin typeface="Arial"/>
                <a:cs typeface="Arial"/>
              </a:rPr>
              <a:t>    </a:t>
            </a:r>
            <a:r>
              <a:rPr lang="en-US" sz="1600" b="1" dirty="0" smtClean="0">
                <a:solidFill>
                  <a:srgbClr val="66FF66"/>
                </a:solidFill>
                <a:latin typeface="Arial"/>
                <a:cs typeface="Arial"/>
              </a:rPr>
              <a:t>_</a:t>
            </a:r>
            <a:r>
              <a:rPr lang="en-US" sz="1600" b="1" dirty="0" err="1" smtClean="0">
                <a:solidFill>
                  <a:srgbClr val="66FF66"/>
                </a:solidFill>
                <a:latin typeface="Arial"/>
                <a:cs typeface="Arial"/>
              </a:rPr>
              <a:t>ITM_abortTransaction(td</a:t>
            </a:r>
            <a:r>
              <a:rPr lang="en-US" sz="1600" b="1" dirty="0" smtClean="0">
                <a:solidFill>
                  <a:srgbClr val="66FF66"/>
                </a:solidFill>
                <a:latin typeface="Arial"/>
                <a:cs typeface="Arial"/>
              </a:rPr>
              <a:t>, </a:t>
            </a:r>
            <a:r>
              <a:rPr lang="en-US" sz="1600" b="1" dirty="0" err="1" smtClean="0">
                <a:solidFill>
                  <a:srgbClr val="66FF66"/>
                </a:solidFill>
                <a:latin typeface="Arial"/>
                <a:cs typeface="Arial"/>
              </a:rPr>
              <a:t>userRetry</a:t>
            </a:r>
            <a:r>
              <a:rPr lang="en-US" sz="1600" b="1" dirty="0" smtClean="0">
                <a:solidFill>
                  <a:srgbClr val="66FF66"/>
                </a:solidFill>
                <a:latin typeface="Arial"/>
                <a:cs typeface="Arial"/>
              </a:rPr>
              <a:t>);</a:t>
            </a:r>
            <a:endParaRPr lang="en-US" sz="1600" dirty="0"/>
          </a:p>
        </p:txBody>
      </p:sp>
      <p:sp>
        <p:nvSpPr>
          <p:cNvPr id="17" name="Rectangle 16"/>
          <p:cNvSpPr/>
          <p:nvPr/>
        </p:nvSpPr>
        <p:spPr>
          <a:xfrm>
            <a:off x="635000" y="4849906"/>
            <a:ext cx="2120900" cy="627864"/>
          </a:xfrm>
          <a:prstGeom prst="rect">
            <a:avLst/>
          </a:prstGeom>
          <a:ln w="19050" cap="flat" cmpd="sng" algn="ctr">
            <a:solidFill>
              <a:srgbClr val="C6DFEE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sz="1800" dirty="0" smtClean="0">
                <a:solidFill>
                  <a:srgbClr val="66FF66"/>
                </a:solidFill>
              </a:rPr>
              <a:t> </a:t>
            </a:r>
            <a:r>
              <a:rPr lang="en-US" sz="1800" dirty="0" smtClean="0"/>
              <a:t>if (error)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sz="1800" dirty="0" smtClean="0">
                <a:solidFill>
                  <a:srgbClr val="66FF66"/>
                </a:solidFill>
              </a:rPr>
              <a:t>      __</a:t>
            </a:r>
            <a:r>
              <a:rPr lang="en-US" sz="1800" dirty="0" err="1" smtClean="0">
                <a:solidFill>
                  <a:srgbClr val="66FF66"/>
                </a:solidFill>
              </a:rPr>
              <a:t>tm_abort</a:t>
            </a:r>
            <a:r>
              <a:rPr lang="en-US" sz="1800" dirty="0" smtClean="0">
                <a:solidFill>
                  <a:srgbClr val="66FF66"/>
                </a:solidFill>
              </a:rPr>
              <a:t>;</a:t>
            </a:r>
            <a:endParaRPr lang="en-US" sz="1800" dirty="0"/>
          </a:p>
        </p:txBody>
      </p:sp>
      <p:sp>
        <p:nvSpPr>
          <p:cNvPr id="18" name="Rectangle 17"/>
          <p:cNvSpPr/>
          <p:nvPr/>
        </p:nvSpPr>
        <p:spPr>
          <a:xfrm>
            <a:off x="635000" y="3960906"/>
            <a:ext cx="2120900" cy="627864"/>
          </a:xfrm>
          <a:prstGeom prst="rect">
            <a:avLst/>
          </a:prstGeom>
          <a:ln w="19050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sz="1800" dirty="0" smtClean="0">
                <a:solidFill>
                  <a:srgbClr val="66FF66"/>
                </a:solidFill>
              </a:rPr>
              <a:t> </a:t>
            </a:r>
            <a:r>
              <a:rPr lang="en-US" sz="1800" dirty="0" smtClean="0"/>
              <a:t>if (</a:t>
            </a:r>
            <a:r>
              <a:rPr lang="en-US" sz="1800" dirty="0" err="1" smtClean="0"/>
              <a:t>cond</a:t>
            </a:r>
            <a:r>
              <a:rPr lang="en-US" sz="1800" dirty="0" smtClean="0"/>
              <a:t>)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sz="1800" dirty="0" smtClean="0">
                <a:solidFill>
                  <a:srgbClr val="66FF66"/>
                </a:solidFill>
              </a:rPr>
              <a:t>      __</a:t>
            </a:r>
            <a:r>
              <a:rPr lang="en-US" sz="1800" dirty="0" err="1" smtClean="0">
                <a:solidFill>
                  <a:srgbClr val="66FF66"/>
                </a:solidFill>
              </a:rPr>
              <a:t>tm_retry</a:t>
            </a:r>
            <a:r>
              <a:rPr lang="en-US" sz="1800" dirty="0" smtClean="0">
                <a:solidFill>
                  <a:srgbClr val="66FF66"/>
                </a:solidFill>
              </a:rPr>
              <a:t>;</a:t>
            </a:r>
            <a:endParaRPr lang="en-US" sz="1800" dirty="0"/>
          </a:p>
        </p:txBody>
      </p:sp>
      <p:sp>
        <p:nvSpPr>
          <p:cNvPr id="19" name="Rectangle 18"/>
          <p:cNvSpPr/>
          <p:nvPr/>
        </p:nvSpPr>
        <p:spPr>
          <a:xfrm>
            <a:off x="3860800" y="4885875"/>
            <a:ext cx="5003800" cy="636072"/>
          </a:xfrm>
          <a:prstGeom prst="rect">
            <a:avLst/>
          </a:prstGeom>
          <a:ln w="19050" cap="flat" cmpd="sng" algn="ctr">
            <a:solidFill>
              <a:srgbClr val="C6DFEE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solidFill>
                  <a:srgbClr val="FFFFFF"/>
                </a:solidFill>
                <a:latin typeface="Arial"/>
                <a:cs typeface="Arial"/>
              </a:rPr>
              <a:t>if (</a:t>
            </a:r>
            <a:r>
              <a:rPr lang="en-US" sz="1600" dirty="0" smtClean="0">
                <a:solidFill>
                  <a:srgbClr val="66FF66"/>
                </a:solidFill>
                <a:latin typeface="Arial"/>
                <a:cs typeface="Arial"/>
              </a:rPr>
              <a:t>_</a:t>
            </a:r>
            <a:r>
              <a:rPr lang="en-US" sz="1600" dirty="0" err="1" smtClean="0">
                <a:solidFill>
                  <a:srgbClr val="66FF66"/>
                </a:solidFill>
                <a:latin typeface="Arial"/>
                <a:cs typeface="Arial"/>
              </a:rPr>
              <a:t>ITM_RU(td</a:t>
            </a:r>
            <a:r>
              <a:rPr lang="en-US" sz="1600" dirty="0" smtClean="0">
                <a:solidFill>
                  <a:srgbClr val="66FF66"/>
                </a:solidFill>
                <a:latin typeface="Arial"/>
                <a:cs typeface="Arial"/>
              </a:rPr>
              <a:t>, &amp;error)</a:t>
            </a:r>
            <a:r>
              <a:rPr lang="en-US" sz="1600" dirty="0" smtClean="0">
                <a:latin typeface="Arial"/>
                <a:cs typeface="Arial"/>
              </a:rPr>
              <a:t>)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solidFill>
                  <a:srgbClr val="66FF66"/>
                </a:solidFill>
                <a:latin typeface="Arial"/>
                <a:cs typeface="Arial"/>
              </a:rPr>
              <a:t>    </a:t>
            </a:r>
            <a:r>
              <a:rPr lang="en-US" sz="1600" b="1" dirty="0" smtClean="0">
                <a:solidFill>
                  <a:srgbClr val="66FF66"/>
                </a:solidFill>
                <a:latin typeface="Arial"/>
                <a:cs typeface="Arial"/>
              </a:rPr>
              <a:t>_</a:t>
            </a:r>
            <a:r>
              <a:rPr lang="en-US" sz="1600" b="1" dirty="0" err="1" smtClean="0">
                <a:solidFill>
                  <a:srgbClr val="66FF66"/>
                </a:solidFill>
                <a:latin typeface="Arial"/>
                <a:cs typeface="Arial"/>
              </a:rPr>
              <a:t>ITM_abortTransaction(td</a:t>
            </a:r>
            <a:r>
              <a:rPr lang="en-US" sz="1600" b="1" dirty="0" smtClean="0">
                <a:solidFill>
                  <a:srgbClr val="66FF66"/>
                </a:solidFill>
                <a:latin typeface="Arial"/>
                <a:cs typeface="Arial"/>
              </a:rPr>
              <a:t>, </a:t>
            </a:r>
            <a:r>
              <a:rPr lang="en-US" sz="1600" b="1" dirty="0" err="1" smtClean="0">
                <a:solidFill>
                  <a:srgbClr val="66FF66"/>
                </a:solidFill>
                <a:latin typeface="Arial"/>
                <a:cs typeface="Arial"/>
              </a:rPr>
              <a:t>userAbort</a:t>
            </a:r>
            <a:r>
              <a:rPr lang="en-US" sz="1600" b="1" dirty="0" smtClean="0">
                <a:solidFill>
                  <a:srgbClr val="66FF66"/>
                </a:solidFill>
                <a:latin typeface="Arial"/>
                <a:cs typeface="Arial"/>
              </a:rPr>
              <a:t>);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860800" y="2755251"/>
            <a:ext cx="5003800" cy="328295"/>
          </a:xfrm>
          <a:prstGeom prst="rect">
            <a:avLst/>
          </a:prstGeom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latin typeface="Arial"/>
                <a:cs typeface="Arial"/>
              </a:rPr>
              <a:t>if (</a:t>
            </a:r>
            <a:r>
              <a:rPr lang="en-US" sz="1600" dirty="0" err="1" smtClean="0">
                <a:latin typeface="Arial"/>
                <a:cs typeface="Arial"/>
              </a:rPr>
              <a:t>doWhat</a:t>
            </a:r>
            <a:r>
              <a:rPr lang="en-US" sz="1600" dirty="0" smtClean="0">
                <a:latin typeface="Arial"/>
                <a:cs typeface="Arial"/>
              </a:rPr>
              <a:t> &amp; </a:t>
            </a:r>
            <a:r>
              <a:rPr lang="en-US" sz="1600" dirty="0" err="1" smtClean="0">
                <a:solidFill>
                  <a:srgbClr val="66FF66"/>
                </a:solidFill>
                <a:latin typeface="Arial"/>
                <a:cs typeface="Arial"/>
              </a:rPr>
              <a:t>a_abortTransaction</a:t>
            </a:r>
            <a:r>
              <a:rPr lang="en-US" sz="1600" dirty="0" smtClean="0">
                <a:latin typeface="Arial"/>
                <a:cs typeface="Arial"/>
              </a:rPr>
              <a:t>) </a:t>
            </a:r>
            <a:r>
              <a:rPr lang="en-US" sz="1600" dirty="0" err="1" smtClean="0">
                <a:latin typeface="Arial"/>
                <a:cs typeface="Arial"/>
              </a:rPr>
              <a:t>goto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smtClean="0">
                <a:solidFill>
                  <a:srgbClr val="FFA6D1"/>
                </a:solidFill>
                <a:latin typeface="Arial"/>
                <a:cs typeface="Arial"/>
              </a:rPr>
              <a:t>ABORT_TXN</a:t>
            </a:r>
            <a:r>
              <a:rPr lang="en-US" sz="1600" dirty="0" smtClean="0">
                <a:latin typeface="Arial"/>
                <a:cs typeface="Arial"/>
              </a:rPr>
              <a:t>;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60800" y="5763072"/>
            <a:ext cx="5003800" cy="328295"/>
          </a:xfrm>
          <a:prstGeom prst="rect">
            <a:avLst/>
          </a:prstGeom>
          <a:ln w="19050" cap="flat" cmpd="sng" algn="ctr">
            <a:solidFill>
              <a:srgbClr val="CADFED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solidFill>
                  <a:srgbClr val="FFA6D1"/>
                </a:solidFill>
                <a:latin typeface="Arial"/>
                <a:cs typeface="Arial"/>
              </a:rPr>
              <a:t>ABORT_TXN:</a:t>
            </a:r>
          </a:p>
        </p:txBody>
      </p:sp>
      <p:sp>
        <p:nvSpPr>
          <p:cNvPr id="22" name="Line 10"/>
          <p:cNvSpPr>
            <a:spLocks noChangeShapeType="1"/>
          </p:cNvSpPr>
          <p:nvPr/>
        </p:nvSpPr>
        <p:spPr bwMode="auto">
          <a:xfrm>
            <a:off x="2865438" y="2098675"/>
            <a:ext cx="60325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triangle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40741E-7 L -4.16667E-6 0.3055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30556 L -4.16667E-6 0.40093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0.40093 L 6.38889E-6 0.00185 " pathEditMode="relative" ptsTypes="AA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0.00185 L 6.38889E-6 0.15278 " pathEditMode="relative" ptsTypes="AA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0.15278 L 6.38889E-6 0.39815 " pathEditMode="relative" ptsTypes="AA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0.40093 L 6.38889E-6 0.45463 " pathEditMode="relative" ptsTypes="AA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0.45463 L 6.38889E-6 0.48519 " pathEditMode="relative" ptsTypes="AA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  <p:bldP spid="22" grpId="7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F74116-A68D-C14B-9EF7-2577E6ADE4F9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768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Optimizations for Transactions</a:t>
            </a:r>
          </a:p>
        </p:txBody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800" dirty="0"/>
              <a:t>Standard optimizations</a:t>
            </a:r>
          </a:p>
          <a:p>
            <a:pPr lvl="1" eaLnBrk="1" hangingPunct="1"/>
            <a:r>
              <a:rPr lang="en-US" sz="2000" dirty="0"/>
              <a:t>Careful IR design enables existing optimizations </a:t>
            </a:r>
          </a:p>
          <a:p>
            <a:pPr lvl="2" eaLnBrk="1" hangingPunct="1"/>
            <a:r>
              <a:rPr lang="en-US" sz="1800" dirty="0"/>
              <a:t>Partial redundancy elimination (PRE), dead code elimination, …</a:t>
            </a:r>
          </a:p>
          <a:p>
            <a:pPr lvl="1" eaLnBrk="1" hangingPunct="1"/>
            <a:r>
              <a:rPr lang="en-US" sz="2000" dirty="0"/>
              <a:t>Subtle in presence of nesting</a:t>
            </a:r>
          </a:p>
          <a:p>
            <a:pPr marL="0" indent="0" eaLnBrk="1" hangingPunct="1"/>
            <a:r>
              <a:rPr lang="en-US" sz="2800" dirty="0"/>
              <a:t>STM-specific optimizations</a:t>
            </a:r>
            <a:endParaRPr lang="en-US" sz="2800" dirty="0" smtClean="0"/>
          </a:p>
          <a:p>
            <a:pPr lvl="1" eaLnBrk="1" hangingPunct="1"/>
            <a:r>
              <a:rPr lang="en-US" sz="2000" dirty="0" smtClean="0"/>
              <a:t>No instrumentation when executing in serial mode</a:t>
            </a:r>
          </a:p>
          <a:p>
            <a:pPr lvl="1" eaLnBrk="1" hangingPunct="1"/>
            <a:r>
              <a:rPr lang="en-US" sz="2000" dirty="0" smtClean="0"/>
              <a:t>Conversion of generic STM read/write barriers to cheaper variants</a:t>
            </a:r>
          </a:p>
          <a:p>
            <a:pPr lvl="1" eaLnBrk="1" hangingPunct="1"/>
            <a:r>
              <a:rPr lang="en-US" sz="2000" dirty="0" smtClean="0"/>
              <a:t>Also:</a:t>
            </a:r>
          </a:p>
          <a:p>
            <a:pPr lvl="2" eaLnBrk="1" hangingPunct="1"/>
            <a:r>
              <a:rPr lang="en-US" sz="1800" dirty="0" smtClean="0"/>
              <a:t>Flattening nested transactions if no user abort is inside</a:t>
            </a:r>
          </a:p>
          <a:p>
            <a:pPr lvl="2" eaLnBrk="1" hangingPunct="1"/>
            <a:r>
              <a:rPr lang="en-US" sz="1800" dirty="0" smtClean="0"/>
              <a:t>Barrier elimination for __</a:t>
            </a:r>
            <a:r>
              <a:rPr lang="en-US" sz="1800" i="1" dirty="0" smtClean="0">
                <a:latin typeface="Courier New" pitchFamily="-108" charset="0"/>
              </a:rPr>
              <a:t>thread</a:t>
            </a:r>
            <a:r>
              <a:rPr lang="en-US" sz="1800" dirty="0" smtClean="0"/>
              <a:t> (thread local) or </a:t>
            </a:r>
            <a:r>
              <a:rPr lang="en-US" sz="1800" dirty="0" smtClean="0">
                <a:latin typeface="Courier New" pitchFamily="-108" charset="0"/>
              </a:rPr>
              <a:t>const</a:t>
            </a:r>
            <a:r>
              <a:rPr lang="en-US" sz="1800" dirty="0" smtClean="0"/>
              <a:t> data</a:t>
            </a:r>
            <a:endParaRPr lang="en-US" sz="1800" dirty="0">
              <a:latin typeface="Courier New" pitchFamily="-10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Un-instrumented Serial Mode</a:t>
            </a:r>
            <a:endParaRPr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93688" y="3770313"/>
            <a:ext cx="2525712" cy="205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r>
              <a:rPr lang="en-US" sz="1600" dirty="0" smtClean="0">
                <a:solidFill>
                  <a:srgbClr val="FFFFFF"/>
                </a:solidFill>
                <a:latin typeface="Arial"/>
                <a:cs typeface="Arial"/>
              </a:rPr>
              <a:t>    if (flag) {</a:t>
            </a: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sz="1600" dirty="0" smtClean="0">
              <a:solidFill>
                <a:srgbClr val="66FF66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r>
              <a:rPr lang="en-US" sz="1600" dirty="0" smtClean="0">
                <a:solidFill>
                  <a:srgbClr val="FFFFFF"/>
                </a:solidFill>
              </a:rPr>
              <a:t>      </a:t>
            </a:r>
            <a:r>
              <a:rPr lang="en-US" sz="1600" dirty="0" err="1" smtClean="0">
                <a:solidFill>
                  <a:srgbClr val="FFFFFF"/>
                </a:solidFill>
              </a:rPr>
              <a:t>printf(“Hello</a:t>
            </a:r>
            <a:r>
              <a:rPr lang="en-US" sz="1600" dirty="0" smtClean="0">
                <a:solidFill>
                  <a:srgbClr val="FFFFFF"/>
                </a:solidFill>
              </a:rPr>
              <a:t>!”);</a:t>
            </a:r>
            <a:endParaRPr lang="en-US" sz="1600" dirty="0" smtClean="0">
              <a:solidFill>
                <a:srgbClr val="66FF66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r>
              <a:rPr lang="en-US" sz="1600" dirty="0" smtClean="0">
                <a:solidFill>
                  <a:srgbClr val="FFFFFF"/>
                </a:solidFill>
                <a:latin typeface="Arial"/>
                <a:cs typeface="Arial"/>
              </a:rPr>
              <a:t>    }</a:t>
            </a:r>
            <a:endParaRPr lang="en-US" sz="1600" dirty="0" smtClean="0">
              <a:solidFill>
                <a:srgbClr val="66FF66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sz="1600" dirty="0" smtClean="0">
              <a:solidFill>
                <a:srgbClr val="66FF66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sz="1600" dirty="0" smtClean="0">
              <a:solidFill>
                <a:srgbClr val="66FF66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r>
              <a:rPr lang="en-US" sz="1600" dirty="0" smtClean="0">
                <a:solidFill>
                  <a:srgbClr val="66FF66"/>
                </a:solidFill>
              </a:rPr>
              <a:t>}</a:t>
            </a:r>
            <a:endParaRPr lang="en-US" sz="16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26838" y="874713"/>
            <a:ext cx="5524500" cy="437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uint32 props = </a:t>
            </a:r>
            <a:r>
              <a:rPr lang="en-US" sz="1500" dirty="0" err="1" smtClean="0">
                <a:solidFill>
                  <a:srgbClr val="66FF66"/>
                </a:solidFill>
                <a:latin typeface="Arial"/>
                <a:cs typeface="Arial"/>
              </a:rPr>
              <a:t>pr_multiwayCode</a:t>
            </a: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_</a:t>
            </a:r>
            <a:r>
              <a:rPr lang="en-US" sz="1500" dirty="0" err="1" smtClean="0">
                <a:solidFill>
                  <a:srgbClr val="FFFFFF"/>
                </a:solidFill>
                <a:latin typeface="Arial"/>
                <a:cs typeface="Arial"/>
              </a:rPr>
              <a:t>ITM_transaction</a:t>
            </a: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 *td = </a:t>
            </a:r>
            <a:r>
              <a:rPr lang="en-US" sz="1500" dirty="0" smtClean="0">
                <a:solidFill>
                  <a:srgbClr val="66FF66"/>
                </a:solidFill>
                <a:latin typeface="Arial"/>
                <a:cs typeface="Arial"/>
              </a:rPr>
              <a:t>_</a:t>
            </a:r>
            <a:r>
              <a:rPr lang="en-US" sz="1500" dirty="0" err="1" smtClean="0">
                <a:solidFill>
                  <a:srgbClr val="66FF66"/>
                </a:solidFill>
                <a:latin typeface="Arial"/>
                <a:cs typeface="Arial"/>
              </a:rPr>
              <a:t>ITM_getTransaction</a:t>
            </a:r>
            <a:r>
              <a:rPr lang="en-US" sz="1500" dirty="0" smtClean="0">
                <a:solidFill>
                  <a:srgbClr val="66FF66"/>
                </a:solidFill>
                <a:latin typeface="Arial"/>
                <a:cs typeface="Arial"/>
              </a:rPr>
              <a:t>();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uint32 </a:t>
            </a:r>
            <a:r>
              <a:rPr lang="en-US" sz="1500" dirty="0" err="1" smtClean="0">
                <a:solidFill>
                  <a:srgbClr val="FFFFFF"/>
                </a:solidFill>
                <a:latin typeface="Arial"/>
                <a:cs typeface="Arial"/>
              </a:rPr>
              <a:t>doWhat</a:t>
            </a: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 = </a:t>
            </a:r>
            <a:r>
              <a:rPr lang="en-US" sz="1500" dirty="0" smtClean="0">
                <a:solidFill>
                  <a:srgbClr val="66FF66"/>
                </a:solidFill>
                <a:latin typeface="Arial"/>
                <a:cs typeface="Arial"/>
              </a:rPr>
              <a:t> _</a:t>
            </a:r>
            <a:r>
              <a:rPr lang="en-US" sz="1500" dirty="0" err="1" smtClean="0">
                <a:solidFill>
                  <a:srgbClr val="66FF66"/>
                </a:solidFill>
                <a:latin typeface="Arial"/>
                <a:cs typeface="Arial"/>
              </a:rPr>
              <a:t>ITM_beginTransaction(td</a:t>
            </a:r>
            <a:r>
              <a:rPr lang="en-US" sz="1500" dirty="0" smtClean="0">
                <a:solidFill>
                  <a:srgbClr val="66FF66"/>
                </a:solidFill>
                <a:latin typeface="Arial"/>
                <a:cs typeface="Arial"/>
              </a:rPr>
              <a:t>, props);</a:t>
            </a:r>
            <a:endParaRPr lang="en-US" sz="15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if (</a:t>
            </a:r>
            <a:r>
              <a:rPr lang="en-US" sz="1500" dirty="0" err="1" smtClean="0">
                <a:solidFill>
                  <a:srgbClr val="FFFFFF"/>
                </a:solidFill>
                <a:latin typeface="Arial"/>
                <a:cs typeface="Arial"/>
              </a:rPr>
              <a:t>doWhat</a:t>
            </a: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 &amp; </a:t>
            </a:r>
            <a:r>
              <a:rPr lang="en-US" sz="1500" dirty="0" err="1" smtClean="0">
                <a:solidFill>
                  <a:srgbClr val="66FF66"/>
                </a:solidFill>
                <a:latin typeface="Arial"/>
                <a:cs typeface="Arial"/>
              </a:rPr>
              <a:t>a_restoreLiveVariables</a:t>
            </a: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) {  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5E647"/>
                </a:solidFill>
                <a:latin typeface="Arial"/>
                <a:cs typeface="Arial"/>
              </a:rPr>
              <a:t>    /* code to restore live local variables */</a:t>
            </a: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}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5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5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5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5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5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5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5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5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500" dirty="0" smtClean="0">
              <a:solidFill>
                <a:srgbClr val="66FF66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500" dirty="0" smtClean="0">
              <a:solidFill>
                <a:srgbClr val="66FF66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500" dirty="0" smtClean="0">
              <a:solidFill>
                <a:srgbClr val="66FF66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66FF66"/>
                </a:solidFill>
                <a:latin typeface="Arial"/>
                <a:cs typeface="Arial"/>
              </a:rPr>
              <a:t>_</a:t>
            </a:r>
            <a:r>
              <a:rPr lang="en-US" sz="1500" dirty="0" err="1" smtClean="0">
                <a:solidFill>
                  <a:srgbClr val="66FF66"/>
                </a:solidFill>
                <a:latin typeface="Arial"/>
                <a:cs typeface="Arial"/>
              </a:rPr>
              <a:t>ITM_commitTransaction(td</a:t>
            </a:r>
            <a:r>
              <a:rPr lang="en-US" sz="1500" dirty="0" smtClean="0">
                <a:solidFill>
                  <a:srgbClr val="66FF66"/>
                </a:solidFill>
                <a:latin typeface="Arial"/>
                <a:cs typeface="Arial"/>
              </a:rPr>
              <a:t>)</a:t>
            </a: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;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93688" y="1509713"/>
            <a:ext cx="2906712" cy="166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endParaRPr lang="en-US" sz="1600" dirty="0" smtClean="0">
              <a:solidFill>
                <a:srgbClr val="66FF66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solidFill>
                  <a:srgbClr val="66FF66"/>
                </a:solidFill>
                <a:latin typeface="Arial"/>
                <a:cs typeface="Arial"/>
              </a:rPr>
              <a:t>__</a:t>
            </a:r>
            <a:r>
              <a:rPr lang="en-US" sz="1600" dirty="0" err="1" smtClean="0">
                <a:solidFill>
                  <a:srgbClr val="66FF66"/>
                </a:solidFill>
                <a:latin typeface="Arial"/>
                <a:cs typeface="Arial"/>
              </a:rPr>
              <a:t>tm_atomic</a:t>
            </a:r>
            <a:r>
              <a:rPr lang="en-US" sz="1600" dirty="0" smtClean="0">
                <a:solidFill>
                  <a:srgbClr val="66FF66"/>
                </a:solidFill>
                <a:latin typeface="Arial"/>
                <a:cs typeface="Arial"/>
              </a:rPr>
              <a:t> {</a:t>
            </a:r>
            <a:endParaRPr lang="en-US" sz="16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600" dirty="0" smtClean="0">
                <a:solidFill>
                  <a:srgbClr val="FFFFFF"/>
                </a:solidFill>
                <a:latin typeface="Arial"/>
                <a:cs typeface="Arial"/>
              </a:rPr>
              <a:t>    </a:t>
            </a:r>
          </a:p>
        </p:txBody>
      </p:sp>
      <p:sp>
        <p:nvSpPr>
          <p:cNvPr id="13" name="Right Arrow 12"/>
          <p:cNvSpPr/>
          <p:nvPr/>
        </p:nvSpPr>
        <p:spPr bwMode="auto">
          <a:xfrm>
            <a:off x="1909238" y="3251200"/>
            <a:ext cx="1003300" cy="571500"/>
          </a:xfrm>
          <a:prstGeom prst="rightArrow">
            <a:avLst/>
          </a:prstGeom>
          <a:solidFill>
            <a:schemeClr val="bg1">
              <a:lumMod val="20000"/>
              <a:lumOff val="80000"/>
            </a:schemeClr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Verdana" pitchFamily="-65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14138" y="2882900"/>
            <a:ext cx="5587474" cy="20447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    if (</a:t>
            </a:r>
            <a:r>
              <a:rPr lang="en-US" sz="1500" dirty="0" err="1" smtClean="0">
                <a:solidFill>
                  <a:srgbClr val="FFFFFF"/>
                </a:solidFill>
                <a:latin typeface="Arial"/>
                <a:cs typeface="Arial"/>
              </a:rPr>
              <a:t>doWhat</a:t>
            </a: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 &amp; </a:t>
            </a:r>
            <a:r>
              <a:rPr lang="en-US" sz="1500" dirty="0" err="1" smtClean="0">
                <a:solidFill>
                  <a:srgbClr val="66FF66"/>
                </a:solidFill>
                <a:latin typeface="Arial"/>
                <a:cs typeface="Arial"/>
              </a:rPr>
              <a:t>a_saveLiveVariables</a:t>
            </a: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) {   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        </a:t>
            </a:r>
            <a:r>
              <a:rPr lang="en-US" sz="1500" dirty="0" smtClean="0">
                <a:solidFill>
                  <a:srgbClr val="F5E647"/>
                </a:solidFill>
                <a:latin typeface="Arial"/>
                <a:cs typeface="Arial"/>
              </a:rPr>
              <a:t>/* code to save live local variables */         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    }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    if (_ITM_RU4(td, &amp;flag)) {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66FF66"/>
                </a:solidFill>
                <a:latin typeface="Arial"/>
                <a:cs typeface="Arial"/>
              </a:rPr>
              <a:t>        _</a:t>
            </a:r>
            <a:r>
              <a:rPr lang="en-US" sz="1500" dirty="0" err="1" smtClean="0">
                <a:solidFill>
                  <a:srgbClr val="66FF66"/>
                </a:solidFill>
                <a:latin typeface="Arial"/>
                <a:cs typeface="Arial"/>
              </a:rPr>
              <a:t>ITM_changeTransactionMode(td</a:t>
            </a:r>
            <a:r>
              <a:rPr lang="en-US" sz="1500" dirty="0" smtClean="0">
                <a:solidFill>
                  <a:srgbClr val="66FF66"/>
                </a:solidFill>
                <a:latin typeface="Arial"/>
                <a:cs typeface="Arial"/>
              </a:rPr>
              <a:t>, </a:t>
            </a:r>
            <a:r>
              <a:rPr lang="en-US" sz="1500" dirty="0" err="1" smtClean="0">
                <a:solidFill>
                  <a:srgbClr val="66FF66"/>
                </a:solidFill>
                <a:latin typeface="Arial"/>
                <a:cs typeface="Arial"/>
              </a:rPr>
              <a:t>modeSerialIrrevocable</a:t>
            </a:r>
            <a:r>
              <a:rPr lang="en-US" sz="1500" dirty="0" smtClean="0">
                <a:solidFill>
                  <a:srgbClr val="66FF66"/>
                </a:solidFill>
                <a:latin typeface="Arial"/>
                <a:cs typeface="Arial"/>
              </a:rPr>
              <a:t>);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        </a:t>
            </a:r>
            <a:r>
              <a:rPr lang="en-US" sz="1500" dirty="0" err="1" smtClean="0">
                <a:solidFill>
                  <a:srgbClr val="FFFFFF"/>
                </a:solidFill>
                <a:latin typeface="Arial"/>
                <a:cs typeface="Arial"/>
              </a:rPr>
              <a:t>printf(“Hello</a:t>
            </a: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!”);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    }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26838" y="2574626"/>
            <a:ext cx="5588000" cy="313547"/>
          </a:xfrm>
          <a:prstGeom prst="rect">
            <a:avLst/>
          </a:prstGeom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if (</a:t>
            </a:r>
            <a:r>
              <a:rPr lang="en-US" sz="1500" dirty="0" err="1" smtClean="0">
                <a:solidFill>
                  <a:srgbClr val="FFFFFF"/>
                </a:solidFill>
                <a:latin typeface="Arial"/>
                <a:cs typeface="Arial"/>
              </a:rPr>
              <a:t>doWhat</a:t>
            </a: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 &amp; </a:t>
            </a:r>
            <a:r>
              <a:rPr lang="en-US" sz="1500" dirty="0" err="1" smtClean="0">
                <a:solidFill>
                  <a:srgbClr val="66FF66"/>
                </a:solidFill>
                <a:latin typeface="Arial"/>
                <a:cs typeface="Arial"/>
              </a:rPr>
              <a:t>a_instrumentedCode</a:t>
            </a: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) {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014138" y="4873326"/>
            <a:ext cx="5600700" cy="890628"/>
          </a:xfrm>
          <a:prstGeom prst="rect">
            <a:avLst/>
          </a:prstGeom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} else {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    if (flag) </a:t>
            </a:r>
            <a:r>
              <a:rPr lang="en-US" sz="1500" dirty="0" err="1" smtClean="0">
                <a:solidFill>
                  <a:srgbClr val="FFFFFF"/>
                </a:solidFill>
                <a:latin typeface="Arial"/>
                <a:cs typeface="Arial"/>
              </a:rPr>
              <a:t>printf(“Hello</a:t>
            </a: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!”);</a:t>
            </a:r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}</a:t>
            </a:r>
            <a:endParaRPr lang="en-US" sz="1500" dirty="0" smtClean="0">
              <a:solidFill>
                <a:srgbClr val="66FF66"/>
              </a:solidFill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3331630" y="4076700"/>
            <a:ext cx="5452251" cy="285611"/>
          </a:xfrm>
          <a:prstGeom prst="rect">
            <a:avLst/>
          </a:prstGeom>
          <a:noFill/>
          <a:ln w="19050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-65" charset="0"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5613" y="6357938"/>
            <a:ext cx="415925" cy="304800"/>
          </a:xfrm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62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22222E-6 L 0.02917 2.22222E-6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6" grpId="0"/>
      <p:bldP spid="16" grpId="1"/>
      <p:bldP spid="17" grpId="0" animBg="1"/>
      <p:bldP spid="1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ABI: Optimized Barrier Templates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371600"/>
            <a:ext cx="8167687" cy="4343400"/>
          </a:xfrm>
        </p:spPr>
        <p:txBody>
          <a:bodyPr/>
          <a:lstStyle/>
          <a:p>
            <a:pPr lvl="1"/>
            <a:r>
              <a:rPr lang="en-US" sz="3100" dirty="0" smtClean="0">
                <a:solidFill>
                  <a:srgbClr val="FFFFFF"/>
                </a:solidFill>
                <a:latin typeface="Arial"/>
                <a:cs typeface="Arial"/>
              </a:rPr>
              <a:t>After read or after write (e.g. eliminate redundant locking operations)</a:t>
            </a:r>
          </a:p>
          <a:p>
            <a:pPr lvl="2">
              <a:buNone/>
            </a:pP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void _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ITM_W</a:t>
            </a:r>
            <a:r>
              <a:rPr lang="en-US" sz="2400" dirty="0" err="1" smtClean="0">
                <a:solidFill>
                  <a:srgbClr val="CADFED"/>
                </a:solidFill>
                <a:latin typeface="Arial"/>
                <a:cs typeface="Arial"/>
              </a:rPr>
              <a:t>{aRW}</a:t>
            </a:r>
            <a:r>
              <a:rPr lang="en-US" sz="2400" b="1" i="1" dirty="0" err="1" smtClean="0">
                <a:solidFill>
                  <a:srgbClr val="66FF66"/>
                </a:solidFill>
                <a:latin typeface="Arial"/>
                <a:cs typeface="Arial"/>
              </a:rPr>
              <a:t>typesig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(_ITM_transaction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* td, </a:t>
            </a:r>
            <a:r>
              <a:rPr lang="en-US" sz="2400" b="1" i="1" dirty="0" smtClean="0">
                <a:solidFill>
                  <a:srgbClr val="66FF66"/>
                </a:solidFill>
                <a:latin typeface="Arial"/>
                <a:cs typeface="Arial"/>
              </a:rPr>
              <a:t>type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 *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addr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, </a:t>
            </a:r>
            <a:r>
              <a:rPr lang="en-US" sz="2400" b="1" i="1" dirty="0" smtClean="0">
                <a:solidFill>
                  <a:srgbClr val="66FF66"/>
                </a:solidFill>
                <a:latin typeface="Arial"/>
                <a:cs typeface="Arial"/>
              </a:rPr>
              <a:t>type</a:t>
            </a:r>
            <a:r>
              <a:rPr lang="en-US" sz="2400" i="1" dirty="0" smtClean="0">
                <a:solidFill>
                  <a:srgbClr val="66FF66"/>
                </a:solidFill>
                <a:latin typeface="Arial"/>
                <a:cs typeface="Arial"/>
              </a:rPr>
              <a:t> 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val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)</a:t>
            </a:r>
          </a:p>
          <a:p>
            <a:pPr lvl="2">
              <a:buNone/>
            </a:pPr>
            <a:r>
              <a:rPr lang="en-US" sz="2400" b="1" i="1" dirty="0" smtClean="0">
                <a:solidFill>
                  <a:srgbClr val="66FF66"/>
                </a:solidFill>
                <a:latin typeface="Arial"/>
                <a:cs typeface="Arial"/>
              </a:rPr>
              <a:t>type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 _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ITM_R</a:t>
            </a:r>
            <a:r>
              <a:rPr lang="en-US" sz="2400" dirty="0" err="1" smtClean="0">
                <a:solidFill>
                  <a:srgbClr val="CADFED"/>
                </a:solidFill>
                <a:latin typeface="Arial"/>
                <a:cs typeface="Arial"/>
              </a:rPr>
              <a:t>{aRW}</a:t>
            </a:r>
            <a:r>
              <a:rPr lang="en-US" sz="2400" b="1" i="1" dirty="0" err="1" smtClean="0">
                <a:solidFill>
                  <a:srgbClr val="66FF66"/>
                </a:solidFill>
                <a:latin typeface="Arial"/>
                <a:cs typeface="Arial"/>
              </a:rPr>
              <a:t>typesig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(_ITM_transaction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* td, </a:t>
            </a:r>
            <a:r>
              <a:rPr lang="en-US" sz="2400" b="1" i="1" dirty="0" smtClean="0">
                <a:solidFill>
                  <a:srgbClr val="66FF66"/>
                </a:solidFill>
                <a:latin typeface="Arial"/>
                <a:cs typeface="Arial"/>
              </a:rPr>
              <a:t>type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 *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addr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)</a:t>
            </a:r>
          </a:p>
          <a:p>
            <a:pPr lvl="1"/>
            <a:r>
              <a:rPr lang="en-US" sz="3100" dirty="0" smtClean="0">
                <a:solidFill>
                  <a:srgbClr val="FFFFFF"/>
                </a:solidFill>
                <a:latin typeface="Arial"/>
                <a:cs typeface="Arial"/>
              </a:rPr>
              <a:t>Read-for-write (e.g. acquire write lock early and eliminate read lock)</a:t>
            </a:r>
            <a:endParaRPr lang="en-US" sz="2400" b="1" i="1" dirty="0" smtClean="0">
              <a:solidFill>
                <a:srgbClr val="66FF66"/>
              </a:solidFill>
              <a:latin typeface="Arial"/>
              <a:cs typeface="Arial"/>
            </a:endParaRPr>
          </a:p>
          <a:p>
            <a:pPr lvl="2">
              <a:buNone/>
            </a:pPr>
            <a:r>
              <a:rPr lang="en-US" sz="2400" b="1" i="1" dirty="0" smtClean="0">
                <a:solidFill>
                  <a:srgbClr val="66FF66"/>
                </a:solidFill>
                <a:latin typeface="Arial"/>
                <a:cs typeface="Arial"/>
              </a:rPr>
              <a:t>type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 _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ITM_RfW</a:t>
            </a:r>
            <a:r>
              <a:rPr lang="en-US" sz="2400" b="1" i="1" dirty="0" err="1" smtClean="0">
                <a:solidFill>
                  <a:srgbClr val="66FF66"/>
                </a:solidFill>
                <a:latin typeface="Arial"/>
                <a:cs typeface="Arial"/>
              </a:rPr>
              <a:t>typesig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(_ITM_transaction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* td, </a:t>
            </a:r>
            <a:r>
              <a:rPr lang="en-US" sz="2400" b="1" i="1" dirty="0" smtClean="0">
                <a:solidFill>
                  <a:srgbClr val="66FF66"/>
                </a:solidFill>
                <a:latin typeface="Arial"/>
                <a:cs typeface="Arial"/>
              </a:rPr>
              <a:t>type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 *</a:t>
            </a:r>
            <a:r>
              <a:rPr lang="en-US" sz="2400" dirty="0" err="1" smtClean="0">
                <a:solidFill>
                  <a:srgbClr val="66FF66"/>
                </a:solidFill>
                <a:latin typeface="Arial"/>
                <a:cs typeface="Arial"/>
              </a:rPr>
              <a:t>addr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)	</a:t>
            </a:r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lang="en-US" sz="2400" dirty="0" smtClean="0">
                <a:solidFill>
                  <a:srgbClr val="66FF66"/>
                </a:solidFill>
                <a:latin typeface="Arial"/>
                <a:cs typeface="Arial"/>
              </a:rPr>
              <a:t>	</a:t>
            </a:r>
            <a:endParaRPr lang="en-US" dirty="0" smtClean="0">
              <a:solidFill>
                <a:srgbClr val="66FF66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5613" y="6357938"/>
            <a:ext cx="415925" cy="304800"/>
          </a:xfrm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63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8514424-2C6E-054B-877B-BAE9EEDE146C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77828" name="Slide Number Placeholder 5"/>
          <p:cNvSpPr txBox="1">
            <a:spLocks noGrp="1"/>
          </p:cNvSpPr>
          <p:nvPr/>
        </p:nvSpPr>
        <p:spPr bwMode="auto">
          <a:xfrm>
            <a:off x="455613" y="6357938"/>
            <a:ext cx="415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fld id="{16CCE60E-AFD8-6343-ADA5-4E1225434CB6}" type="slidenum">
              <a:rPr lang="en-US" sz="800" b="1">
                <a:solidFill>
                  <a:srgbClr val="FFFFFF"/>
                </a:solidFill>
              </a:rPr>
              <a:pPr/>
              <a:t>64</a:t>
            </a:fld>
            <a:endParaRPr lang="en-US" sz="800" b="1">
              <a:solidFill>
                <a:srgbClr val="FFFFFF"/>
              </a:solidFill>
            </a:endParaRPr>
          </a:p>
        </p:txBody>
      </p:sp>
      <p:sp>
        <p:nvSpPr>
          <p:cNvPr id="7782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/>
              <a:t>Barrier Optimization Example</a:t>
            </a:r>
          </a:p>
        </p:txBody>
      </p:sp>
      <p:graphicFrame>
        <p:nvGraphicFramePr>
          <p:cNvPr id="624644" name="Group 4"/>
          <p:cNvGraphicFramePr>
            <a:graphicFrameLocks noGrp="1"/>
          </p:cNvGraphicFramePr>
          <p:nvPr/>
        </p:nvGraphicFramePr>
        <p:xfrm>
          <a:off x="317500" y="1089025"/>
          <a:ext cx="8001000" cy="4930776"/>
        </p:xfrm>
        <a:graphic>
          <a:graphicData uri="http://schemas.openxmlformats.org/drawingml/2006/table">
            <a:tbl>
              <a:tblPr/>
              <a:tblGrid>
                <a:gridCol w="1828800"/>
                <a:gridCol w="3390900"/>
                <a:gridCol w="2781300"/>
              </a:tblGrid>
              <a:tr h="2465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__</a:t>
                      </a:r>
                      <a:r>
                        <a:rPr kumimoji="0" lang="en-US" sz="1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tm_atomic</a:t>
                      </a: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if (</a:t>
                      </a:r>
                      <a:r>
                        <a:rPr kumimoji="0" lang="en-US" sz="1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x</a:t>
                      </a: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&lt; N)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</a:t>
                      </a:r>
                      <a:r>
                        <a:rPr kumimoji="0" lang="en-US" sz="1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x</a:t>
                      </a: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++;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}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  <a:ea typeface="Arial" pitchFamily="-108" charset="0"/>
                        <a:cs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  <a:ea typeface="Arial" pitchFamily="-108" charset="0"/>
                        <a:cs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5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  <a:ea typeface="Arial" pitchFamily="-108" charset="0"/>
                        <a:cs typeface="Arial" pitchFamily="-10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  <a:ea typeface="Arial" pitchFamily="-108" charset="0"/>
                        <a:cs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  <a:ea typeface="Arial" pitchFamily="-108" charset="0"/>
                        <a:cs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4664" name="AutoShape 24"/>
          <p:cNvSpPr>
            <a:spLocks noChangeArrowheads="1"/>
          </p:cNvSpPr>
          <p:nvPr/>
        </p:nvSpPr>
        <p:spPr bwMode="auto">
          <a:xfrm>
            <a:off x="1816100" y="17272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665" name="AutoShape 25"/>
          <p:cNvSpPr>
            <a:spLocks noChangeArrowheads="1"/>
          </p:cNvSpPr>
          <p:nvPr/>
        </p:nvSpPr>
        <p:spPr bwMode="auto">
          <a:xfrm>
            <a:off x="5187950" y="17399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666" name="AutoShape 26"/>
          <p:cNvSpPr>
            <a:spLocks noChangeArrowheads="1"/>
          </p:cNvSpPr>
          <p:nvPr/>
        </p:nvSpPr>
        <p:spPr bwMode="auto">
          <a:xfrm rot="5400000">
            <a:off x="6788150" y="33528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667" name="AutoShape 27"/>
          <p:cNvSpPr>
            <a:spLocks noChangeArrowheads="1"/>
          </p:cNvSpPr>
          <p:nvPr/>
        </p:nvSpPr>
        <p:spPr bwMode="auto">
          <a:xfrm rot="10800000">
            <a:off x="5099050" y="40894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668" name="Text Box 28"/>
          <p:cNvSpPr txBox="1">
            <a:spLocks noChangeArrowheads="1"/>
          </p:cNvSpPr>
          <p:nvPr/>
        </p:nvSpPr>
        <p:spPr bwMode="auto">
          <a:xfrm>
            <a:off x="2260600" y="838200"/>
            <a:ext cx="2953641" cy="243143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900" dirty="0">
                <a:latin typeface="Arial" pitchFamily="-108" charset="0"/>
              </a:rPr>
              <a:t>…</a:t>
            </a:r>
          </a:p>
          <a:p>
            <a:r>
              <a:rPr lang="en-US" sz="1900" dirty="0">
                <a:latin typeface="Arial" pitchFamily="-108" charset="0"/>
              </a:rPr>
              <a:t>t1 =</a:t>
            </a:r>
            <a:r>
              <a:rPr lang="en-US" sz="1900" dirty="0" smtClean="0">
                <a:latin typeface="Arial" pitchFamily="-108" charset="0"/>
              </a:rPr>
              <a:t> </a:t>
            </a:r>
            <a:r>
              <a:rPr lang="en-US" sz="1900" b="1" dirty="0" smtClean="0">
                <a:solidFill>
                  <a:srgbClr val="66FF66"/>
                </a:solidFill>
                <a:latin typeface="Arial" pitchFamily="-108" charset="0"/>
              </a:rPr>
              <a:t>_ITM_RU4</a:t>
            </a:r>
            <a:r>
              <a:rPr lang="en-US" sz="1900" dirty="0" smtClean="0">
                <a:latin typeface="Arial" pitchFamily="-108" charset="0"/>
              </a:rPr>
              <a:t>(td, &amp;</a:t>
            </a:r>
            <a:r>
              <a:rPr lang="en-US" sz="1900" dirty="0" err="1">
                <a:latin typeface="Arial" pitchFamily="-108" charset="0"/>
              </a:rPr>
              <a:t>x</a:t>
            </a:r>
            <a:r>
              <a:rPr lang="en-US" sz="1900" dirty="0">
                <a:latin typeface="Arial" pitchFamily="-108" charset="0"/>
              </a:rPr>
              <a:t>);</a:t>
            </a:r>
          </a:p>
          <a:p>
            <a:r>
              <a:rPr lang="en-US" sz="1900" dirty="0">
                <a:latin typeface="Arial" pitchFamily="-108" charset="0"/>
              </a:rPr>
              <a:t>if (t1 &lt; N) {</a:t>
            </a:r>
          </a:p>
          <a:p>
            <a:r>
              <a:rPr lang="en-US" sz="1900" dirty="0">
                <a:latin typeface="Arial" pitchFamily="-108" charset="0"/>
              </a:rPr>
              <a:t>  t2 =</a:t>
            </a:r>
            <a:r>
              <a:rPr lang="en-US" sz="1900" dirty="0" smtClean="0">
                <a:latin typeface="Arial" pitchFamily="-108" charset="0"/>
              </a:rPr>
              <a:t> </a:t>
            </a:r>
            <a:r>
              <a:rPr lang="en-US" sz="1900" b="1" dirty="0" smtClean="0">
                <a:solidFill>
                  <a:srgbClr val="66FF66"/>
                </a:solidFill>
                <a:latin typeface="Arial" pitchFamily="-108" charset="0"/>
              </a:rPr>
              <a:t>_ITM_RU4</a:t>
            </a:r>
            <a:r>
              <a:rPr lang="en-US" sz="1900" dirty="0" smtClean="0">
                <a:latin typeface="Arial" pitchFamily="-108" charset="0"/>
              </a:rPr>
              <a:t>(td, &amp;</a:t>
            </a:r>
            <a:r>
              <a:rPr lang="en-US" sz="1900" dirty="0" err="1">
                <a:latin typeface="Arial" pitchFamily="-108" charset="0"/>
              </a:rPr>
              <a:t>x</a:t>
            </a:r>
            <a:r>
              <a:rPr lang="en-US" sz="1900" dirty="0">
                <a:latin typeface="Arial" pitchFamily="-108" charset="0"/>
              </a:rPr>
              <a:t>);</a:t>
            </a:r>
          </a:p>
          <a:p>
            <a:r>
              <a:rPr lang="en-US" sz="1900" b="1" dirty="0">
                <a:latin typeface="Arial" pitchFamily="-108" charset="0"/>
              </a:rPr>
              <a:t> </a:t>
            </a:r>
            <a:r>
              <a:rPr lang="en-US" sz="1900" b="1" dirty="0" smtClean="0">
                <a:latin typeface="Arial" pitchFamily="-108" charset="0"/>
              </a:rPr>
              <a:t> </a:t>
            </a:r>
            <a:r>
              <a:rPr lang="en-US" sz="1900" b="1" dirty="0" smtClean="0">
                <a:solidFill>
                  <a:srgbClr val="66FF66"/>
                </a:solidFill>
                <a:latin typeface="Arial" pitchFamily="-108" charset="0"/>
              </a:rPr>
              <a:t>_ITM_WU4</a:t>
            </a:r>
            <a:r>
              <a:rPr lang="en-US" sz="1900" dirty="0" smtClean="0">
                <a:latin typeface="Arial" pitchFamily="-108" charset="0"/>
              </a:rPr>
              <a:t>(td, &amp;</a:t>
            </a:r>
            <a:r>
              <a:rPr lang="en-US" sz="1900" dirty="0">
                <a:latin typeface="Arial" pitchFamily="-108" charset="0"/>
              </a:rPr>
              <a:t>x,t2+1);</a:t>
            </a:r>
          </a:p>
          <a:p>
            <a:r>
              <a:rPr lang="en-US" sz="1900" dirty="0">
                <a:latin typeface="Arial" pitchFamily="-108" charset="0"/>
              </a:rPr>
              <a:t>}</a:t>
            </a:r>
          </a:p>
          <a:p>
            <a:r>
              <a:rPr lang="en-US" sz="1900" dirty="0">
                <a:latin typeface="Arial" pitchFamily="-108" charset="0"/>
              </a:rPr>
              <a:t>….</a:t>
            </a:r>
          </a:p>
          <a:p>
            <a:endParaRPr lang="en-US" sz="1900" b="1" dirty="0">
              <a:latin typeface="Arial" pitchFamily="-108" charset="0"/>
            </a:endParaRPr>
          </a:p>
        </p:txBody>
      </p:sp>
      <p:sp>
        <p:nvSpPr>
          <p:cNvPr id="624669" name="Text Box 29"/>
          <p:cNvSpPr txBox="1">
            <a:spLocks noChangeArrowheads="1"/>
          </p:cNvSpPr>
          <p:nvPr/>
        </p:nvSpPr>
        <p:spPr bwMode="auto">
          <a:xfrm>
            <a:off x="5568950" y="847725"/>
            <a:ext cx="2953641" cy="213904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900" dirty="0">
                <a:latin typeface="Arial" pitchFamily="-108" charset="0"/>
              </a:rPr>
              <a:t>…</a:t>
            </a:r>
          </a:p>
          <a:p>
            <a:r>
              <a:rPr lang="en-US" sz="1900" dirty="0">
                <a:latin typeface="Arial" pitchFamily="-108" charset="0"/>
              </a:rPr>
              <a:t>t1 =</a:t>
            </a:r>
            <a:r>
              <a:rPr lang="en-US" sz="1900" dirty="0" smtClean="0">
                <a:latin typeface="Arial" pitchFamily="-108" charset="0"/>
              </a:rPr>
              <a:t> </a:t>
            </a:r>
            <a:r>
              <a:rPr lang="en-US" sz="1900" b="1" dirty="0" smtClean="0">
                <a:solidFill>
                  <a:srgbClr val="66FF66"/>
                </a:solidFill>
                <a:latin typeface="Arial" pitchFamily="-108" charset="0"/>
              </a:rPr>
              <a:t>_ITM_RU4</a:t>
            </a:r>
            <a:r>
              <a:rPr lang="en-US" sz="1900" dirty="0" smtClean="0">
                <a:latin typeface="Arial" pitchFamily="-108" charset="0"/>
              </a:rPr>
              <a:t>(td, &amp;</a:t>
            </a:r>
            <a:r>
              <a:rPr lang="en-US" sz="1900" dirty="0" err="1">
                <a:latin typeface="Arial" pitchFamily="-108" charset="0"/>
              </a:rPr>
              <a:t>x</a:t>
            </a:r>
            <a:r>
              <a:rPr lang="en-US" sz="1900" dirty="0">
                <a:latin typeface="Arial" pitchFamily="-108" charset="0"/>
              </a:rPr>
              <a:t>);</a:t>
            </a:r>
          </a:p>
          <a:p>
            <a:r>
              <a:rPr lang="en-US" sz="1900" dirty="0">
                <a:latin typeface="Arial" pitchFamily="-108" charset="0"/>
              </a:rPr>
              <a:t>if (t1 &lt; N) {</a:t>
            </a:r>
          </a:p>
          <a:p>
            <a:r>
              <a:rPr lang="en-US" sz="1900" b="1" dirty="0">
                <a:latin typeface="Arial" pitchFamily="-108" charset="0"/>
              </a:rPr>
              <a:t> </a:t>
            </a:r>
            <a:r>
              <a:rPr lang="en-US" sz="1900" b="1" dirty="0" smtClean="0">
                <a:latin typeface="Arial" pitchFamily="-108" charset="0"/>
              </a:rPr>
              <a:t> </a:t>
            </a:r>
            <a:r>
              <a:rPr lang="en-US" sz="1900" b="1" dirty="0" smtClean="0">
                <a:solidFill>
                  <a:srgbClr val="66FF66"/>
                </a:solidFill>
                <a:latin typeface="Arial" pitchFamily="-108" charset="0"/>
              </a:rPr>
              <a:t>_ITM_WU4</a:t>
            </a:r>
            <a:r>
              <a:rPr lang="en-US" sz="1900" dirty="0" smtClean="0">
                <a:latin typeface="Arial" pitchFamily="-108" charset="0"/>
              </a:rPr>
              <a:t>(td, &amp;</a:t>
            </a:r>
            <a:r>
              <a:rPr lang="en-US" sz="1900" dirty="0">
                <a:latin typeface="Arial" pitchFamily="-108" charset="0"/>
              </a:rPr>
              <a:t>x,t1+1);</a:t>
            </a:r>
          </a:p>
          <a:p>
            <a:r>
              <a:rPr lang="en-US" sz="1900" dirty="0">
                <a:latin typeface="Arial" pitchFamily="-108" charset="0"/>
              </a:rPr>
              <a:t>}</a:t>
            </a:r>
          </a:p>
          <a:p>
            <a:r>
              <a:rPr lang="en-US" sz="1900" dirty="0">
                <a:latin typeface="Arial" pitchFamily="-108" charset="0"/>
              </a:rPr>
              <a:t>….</a:t>
            </a:r>
          </a:p>
          <a:p>
            <a:endParaRPr lang="en-US" sz="1900" b="1" dirty="0">
              <a:latin typeface="Arial" pitchFamily="-108" charset="0"/>
            </a:endParaRPr>
          </a:p>
        </p:txBody>
      </p:sp>
      <p:sp>
        <p:nvSpPr>
          <p:cNvPr id="624670" name="Text Box 30"/>
          <p:cNvSpPr txBox="1">
            <a:spLocks noChangeArrowheads="1"/>
          </p:cNvSpPr>
          <p:nvPr/>
        </p:nvSpPr>
        <p:spPr bwMode="auto">
          <a:xfrm>
            <a:off x="5594350" y="3581400"/>
            <a:ext cx="3256070" cy="213904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900" dirty="0">
                <a:latin typeface="Arial" pitchFamily="-108" charset="0"/>
              </a:rPr>
              <a:t>…</a:t>
            </a:r>
          </a:p>
          <a:p>
            <a:r>
              <a:rPr lang="en-US" sz="1900" dirty="0">
                <a:latin typeface="Arial" pitchFamily="-108" charset="0"/>
              </a:rPr>
              <a:t>t1 =</a:t>
            </a:r>
            <a:r>
              <a:rPr lang="en-US" sz="1900" dirty="0" smtClean="0">
                <a:latin typeface="Arial" pitchFamily="-108" charset="0"/>
              </a:rPr>
              <a:t> _ITM_</a:t>
            </a:r>
            <a:r>
              <a:rPr lang="en-US" sz="1900" b="1" dirty="0" smtClean="0">
                <a:solidFill>
                  <a:srgbClr val="66FF66"/>
                </a:solidFill>
                <a:latin typeface="Arial" pitchFamily="-108" charset="0"/>
              </a:rPr>
              <a:t>RU4</a:t>
            </a:r>
            <a:r>
              <a:rPr lang="en-US" sz="1900" dirty="0" smtClean="0">
                <a:latin typeface="Arial" pitchFamily="-108" charset="0"/>
              </a:rPr>
              <a:t>(td, &amp;</a:t>
            </a:r>
            <a:r>
              <a:rPr lang="en-US" sz="1900" dirty="0" err="1">
                <a:latin typeface="Arial" pitchFamily="-108" charset="0"/>
              </a:rPr>
              <a:t>x</a:t>
            </a:r>
            <a:r>
              <a:rPr lang="en-US" sz="1900" dirty="0">
                <a:latin typeface="Arial" pitchFamily="-108" charset="0"/>
              </a:rPr>
              <a:t>);</a:t>
            </a:r>
          </a:p>
          <a:p>
            <a:r>
              <a:rPr lang="en-US" sz="1900" dirty="0">
                <a:latin typeface="Arial" pitchFamily="-108" charset="0"/>
              </a:rPr>
              <a:t>if (t1 &lt; N) {</a:t>
            </a:r>
          </a:p>
          <a:p>
            <a:r>
              <a:rPr lang="en-US" sz="1900" b="1" dirty="0">
                <a:latin typeface="Arial" pitchFamily="-108" charset="0"/>
              </a:rPr>
              <a:t> </a:t>
            </a:r>
            <a:r>
              <a:rPr lang="en-US" sz="1900" b="1" dirty="0" smtClean="0">
                <a:latin typeface="Arial" pitchFamily="-108" charset="0"/>
              </a:rPr>
              <a:t> </a:t>
            </a:r>
            <a:r>
              <a:rPr lang="en-US" sz="1900" b="1" dirty="0" smtClean="0">
                <a:solidFill>
                  <a:srgbClr val="66FF66"/>
                </a:solidFill>
                <a:latin typeface="Arial" pitchFamily="-108" charset="0"/>
              </a:rPr>
              <a:t>_ITM_WaRU4</a:t>
            </a:r>
            <a:r>
              <a:rPr lang="en-US" sz="1900" dirty="0" smtClean="0">
                <a:latin typeface="Arial" pitchFamily="-108" charset="0"/>
              </a:rPr>
              <a:t>(td, &amp;</a:t>
            </a:r>
            <a:r>
              <a:rPr lang="en-US" sz="1900" dirty="0">
                <a:latin typeface="Arial" pitchFamily="-108" charset="0"/>
              </a:rPr>
              <a:t>x,t1+1);</a:t>
            </a:r>
          </a:p>
          <a:p>
            <a:r>
              <a:rPr lang="en-US" sz="1900" dirty="0">
                <a:latin typeface="Arial" pitchFamily="-108" charset="0"/>
              </a:rPr>
              <a:t>}</a:t>
            </a:r>
          </a:p>
          <a:p>
            <a:r>
              <a:rPr lang="en-US" sz="1900" dirty="0">
                <a:latin typeface="Arial" pitchFamily="-108" charset="0"/>
              </a:rPr>
              <a:t>….</a:t>
            </a:r>
          </a:p>
          <a:p>
            <a:endParaRPr lang="en-US" sz="1900" b="1" dirty="0">
              <a:latin typeface="Arial" pitchFamily="-108" charset="0"/>
            </a:endParaRPr>
          </a:p>
        </p:txBody>
      </p:sp>
      <p:sp>
        <p:nvSpPr>
          <p:cNvPr id="624671" name="Text Box 31"/>
          <p:cNvSpPr txBox="1">
            <a:spLocks noChangeArrowheads="1"/>
          </p:cNvSpPr>
          <p:nvPr/>
        </p:nvSpPr>
        <p:spPr bwMode="auto">
          <a:xfrm>
            <a:off x="2260600" y="3581400"/>
            <a:ext cx="3310083" cy="213904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900" dirty="0">
                <a:latin typeface="Arial" pitchFamily="-108" charset="0"/>
              </a:rPr>
              <a:t>…</a:t>
            </a:r>
          </a:p>
          <a:p>
            <a:r>
              <a:rPr lang="en-US" sz="1900" dirty="0">
                <a:latin typeface="Arial" pitchFamily="-108" charset="0"/>
              </a:rPr>
              <a:t>t1 =</a:t>
            </a:r>
            <a:r>
              <a:rPr lang="en-US" sz="1900" dirty="0" smtClean="0">
                <a:latin typeface="Arial" pitchFamily="-108" charset="0"/>
              </a:rPr>
              <a:t> </a:t>
            </a:r>
            <a:r>
              <a:rPr lang="en-US" sz="1900" b="1" dirty="0" smtClean="0">
                <a:solidFill>
                  <a:srgbClr val="66FF66"/>
                </a:solidFill>
                <a:latin typeface="Arial" pitchFamily="-108" charset="0"/>
              </a:rPr>
              <a:t>_ITM_RfWU4</a:t>
            </a:r>
            <a:r>
              <a:rPr lang="en-US" sz="1900" dirty="0" smtClean="0">
                <a:latin typeface="Arial" pitchFamily="-108" charset="0"/>
              </a:rPr>
              <a:t>(td, &amp;</a:t>
            </a:r>
            <a:r>
              <a:rPr lang="en-US" sz="1900" dirty="0" err="1">
                <a:latin typeface="Arial" pitchFamily="-108" charset="0"/>
              </a:rPr>
              <a:t>x</a:t>
            </a:r>
            <a:r>
              <a:rPr lang="en-US" sz="1900" dirty="0">
                <a:latin typeface="Arial" pitchFamily="-108" charset="0"/>
              </a:rPr>
              <a:t>);</a:t>
            </a:r>
          </a:p>
          <a:p>
            <a:r>
              <a:rPr lang="en-US" sz="1900" dirty="0">
                <a:latin typeface="Arial" pitchFamily="-108" charset="0"/>
              </a:rPr>
              <a:t>if (t1 &lt; N) {</a:t>
            </a:r>
          </a:p>
          <a:p>
            <a:r>
              <a:rPr lang="en-US" sz="1900" b="1" dirty="0">
                <a:latin typeface="Arial" pitchFamily="-108" charset="0"/>
              </a:rPr>
              <a:t> </a:t>
            </a:r>
            <a:r>
              <a:rPr lang="en-US" sz="1900" b="1" dirty="0" smtClean="0">
                <a:latin typeface="Arial" pitchFamily="-108" charset="0"/>
              </a:rPr>
              <a:t> </a:t>
            </a:r>
            <a:r>
              <a:rPr lang="en-US" sz="1900" b="1" dirty="0" smtClean="0">
                <a:solidFill>
                  <a:srgbClr val="66FF66"/>
                </a:solidFill>
                <a:latin typeface="Arial" pitchFamily="-108" charset="0"/>
              </a:rPr>
              <a:t>_ITM_WaWU4</a:t>
            </a:r>
            <a:r>
              <a:rPr lang="en-US" sz="1900" dirty="0" smtClean="0">
                <a:latin typeface="Arial" pitchFamily="-108" charset="0"/>
              </a:rPr>
              <a:t>(td, &amp;</a:t>
            </a:r>
            <a:r>
              <a:rPr lang="en-US" sz="1900" dirty="0">
                <a:latin typeface="Arial" pitchFamily="-108" charset="0"/>
              </a:rPr>
              <a:t>x,t1+1);</a:t>
            </a:r>
          </a:p>
          <a:p>
            <a:r>
              <a:rPr lang="en-US" sz="1900" dirty="0">
                <a:latin typeface="Arial" pitchFamily="-108" charset="0"/>
              </a:rPr>
              <a:t>}</a:t>
            </a:r>
          </a:p>
          <a:p>
            <a:r>
              <a:rPr lang="en-US" sz="1900" dirty="0">
                <a:latin typeface="Arial" pitchFamily="-108" charset="0"/>
              </a:rPr>
              <a:t>….</a:t>
            </a:r>
          </a:p>
          <a:p>
            <a:endParaRPr lang="en-US" sz="1900" b="1" dirty="0">
              <a:latin typeface="Arial" pitchFamily="-10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4" grpId="0" animBg="1"/>
      <p:bldP spid="624665" grpId="0" animBg="1"/>
      <p:bldP spid="624666" grpId="0" animBg="1"/>
      <p:bldP spid="624667" grpId="0" animBg="1"/>
      <p:bldP spid="624668" grpId="0"/>
      <p:bldP spid="624669" grpId="0"/>
      <p:bldP spid="624670" grpId="0"/>
      <p:bldP spid="62467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ABI: Undo and Commit Functions</a:t>
            </a: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700" dirty="0" smtClean="0"/>
              <a:t>Programmers may register actions executed by the runtime on transaction termination</a:t>
            </a:r>
          </a:p>
          <a:p>
            <a:pPr lvl="2">
              <a:buNone/>
            </a:pPr>
            <a:r>
              <a:rPr lang="en-US" sz="1900" dirty="0" smtClean="0">
                <a:solidFill>
                  <a:srgbClr val="66FF66"/>
                </a:solidFill>
                <a:latin typeface="Arial"/>
                <a:cs typeface="Arial"/>
              </a:rPr>
              <a:t>void _</a:t>
            </a:r>
            <a:r>
              <a:rPr lang="en-US" sz="1900" dirty="0" err="1" smtClean="0">
                <a:solidFill>
                  <a:srgbClr val="66FF66"/>
                </a:solidFill>
                <a:latin typeface="Arial"/>
                <a:cs typeface="Arial"/>
              </a:rPr>
              <a:t>ITM_addUserCommitAction(_ITM_transaction</a:t>
            </a:r>
            <a:r>
              <a:rPr lang="en-US" sz="1900" dirty="0" smtClean="0">
                <a:solidFill>
                  <a:srgbClr val="66FF66"/>
                </a:solidFill>
                <a:latin typeface="Arial"/>
                <a:cs typeface="Arial"/>
              </a:rPr>
              <a:t> *td, _</a:t>
            </a:r>
            <a:r>
              <a:rPr lang="en-US" sz="1900" dirty="0" err="1" smtClean="0">
                <a:solidFill>
                  <a:srgbClr val="66FF66"/>
                </a:solidFill>
                <a:latin typeface="Arial"/>
                <a:cs typeface="Arial"/>
              </a:rPr>
              <a:t>ITM_userCommitFunction</a:t>
            </a:r>
            <a:r>
              <a:rPr lang="en-US" sz="1900" dirty="0" smtClean="0">
                <a:solidFill>
                  <a:srgbClr val="66FF66"/>
                </a:solidFill>
                <a:latin typeface="Arial"/>
                <a:cs typeface="Arial"/>
              </a:rPr>
              <a:t> fn, _</a:t>
            </a:r>
            <a:r>
              <a:rPr lang="en-US" sz="1900" dirty="0" err="1" smtClean="0">
                <a:solidFill>
                  <a:srgbClr val="66FF66"/>
                </a:solidFill>
                <a:latin typeface="Arial"/>
                <a:cs typeface="Arial"/>
              </a:rPr>
              <a:t>ITM_transactionId</a:t>
            </a:r>
            <a:r>
              <a:rPr lang="en-US" sz="1900" dirty="0" smtClean="0">
                <a:solidFill>
                  <a:srgbClr val="66FF66"/>
                </a:solidFill>
                <a:latin typeface="Arial"/>
                <a:cs typeface="Arial"/>
              </a:rPr>
              <a:t> </a:t>
            </a:r>
            <a:r>
              <a:rPr lang="en-US" sz="1900" dirty="0" err="1" smtClean="0">
                <a:solidFill>
                  <a:srgbClr val="66FF66"/>
                </a:solidFill>
                <a:latin typeface="Arial"/>
                <a:cs typeface="Arial"/>
              </a:rPr>
              <a:t>tid</a:t>
            </a:r>
            <a:r>
              <a:rPr lang="en-US" sz="1900" dirty="0" smtClean="0">
                <a:solidFill>
                  <a:srgbClr val="66FF66"/>
                </a:solidFill>
                <a:latin typeface="Arial"/>
                <a:cs typeface="Arial"/>
              </a:rPr>
              <a:t>, void *</a:t>
            </a:r>
            <a:r>
              <a:rPr lang="en-US" sz="1900" dirty="0" err="1" smtClean="0">
                <a:solidFill>
                  <a:srgbClr val="66FF66"/>
                </a:solidFill>
                <a:latin typeface="Arial"/>
                <a:cs typeface="Arial"/>
              </a:rPr>
              <a:t>arg</a:t>
            </a:r>
            <a:r>
              <a:rPr lang="en-US" sz="1900" dirty="0" smtClean="0">
                <a:solidFill>
                  <a:srgbClr val="66FF66"/>
                </a:solidFill>
                <a:latin typeface="Arial"/>
                <a:cs typeface="Arial"/>
              </a:rPr>
              <a:t>)</a:t>
            </a:r>
          </a:p>
          <a:p>
            <a:pPr lvl="2">
              <a:buNone/>
            </a:pPr>
            <a:r>
              <a:rPr lang="en-US" sz="1900" dirty="0" smtClean="0">
                <a:solidFill>
                  <a:srgbClr val="66FF66"/>
                </a:solidFill>
                <a:latin typeface="Arial"/>
                <a:cs typeface="Arial"/>
              </a:rPr>
              <a:t>void _</a:t>
            </a:r>
            <a:r>
              <a:rPr lang="en-US" sz="1900" dirty="0" err="1" smtClean="0">
                <a:solidFill>
                  <a:srgbClr val="66FF66"/>
                </a:solidFill>
                <a:latin typeface="Arial"/>
                <a:cs typeface="Arial"/>
              </a:rPr>
              <a:t>ITM_addUserUndoAction(_ITM_transaction</a:t>
            </a:r>
            <a:r>
              <a:rPr lang="en-US" sz="1900" dirty="0" smtClean="0">
                <a:solidFill>
                  <a:srgbClr val="66FF66"/>
                </a:solidFill>
                <a:latin typeface="Arial"/>
                <a:cs typeface="Arial"/>
              </a:rPr>
              <a:t> *td, _</a:t>
            </a:r>
            <a:r>
              <a:rPr lang="en-US" sz="1900" dirty="0" err="1" smtClean="0">
                <a:solidFill>
                  <a:srgbClr val="66FF66"/>
                </a:solidFill>
                <a:latin typeface="Arial"/>
                <a:cs typeface="Arial"/>
              </a:rPr>
              <a:t>ITM_userUndoFunction</a:t>
            </a:r>
            <a:r>
              <a:rPr lang="en-US" sz="1900" dirty="0" smtClean="0">
                <a:solidFill>
                  <a:srgbClr val="66FF66"/>
                </a:solidFill>
                <a:latin typeface="Arial"/>
                <a:cs typeface="Arial"/>
              </a:rPr>
              <a:t>, void *</a:t>
            </a:r>
            <a:r>
              <a:rPr lang="en-US" sz="1900" dirty="0" err="1" smtClean="0">
                <a:solidFill>
                  <a:srgbClr val="66FF66"/>
                </a:solidFill>
                <a:latin typeface="Arial"/>
                <a:cs typeface="Arial"/>
              </a:rPr>
              <a:t>arg</a:t>
            </a:r>
            <a:r>
              <a:rPr lang="en-US" sz="1900" dirty="0" smtClean="0">
                <a:solidFill>
                  <a:srgbClr val="66FF66"/>
                </a:solidFill>
                <a:latin typeface="Arial"/>
                <a:cs typeface="Arial"/>
              </a:rPr>
              <a:t>)</a:t>
            </a:r>
          </a:p>
          <a:p>
            <a:r>
              <a:rPr lang="en-US" sz="2700" dirty="0" smtClean="0"/>
              <a:t>Current transaction id</a:t>
            </a:r>
          </a:p>
          <a:p>
            <a:pPr lvl="2">
              <a:buNone/>
            </a:pPr>
            <a:r>
              <a:rPr lang="en-US" sz="1900" dirty="0" smtClean="0">
                <a:solidFill>
                  <a:srgbClr val="66FF66"/>
                </a:solidFill>
                <a:latin typeface="Arial"/>
                <a:cs typeface="Arial"/>
              </a:rPr>
              <a:t>_</a:t>
            </a:r>
            <a:r>
              <a:rPr lang="en-US" sz="1900" dirty="0" err="1" smtClean="0">
                <a:solidFill>
                  <a:srgbClr val="66FF66"/>
                </a:solidFill>
                <a:latin typeface="Arial"/>
                <a:cs typeface="Arial"/>
              </a:rPr>
              <a:t>ITM_transactionId</a:t>
            </a:r>
            <a:r>
              <a:rPr lang="en-US" sz="1900" dirty="0" smtClean="0">
                <a:solidFill>
                  <a:srgbClr val="66FF66"/>
                </a:solidFill>
                <a:latin typeface="Arial"/>
                <a:cs typeface="Arial"/>
              </a:rPr>
              <a:t> _</a:t>
            </a:r>
            <a:r>
              <a:rPr lang="en-US" sz="1900" dirty="0" err="1" smtClean="0">
                <a:solidFill>
                  <a:srgbClr val="66FF66"/>
                </a:solidFill>
                <a:latin typeface="Arial"/>
                <a:cs typeface="Arial"/>
              </a:rPr>
              <a:t>ITM_getTransactionId(_ITM_transaction</a:t>
            </a:r>
            <a:r>
              <a:rPr lang="en-US" sz="1900" dirty="0" smtClean="0">
                <a:solidFill>
                  <a:srgbClr val="66FF66"/>
                </a:solidFill>
                <a:latin typeface="Arial"/>
                <a:cs typeface="Arial"/>
              </a:rPr>
              <a:t> *</a:t>
            </a:r>
            <a:r>
              <a:rPr lang="en-US" sz="1900" dirty="0" err="1" smtClean="0">
                <a:solidFill>
                  <a:srgbClr val="66FF66"/>
                </a:solidFill>
                <a:latin typeface="Arial"/>
                <a:cs typeface="Arial"/>
              </a:rPr>
              <a:t>tid</a:t>
            </a:r>
            <a:r>
              <a:rPr lang="en-US" sz="1900" dirty="0" smtClean="0">
                <a:solidFill>
                  <a:srgbClr val="66FF66"/>
                </a:solidFill>
                <a:latin typeface="Arial"/>
                <a:cs typeface="Arial"/>
              </a:rPr>
              <a:t>)</a:t>
            </a:r>
          </a:p>
          <a:p>
            <a:pPr lvl="2">
              <a:buNone/>
            </a:pPr>
            <a:r>
              <a:rPr lang="en-US" sz="1800" dirty="0" smtClean="0"/>
              <a:t>(1: non-</a:t>
            </a:r>
            <a:r>
              <a:rPr lang="en-US" sz="1800" dirty="0" err="1" smtClean="0"/>
              <a:t>txn</a:t>
            </a:r>
            <a:r>
              <a:rPr lang="en-US" sz="1800" dirty="0" smtClean="0"/>
              <a:t>, 2: outer </a:t>
            </a:r>
            <a:r>
              <a:rPr lang="en-US" sz="1800" dirty="0" err="1" smtClean="0"/>
              <a:t>txn</a:t>
            </a:r>
            <a:r>
              <a:rPr lang="en-US" sz="1800" dirty="0" smtClean="0"/>
              <a:t> begin, ++: inner </a:t>
            </a:r>
            <a:r>
              <a:rPr lang="en-US" sz="1800" dirty="0" err="1" smtClean="0"/>
              <a:t>txn</a:t>
            </a:r>
            <a:r>
              <a:rPr lang="en-US" sz="1800" dirty="0" smtClean="0"/>
              <a:t> begin)</a:t>
            </a:r>
            <a:endParaRPr lang="en-US" sz="1800" dirty="0" smtClean="0">
              <a:solidFill>
                <a:srgbClr val="66FF66"/>
              </a:solidFill>
            </a:endParaRPr>
          </a:p>
          <a:p>
            <a:r>
              <a:rPr lang="en-US" sz="2700" dirty="0" smtClean="0"/>
              <a:t>Undo and commit actions can be used inside of function wrappers</a:t>
            </a:r>
          </a:p>
          <a:p>
            <a:endParaRPr lang="en-US" sz="2400" dirty="0"/>
          </a:p>
        </p:txBody>
      </p:sp>
      <p:sp>
        <p:nvSpPr>
          <p:cNvPr id="6042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0E75-FDD2-134B-AAB0-1805439CF4D5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Transactional</a:t>
            </a:r>
            <a:r>
              <a:rPr lang="en-US" dirty="0" smtClean="0"/>
              <a:t> Function Wrappers</a:t>
            </a:r>
            <a:endParaRPr 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257300"/>
            <a:ext cx="8237537" cy="4660900"/>
          </a:xfrm>
        </p:spPr>
        <p:txBody>
          <a:bodyPr/>
          <a:lstStyle/>
          <a:p>
            <a:pPr marL="0" indent="0" eaLnBrk="1" hangingPunct="1">
              <a:lnSpc>
                <a:spcPct val="95000"/>
              </a:lnSpc>
            </a:pPr>
            <a:r>
              <a:rPr lang="en-US" sz="2800" dirty="0"/>
              <a:t>Transparently replace a call to non-transactional function with a call to its transactional </a:t>
            </a:r>
            <a:r>
              <a:rPr lang="en-US" sz="2800" dirty="0" smtClean="0"/>
              <a:t>version</a:t>
            </a:r>
          </a:p>
          <a:p>
            <a:pPr marL="0" indent="0" eaLnBrk="1" hangingPunct="1">
              <a:lnSpc>
                <a:spcPct val="95000"/>
              </a:lnSpc>
              <a:buNone/>
            </a:pPr>
            <a:endParaRPr lang="en-US" sz="2800" dirty="0" smtClean="0"/>
          </a:p>
          <a:p>
            <a:pPr marL="0" indent="0" eaLnBrk="1" hangingPunct="1">
              <a:lnSpc>
                <a:spcPct val="95000"/>
              </a:lnSpc>
            </a:pPr>
            <a:r>
              <a:rPr lang="en-US" sz="2800" dirty="0"/>
              <a:t>Transactional wrapper’s code:</a:t>
            </a:r>
          </a:p>
          <a:p>
            <a:pPr lvl="2" eaLnBrk="1" hangingPunct="1">
              <a:lnSpc>
                <a:spcPct val="95000"/>
              </a:lnSpc>
            </a:pPr>
            <a:r>
              <a:rPr lang="en-US" sz="2100" dirty="0">
                <a:ea typeface="ＭＳ Ｐゴシック" charset="-128"/>
              </a:rPr>
              <a:t>Un-instrumented</a:t>
            </a:r>
          </a:p>
          <a:p>
            <a:pPr lvl="2" eaLnBrk="1" hangingPunct="1">
              <a:lnSpc>
                <a:spcPct val="95000"/>
              </a:lnSpc>
            </a:pPr>
            <a:r>
              <a:rPr lang="en-US" sz="2100" dirty="0">
                <a:ea typeface="ＭＳ Ｐゴシック" charset="-128"/>
              </a:rPr>
              <a:t>Can use explicit calls to the runtime</a:t>
            </a:r>
          </a:p>
          <a:p>
            <a:pPr marL="0" indent="0" eaLnBrk="1" hangingPunct="1">
              <a:lnSpc>
                <a:spcPct val="95000"/>
              </a:lnSpc>
            </a:pPr>
            <a:r>
              <a:rPr lang="en-US" sz="2800" dirty="0"/>
              <a:t>Intended use - implementation of library </a:t>
            </a:r>
            <a:r>
              <a:rPr lang="en-US" sz="2800" dirty="0" smtClean="0"/>
              <a:t>functions (e.g. transactions-aware memory management)</a:t>
            </a:r>
            <a:endParaRPr lang="en-US" sz="2800" dirty="0"/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460375" y="2582863"/>
            <a:ext cx="81788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>
              <a:lnSpc>
                <a:spcPct val="95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__</a:t>
            </a:r>
            <a:r>
              <a:rPr lang="en-US" sz="2400" dirty="0" err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declspec</a:t>
            </a:r>
            <a:r>
              <a:rPr lang="en-US" sz="24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  (</a:t>
            </a:r>
            <a:r>
              <a:rPr lang="en-US" sz="2400" dirty="0" err="1">
                <a:solidFill>
                  <a:srgbClr val="66FF66"/>
                </a:solidFill>
                <a:latin typeface="Arial" charset="0"/>
                <a:ea typeface="Arial" charset="0"/>
                <a:cs typeface="Arial" charset="0"/>
              </a:rPr>
              <a:t>tm_wrap</a:t>
            </a:r>
            <a:r>
              <a:rPr lang="en-US" sz="2400" dirty="0" err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(foo</a:t>
            </a:r>
            <a:r>
              <a:rPr lang="en-US" sz="24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)) void </a:t>
            </a:r>
            <a:r>
              <a:rPr lang="en-US" sz="2400" dirty="0" err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fooTxn</a:t>
            </a:r>
            <a:r>
              <a:rPr lang="en-US" sz="24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();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5613" y="6357938"/>
            <a:ext cx="415925" cy="304800"/>
          </a:xfrm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66</a:t>
            </a:fld>
            <a:endParaRPr lang="en-US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Memory Management Risks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/>
              <a:t>Txn allocation, non-txn de-allocation</a:t>
            </a:r>
          </a:p>
          <a:p>
            <a:pPr lvl="2" eaLnBrk="1" hangingPunct="1"/>
            <a:r>
              <a:rPr lang="en-US" sz="2000">
                <a:ea typeface="ＭＳ Ｐゴシック" charset="-128"/>
              </a:rPr>
              <a:t>Re-executions leading to multiple allocations but only one de-allocation operation</a:t>
            </a:r>
          </a:p>
          <a:p>
            <a:pPr marL="0" indent="0" eaLnBrk="1" hangingPunct="1"/>
            <a:r>
              <a:rPr lang="en-US"/>
              <a:t>Non-txn allocation, txn de-allocation</a:t>
            </a:r>
          </a:p>
          <a:p>
            <a:pPr lvl="2" eaLnBrk="1" hangingPunct="1"/>
            <a:r>
              <a:rPr lang="en-US" sz="2000">
                <a:ea typeface="ＭＳ Ｐゴシック" charset="-128"/>
              </a:rPr>
              <a:t>Re-executions leading to the same region being de-allocated more than once</a:t>
            </a:r>
          </a:p>
          <a:p>
            <a:pPr marL="0" indent="0" eaLnBrk="1" hangingPunct="1"/>
            <a:r>
              <a:rPr lang="en-US"/>
              <a:t>Txn allocation, txn de-allocation</a:t>
            </a:r>
          </a:p>
          <a:p>
            <a:pPr lvl="2" eaLnBrk="1" hangingPunct="1"/>
            <a:r>
              <a:rPr lang="en-US" sz="2000">
                <a:ea typeface="ＭＳ Ｐゴシック" charset="-128"/>
              </a:rPr>
              <a:t>Combination of two previous cases depending on when re-execution gets triggered</a:t>
            </a:r>
          </a:p>
          <a:p>
            <a:pPr marL="0" indent="0" eaLnBrk="1" hangingPunct="1">
              <a:buFont typeface="Wingdings" charset="2"/>
              <a:buNone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5613" y="6357938"/>
            <a:ext cx="415925" cy="304800"/>
          </a:xfrm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67</a:t>
            </a:fld>
            <a:endParaRPr lang="en-US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Memory Management Algorithm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307387" cy="4343400"/>
          </a:xfrm>
        </p:spPr>
        <p:txBody>
          <a:bodyPr/>
          <a:lstStyle/>
          <a:p>
            <a:pPr marL="0" indent="0" eaLnBrk="1" hangingPunct="1"/>
            <a:r>
              <a:rPr lang="en-US" sz="2400" dirty="0"/>
              <a:t>Uses function wrappers mechanism to take advantage of the existing allocators</a:t>
            </a:r>
          </a:p>
          <a:p>
            <a:pPr marL="0" indent="0" eaLnBrk="1" hangingPunct="1"/>
            <a:r>
              <a:rPr lang="en-US" sz="2400" dirty="0"/>
              <a:t>Allocation and de-allocation sites marked with</a:t>
            </a:r>
            <a:r>
              <a:rPr lang="en-US" sz="2400" dirty="0" smtClean="0"/>
              <a:t> </a:t>
            </a:r>
            <a:r>
              <a:rPr lang="en-US" sz="2400" dirty="0" err="1" smtClean="0"/>
              <a:t>tid</a:t>
            </a:r>
            <a:endParaRPr lang="en-US" sz="2400" dirty="0" smtClean="0"/>
          </a:p>
          <a:p>
            <a:pPr marL="0" indent="0" eaLnBrk="1" hangingPunct="1"/>
            <a:r>
              <a:rPr lang="en-US" sz="2400" dirty="0">
                <a:sym typeface="Wingdings" charset="2"/>
              </a:rPr>
              <a:t>Allocation creates an allocation record </a:t>
            </a:r>
          </a:p>
          <a:p>
            <a:pPr lvl="2" eaLnBrk="1" hangingPunct="1"/>
            <a:r>
              <a:rPr lang="en-US" sz="2000" dirty="0">
                <a:ea typeface="ＭＳ Ｐゴシック" charset="-128"/>
                <a:sym typeface="Wingdings" charset="2"/>
              </a:rPr>
              <a:t>If allocation record exists on outer commit – remove it</a:t>
            </a:r>
          </a:p>
          <a:p>
            <a:pPr lvl="2" eaLnBrk="1" hangingPunct="1"/>
            <a:r>
              <a:rPr lang="en-US" sz="2000" dirty="0">
                <a:ea typeface="ＭＳ Ｐゴシック" charset="-128"/>
                <a:sym typeface="Wingdings" charset="2"/>
              </a:rPr>
              <a:t>On abort – de-allocate and remove allocation record</a:t>
            </a:r>
          </a:p>
          <a:p>
            <a:pPr marL="0" indent="0" eaLnBrk="1" hangingPunct="1"/>
            <a:r>
              <a:rPr lang="en-US" sz="2400" dirty="0">
                <a:sym typeface="Wingdings" charset="2"/>
              </a:rPr>
              <a:t>De-allocation removes allocation record</a:t>
            </a:r>
          </a:p>
          <a:p>
            <a:pPr lvl="2" eaLnBrk="1" hangingPunct="1"/>
            <a:r>
              <a:rPr lang="en-US" sz="2000" dirty="0">
                <a:ea typeface="ＭＳ Ｐゴシック" charset="-128"/>
                <a:sym typeface="Wingdings" charset="2"/>
              </a:rPr>
              <a:t>De-allocate immediately if </a:t>
            </a:r>
            <a:r>
              <a:rPr lang="en-US" sz="2000" dirty="0" err="1">
                <a:ea typeface="ＭＳ Ｐゴシック" charset="-128"/>
                <a:sym typeface="Wingdings" charset="2"/>
              </a:rPr>
              <a:t>txn_id(de-alloc</a:t>
            </a:r>
            <a:r>
              <a:rPr lang="en-US" sz="2000" dirty="0">
                <a:ea typeface="ＭＳ Ｐゴシック" charset="-128"/>
                <a:sym typeface="Wingdings" charset="2"/>
              </a:rPr>
              <a:t>) &lt;= </a:t>
            </a:r>
            <a:r>
              <a:rPr lang="en-US" sz="2000" dirty="0" err="1">
                <a:ea typeface="ＭＳ Ｐゴシック" charset="-128"/>
                <a:sym typeface="Wingdings" charset="2"/>
              </a:rPr>
              <a:t>txn_id(alloc</a:t>
            </a:r>
            <a:r>
              <a:rPr lang="en-US" sz="2000" dirty="0">
                <a:ea typeface="ＭＳ Ｐゴシック" charset="-128"/>
                <a:sym typeface="Wingdings" charset="2"/>
              </a:rPr>
              <a:t>)</a:t>
            </a:r>
          </a:p>
          <a:p>
            <a:pPr lvl="2" eaLnBrk="1" hangingPunct="1"/>
            <a:r>
              <a:rPr lang="en-US" sz="2000" dirty="0">
                <a:ea typeface="ＭＳ Ｐゴシック" charset="-128"/>
              </a:rPr>
              <a:t>Otherwise, de-allocate on commit at the nesting level where condition holds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5613" y="6357938"/>
            <a:ext cx="415925" cy="304800"/>
          </a:xfrm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68</a:t>
            </a:fld>
            <a:endParaRPr lang="en-US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Safe Memory Management</a:t>
            </a:r>
          </a:p>
        </p:txBody>
      </p:sp>
      <p:sp>
        <p:nvSpPr>
          <p:cNvPr id="63491" name="Rectangle 4"/>
          <p:cNvSpPr>
            <a:spLocks noChangeArrowheads="1"/>
          </p:cNvSpPr>
          <p:nvPr/>
        </p:nvSpPr>
        <p:spPr bwMode="auto">
          <a:xfrm>
            <a:off x="2327275" y="1397000"/>
            <a:ext cx="2143125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>
              <a:lnSpc>
                <a:spcPct val="95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p1 = malloc(size);</a:t>
            </a:r>
          </a:p>
          <a:p>
            <a:pPr marL="225425" indent="-225425">
              <a:lnSpc>
                <a:spcPct val="95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700">
                <a:solidFill>
                  <a:srgbClr val="66FF66"/>
                </a:solidFill>
                <a:latin typeface="Arial" charset="0"/>
                <a:ea typeface="Arial" charset="0"/>
                <a:cs typeface="Arial" charset="0"/>
              </a:rPr>
              <a:t>tm_atomic {</a:t>
            </a:r>
          </a:p>
          <a:p>
            <a:pPr marL="225425" indent="-225425">
              <a:lnSpc>
                <a:spcPct val="95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  p2 = malloc(size);</a:t>
            </a:r>
          </a:p>
          <a:p>
            <a:pPr marL="225425" indent="-225425">
              <a:lnSpc>
                <a:spcPct val="95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700">
                <a:solidFill>
                  <a:srgbClr val="66FF66"/>
                </a:solidFill>
                <a:latin typeface="Arial" charset="0"/>
                <a:ea typeface="Arial" charset="0"/>
                <a:cs typeface="Arial" charset="0"/>
              </a:rPr>
              <a:t>  tm_atomic {</a:t>
            </a:r>
          </a:p>
          <a:p>
            <a:pPr marL="225425" indent="-225425">
              <a:lnSpc>
                <a:spcPct val="95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    free(p2);</a:t>
            </a:r>
          </a:p>
          <a:p>
            <a:pPr marL="225425" indent="-225425">
              <a:lnSpc>
                <a:spcPct val="95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    p3 = malloc(size);</a:t>
            </a:r>
          </a:p>
          <a:p>
            <a:pPr marL="225425" indent="-225425">
              <a:lnSpc>
                <a:spcPct val="95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    p4 = malloc(size);</a:t>
            </a:r>
          </a:p>
          <a:p>
            <a:pPr marL="225425" indent="-225425">
              <a:lnSpc>
                <a:spcPct val="95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700">
                <a:solidFill>
                  <a:srgbClr val="66FF66"/>
                </a:solidFill>
                <a:latin typeface="Arial" charset="0"/>
                <a:ea typeface="Arial" charset="0"/>
                <a:cs typeface="Arial" charset="0"/>
              </a:rPr>
              <a:t>  }</a:t>
            </a:r>
          </a:p>
          <a:p>
            <a:pPr marL="225425" indent="-225425">
              <a:lnSpc>
                <a:spcPct val="95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  free(p1);</a:t>
            </a:r>
          </a:p>
          <a:p>
            <a:pPr marL="225425" indent="-225425">
              <a:lnSpc>
                <a:spcPct val="95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  free(p3);</a:t>
            </a:r>
          </a:p>
          <a:p>
            <a:pPr marL="225425" indent="-225425">
              <a:lnSpc>
                <a:spcPct val="95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700">
                <a:solidFill>
                  <a:srgbClr val="66FF66"/>
                </a:solidFill>
                <a:latin typeface="Arial" charset="0"/>
                <a:ea typeface="Arial" charset="0"/>
                <a:cs typeface="Arial" charset="0"/>
              </a:rPr>
              <a:t>  tm_atomic {</a:t>
            </a:r>
          </a:p>
          <a:p>
            <a:pPr marL="225425" indent="-225425">
              <a:lnSpc>
                <a:spcPct val="95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    free(p4);</a:t>
            </a:r>
            <a:endParaRPr lang="en-US" sz="1700">
              <a:solidFill>
                <a:srgbClr val="F5E647"/>
              </a:solidFill>
              <a:latin typeface="Arial" charset="0"/>
              <a:ea typeface="Arial" charset="0"/>
              <a:cs typeface="Arial" charset="0"/>
            </a:endParaRPr>
          </a:p>
          <a:p>
            <a:pPr marL="225425" indent="-225425">
              <a:lnSpc>
                <a:spcPct val="95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7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700">
                <a:solidFill>
                  <a:srgbClr val="66FF66"/>
                </a:solidFill>
                <a:latin typeface="Arial" charset="0"/>
                <a:ea typeface="Arial" charset="0"/>
                <a:cs typeface="Arial" charset="0"/>
              </a:rPr>
              <a:t> }</a:t>
            </a:r>
          </a:p>
          <a:p>
            <a:pPr marL="225425" indent="-225425">
              <a:lnSpc>
                <a:spcPct val="95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700">
                <a:solidFill>
                  <a:srgbClr val="66FF66"/>
                </a:solidFill>
                <a:latin typeface="Arial" charset="0"/>
                <a:ea typeface="Arial" charset="0"/>
                <a:cs typeface="Arial" charset="0"/>
              </a:rPr>
              <a:t>}</a:t>
            </a:r>
          </a:p>
        </p:txBody>
      </p:sp>
      <p:sp>
        <p:nvSpPr>
          <p:cNvPr id="220165" name="Rectangle 5"/>
          <p:cNvSpPr>
            <a:spLocks noChangeArrowheads="1"/>
          </p:cNvSpPr>
          <p:nvPr/>
        </p:nvSpPr>
        <p:spPr bwMode="auto">
          <a:xfrm>
            <a:off x="6226175" y="2752725"/>
            <a:ext cx="914400" cy="320675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200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0166" name="Rectangle 6"/>
          <p:cNvSpPr>
            <a:spLocks noChangeArrowheads="1"/>
          </p:cNvSpPr>
          <p:nvPr/>
        </p:nvSpPr>
        <p:spPr bwMode="auto">
          <a:xfrm>
            <a:off x="6057900" y="2816225"/>
            <a:ext cx="1219200" cy="209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200" b="1">
                <a:solidFill>
                  <a:srgbClr val="F5E647"/>
                </a:solidFill>
                <a:latin typeface="Arial" charset="0"/>
                <a:ea typeface="ＭＳ Ｐゴシック" charset="-128"/>
                <a:cs typeface="ＭＳ Ｐゴシック" charset="-128"/>
              </a:rPr>
              <a:t>2</a:t>
            </a:r>
          </a:p>
        </p:txBody>
      </p:sp>
      <p:sp>
        <p:nvSpPr>
          <p:cNvPr id="220167" name="Rectangle 7"/>
          <p:cNvSpPr>
            <a:spLocks noChangeArrowheads="1"/>
          </p:cNvSpPr>
          <p:nvPr/>
        </p:nvSpPr>
        <p:spPr bwMode="auto">
          <a:xfrm>
            <a:off x="6223000" y="4027488"/>
            <a:ext cx="914400" cy="320675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200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0168" name="Rectangle 8"/>
          <p:cNvSpPr>
            <a:spLocks noChangeArrowheads="1"/>
          </p:cNvSpPr>
          <p:nvPr/>
        </p:nvSpPr>
        <p:spPr bwMode="auto">
          <a:xfrm>
            <a:off x="6054725" y="4090988"/>
            <a:ext cx="1219200" cy="209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200" b="1">
                <a:solidFill>
                  <a:srgbClr val="F5E647"/>
                </a:solidFill>
                <a:latin typeface="Arial" charset="0"/>
                <a:ea typeface="ＭＳ Ｐゴシック" charset="-128"/>
                <a:cs typeface="ＭＳ Ｐゴシック" charset="-128"/>
              </a:rPr>
              <a:t>1</a:t>
            </a:r>
          </a:p>
        </p:txBody>
      </p:sp>
      <p:sp>
        <p:nvSpPr>
          <p:cNvPr id="220169" name="Rectangle 9"/>
          <p:cNvSpPr>
            <a:spLocks noChangeArrowheads="1"/>
          </p:cNvSpPr>
          <p:nvPr/>
        </p:nvSpPr>
        <p:spPr bwMode="auto">
          <a:xfrm>
            <a:off x="6221413" y="4351338"/>
            <a:ext cx="914400" cy="320675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200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0170" name="Rectangle 10"/>
          <p:cNvSpPr>
            <a:spLocks noChangeArrowheads="1"/>
          </p:cNvSpPr>
          <p:nvPr/>
        </p:nvSpPr>
        <p:spPr bwMode="auto">
          <a:xfrm>
            <a:off x="6053138" y="4414838"/>
            <a:ext cx="1219200" cy="209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200" b="1">
                <a:solidFill>
                  <a:srgbClr val="F5E647"/>
                </a:solidFill>
                <a:latin typeface="Arial" charset="0"/>
                <a:ea typeface="ＭＳ Ｐゴシック" charset="-128"/>
                <a:cs typeface="ＭＳ Ｐゴシック" charset="-128"/>
              </a:rPr>
              <a:t>3</a:t>
            </a:r>
          </a:p>
        </p:txBody>
      </p:sp>
      <p:sp>
        <p:nvSpPr>
          <p:cNvPr id="220171" name="Rectangle 11"/>
          <p:cNvSpPr>
            <a:spLocks noChangeArrowheads="1"/>
          </p:cNvSpPr>
          <p:nvPr/>
        </p:nvSpPr>
        <p:spPr bwMode="auto">
          <a:xfrm>
            <a:off x="6221413" y="4983163"/>
            <a:ext cx="914400" cy="320675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200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0172" name="Rectangle 12"/>
          <p:cNvSpPr>
            <a:spLocks noChangeArrowheads="1"/>
          </p:cNvSpPr>
          <p:nvPr/>
        </p:nvSpPr>
        <p:spPr bwMode="auto">
          <a:xfrm>
            <a:off x="6053138" y="5046663"/>
            <a:ext cx="1219200" cy="209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200" b="1">
                <a:solidFill>
                  <a:srgbClr val="F5E647"/>
                </a:solidFill>
                <a:latin typeface="Arial" charset="0"/>
                <a:ea typeface="ＭＳ Ｐゴシック" charset="-128"/>
                <a:cs typeface="ＭＳ Ｐゴシック" charset="-128"/>
              </a:rPr>
              <a:t>3</a:t>
            </a:r>
          </a:p>
        </p:txBody>
      </p:sp>
      <p:sp>
        <p:nvSpPr>
          <p:cNvPr id="220173" name="Rectangle 13"/>
          <p:cNvSpPr>
            <a:spLocks noChangeArrowheads="1"/>
          </p:cNvSpPr>
          <p:nvPr/>
        </p:nvSpPr>
        <p:spPr bwMode="auto">
          <a:xfrm>
            <a:off x="5715000" y="2806700"/>
            <a:ext cx="647700" cy="209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rgbClr val="FFFFFF"/>
                </a:solidFill>
                <a:latin typeface="Arial" charset="0"/>
                <a:ea typeface="ＭＳ Ｐゴシック" charset="-128"/>
                <a:cs typeface="ＭＳ Ｐゴシック" charset="-128"/>
              </a:rPr>
              <a:t>p2</a:t>
            </a:r>
          </a:p>
        </p:txBody>
      </p:sp>
      <p:sp>
        <p:nvSpPr>
          <p:cNvPr id="220174" name="Rectangle 14"/>
          <p:cNvSpPr>
            <a:spLocks noChangeArrowheads="1"/>
          </p:cNvSpPr>
          <p:nvPr/>
        </p:nvSpPr>
        <p:spPr bwMode="auto">
          <a:xfrm>
            <a:off x="5716588" y="4073525"/>
            <a:ext cx="647700" cy="209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rgbClr val="FFFFFF"/>
                </a:solidFill>
                <a:latin typeface="Arial" charset="0"/>
                <a:ea typeface="ＭＳ Ｐゴシック" charset="-128"/>
                <a:cs typeface="ＭＳ Ｐゴシック" charset="-128"/>
              </a:rPr>
              <a:t>p1</a:t>
            </a:r>
          </a:p>
        </p:txBody>
      </p:sp>
      <p:sp>
        <p:nvSpPr>
          <p:cNvPr id="220175" name="Rectangle 15"/>
          <p:cNvSpPr>
            <a:spLocks noChangeArrowheads="1"/>
          </p:cNvSpPr>
          <p:nvPr/>
        </p:nvSpPr>
        <p:spPr bwMode="auto">
          <a:xfrm>
            <a:off x="5716588" y="4397375"/>
            <a:ext cx="647700" cy="209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rgbClr val="FFFFFF"/>
                </a:solidFill>
                <a:latin typeface="Arial" charset="0"/>
                <a:ea typeface="ＭＳ Ｐゴシック" charset="-128"/>
                <a:cs typeface="ＭＳ Ｐゴシック" charset="-128"/>
              </a:rPr>
              <a:t>p3</a:t>
            </a:r>
          </a:p>
        </p:txBody>
      </p:sp>
      <p:sp>
        <p:nvSpPr>
          <p:cNvPr id="220176" name="Rectangle 16"/>
          <p:cNvSpPr>
            <a:spLocks noChangeArrowheads="1"/>
          </p:cNvSpPr>
          <p:nvPr/>
        </p:nvSpPr>
        <p:spPr bwMode="auto">
          <a:xfrm>
            <a:off x="5716588" y="5046663"/>
            <a:ext cx="647700" cy="209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rgbClr val="FFFFFF"/>
                </a:solidFill>
                <a:latin typeface="Arial" charset="0"/>
                <a:ea typeface="ＭＳ Ｐゴシック" charset="-128"/>
                <a:cs typeface="ＭＳ Ｐゴシック" charset="-128"/>
              </a:rPr>
              <a:t>p4</a:t>
            </a:r>
          </a:p>
        </p:txBody>
      </p:sp>
      <p:sp>
        <p:nvSpPr>
          <p:cNvPr id="220177" name="Rectangle 17"/>
          <p:cNvSpPr>
            <a:spLocks noChangeArrowheads="1"/>
          </p:cNvSpPr>
          <p:nvPr/>
        </p:nvSpPr>
        <p:spPr bwMode="auto">
          <a:xfrm>
            <a:off x="6227763" y="1474788"/>
            <a:ext cx="903287" cy="4116387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0178" name="Rectangle 18"/>
          <p:cNvSpPr>
            <a:spLocks noChangeArrowheads="1"/>
          </p:cNvSpPr>
          <p:nvPr/>
        </p:nvSpPr>
        <p:spPr bwMode="auto">
          <a:xfrm>
            <a:off x="6037263" y="901700"/>
            <a:ext cx="123825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8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Allocation</a:t>
            </a:r>
          </a:p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8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Records</a:t>
            </a:r>
          </a:p>
        </p:txBody>
      </p:sp>
      <p:sp>
        <p:nvSpPr>
          <p:cNvPr id="220179" name="Rectangle 19"/>
          <p:cNvSpPr>
            <a:spLocks noChangeArrowheads="1"/>
          </p:cNvSpPr>
          <p:nvPr/>
        </p:nvSpPr>
        <p:spPr bwMode="auto">
          <a:xfrm>
            <a:off x="3925888" y="1023938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2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txn_id</a:t>
            </a:r>
          </a:p>
        </p:txBody>
      </p:sp>
      <p:sp>
        <p:nvSpPr>
          <p:cNvPr id="220181" name="Rectangle 21"/>
          <p:cNvSpPr>
            <a:spLocks noChangeArrowheads="1"/>
          </p:cNvSpPr>
          <p:nvPr/>
        </p:nvSpPr>
        <p:spPr bwMode="auto">
          <a:xfrm>
            <a:off x="3937000" y="1443038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2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220182" name="Rectangle 22"/>
          <p:cNvSpPr>
            <a:spLocks noChangeArrowheads="1"/>
          </p:cNvSpPr>
          <p:nvPr/>
        </p:nvSpPr>
        <p:spPr bwMode="auto">
          <a:xfrm>
            <a:off x="3937000" y="1762125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2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220183" name="Rectangle 23"/>
          <p:cNvSpPr>
            <a:spLocks noChangeArrowheads="1"/>
          </p:cNvSpPr>
          <p:nvPr/>
        </p:nvSpPr>
        <p:spPr bwMode="auto">
          <a:xfrm>
            <a:off x="3937000" y="2081213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2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220184" name="Rectangle 24"/>
          <p:cNvSpPr>
            <a:spLocks noChangeArrowheads="1"/>
          </p:cNvSpPr>
          <p:nvPr/>
        </p:nvSpPr>
        <p:spPr bwMode="auto">
          <a:xfrm>
            <a:off x="3937000" y="2433638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2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220185" name="Rectangle 25"/>
          <p:cNvSpPr>
            <a:spLocks noChangeArrowheads="1"/>
          </p:cNvSpPr>
          <p:nvPr/>
        </p:nvSpPr>
        <p:spPr bwMode="auto">
          <a:xfrm>
            <a:off x="3937000" y="2752725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2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220186" name="Rectangle 26"/>
          <p:cNvSpPr>
            <a:spLocks noChangeArrowheads="1"/>
          </p:cNvSpPr>
          <p:nvPr/>
        </p:nvSpPr>
        <p:spPr bwMode="auto">
          <a:xfrm>
            <a:off x="3937000" y="3071813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2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220187" name="Rectangle 27"/>
          <p:cNvSpPr>
            <a:spLocks noChangeArrowheads="1"/>
          </p:cNvSpPr>
          <p:nvPr/>
        </p:nvSpPr>
        <p:spPr bwMode="auto">
          <a:xfrm>
            <a:off x="3937000" y="3402013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2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220188" name="Rectangle 28"/>
          <p:cNvSpPr>
            <a:spLocks noChangeArrowheads="1"/>
          </p:cNvSpPr>
          <p:nvPr/>
        </p:nvSpPr>
        <p:spPr bwMode="auto">
          <a:xfrm>
            <a:off x="3937000" y="4065588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2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220189" name="Rectangle 29"/>
          <p:cNvSpPr>
            <a:spLocks noChangeArrowheads="1"/>
          </p:cNvSpPr>
          <p:nvPr/>
        </p:nvSpPr>
        <p:spPr bwMode="auto">
          <a:xfrm>
            <a:off x="3937000" y="4373563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2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220190" name="Rectangle 30"/>
          <p:cNvSpPr>
            <a:spLocks noChangeArrowheads="1"/>
          </p:cNvSpPr>
          <p:nvPr/>
        </p:nvSpPr>
        <p:spPr bwMode="auto">
          <a:xfrm>
            <a:off x="3937000" y="3736975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2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220191" name="Rectangle 31"/>
          <p:cNvSpPr>
            <a:spLocks noChangeArrowheads="1"/>
          </p:cNvSpPr>
          <p:nvPr/>
        </p:nvSpPr>
        <p:spPr bwMode="auto">
          <a:xfrm>
            <a:off x="3937000" y="4700588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2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220192" name="Rectangle 32"/>
          <p:cNvSpPr>
            <a:spLocks noChangeArrowheads="1"/>
          </p:cNvSpPr>
          <p:nvPr/>
        </p:nvSpPr>
        <p:spPr bwMode="auto">
          <a:xfrm>
            <a:off x="3937000" y="5019675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2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220193" name="Rectangle 33"/>
          <p:cNvSpPr>
            <a:spLocks noChangeArrowheads="1"/>
          </p:cNvSpPr>
          <p:nvPr/>
        </p:nvSpPr>
        <p:spPr bwMode="auto">
          <a:xfrm>
            <a:off x="3937000" y="5338763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2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220194" name="Rectangle 34"/>
          <p:cNvSpPr>
            <a:spLocks noChangeArrowheads="1"/>
          </p:cNvSpPr>
          <p:nvPr/>
        </p:nvSpPr>
        <p:spPr bwMode="auto">
          <a:xfrm>
            <a:off x="3937000" y="5657850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200">
                <a:solidFill>
                  <a:srgbClr val="F5E647"/>
                </a:solidFill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220195" name="Rectangle 35"/>
          <p:cNvSpPr>
            <a:spLocks noChangeArrowheads="1"/>
          </p:cNvSpPr>
          <p:nvPr/>
        </p:nvSpPr>
        <p:spPr bwMode="auto">
          <a:xfrm>
            <a:off x="4724400" y="2749550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800" b="1">
                <a:solidFill>
                  <a:srgbClr val="FF5C00"/>
                </a:solidFill>
                <a:latin typeface="Arial" charset="0"/>
                <a:ea typeface="Arial" charset="0"/>
                <a:cs typeface="Arial" charset="0"/>
              </a:rPr>
              <a:t>&gt;</a:t>
            </a:r>
          </a:p>
        </p:txBody>
      </p:sp>
      <p:sp>
        <p:nvSpPr>
          <p:cNvPr id="220197" name="Rectangle 37"/>
          <p:cNvSpPr>
            <a:spLocks noChangeArrowheads="1"/>
          </p:cNvSpPr>
          <p:nvPr/>
        </p:nvSpPr>
        <p:spPr bwMode="auto">
          <a:xfrm>
            <a:off x="4724400" y="4062413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800" b="1">
                <a:solidFill>
                  <a:srgbClr val="FF5C00"/>
                </a:solidFill>
                <a:latin typeface="Arial" charset="0"/>
                <a:ea typeface="Arial" charset="0"/>
                <a:cs typeface="Arial" charset="0"/>
              </a:rPr>
              <a:t>&gt;</a:t>
            </a:r>
          </a:p>
        </p:txBody>
      </p:sp>
      <p:sp>
        <p:nvSpPr>
          <p:cNvPr id="220198" name="Rectangle 38"/>
          <p:cNvSpPr>
            <a:spLocks noChangeArrowheads="1"/>
          </p:cNvSpPr>
          <p:nvPr/>
        </p:nvSpPr>
        <p:spPr bwMode="auto">
          <a:xfrm>
            <a:off x="4724400" y="4359275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800" b="1">
                <a:solidFill>
                  <a:srgbClr val="66FF66"/>
                </a:solidFill>
                <a:latin typeface="Arial" charset="0"/>
                <a:ea typeface="Arial" charset="0"/>
                <a:cs typeface="Arial" charset="0"/>
              </a:rPr>
              <a:t>&lt;</a:t>
            </a:r>
          </a:p>
        </p:txBody>
      </p:sp>
      <p:sp>
        <p:nvSpPr>
          <p:cNvPr id="220199" name="Rectangle 39"/>
          <p:cNvSpPr>
            <a:spLocks noChangeArrowheads="1"/>
          </p:cNvSpPr>
          <p:nvPr/>
        </p:nvSpPr>
        <p:spPr bwMode="auto">
          <a:xfrm>
            <a:off x="4724400" y="5005388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800" b="1">
                <a:solidFill>
                  <a:srgbClr val="FF5C00"/>
                </a:solidFill>
                <a:latin typeface="Arial" charset="0"/>
                <a:ea typeface="Arial" charset="0"/>
                <a:cs typeface="Arial" charset="0"/>
              </a:rPr>
              <a:t>&gt;</a:t>
            </a:r>
          </a:p>
        </p:txBody>
      </p:sp>
      <p:sp>
        <p:nvSpPr>
          <p:cNvPr id="220200" name="Line 40"/>
          <p:cNvSpPr>
            <a:spLocks noChangeShapeType="1"/>
          </p:cNvSpPr>
          <p:nvPr/>
        </p:nvSpPr>
        <p:spPr bwMode="auto">
          <a:xfrm>
            <a:off x="1435100" y="1579563"/>
            <a:ext cx="603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0202" name="Line 42"/>
          <p:cNvSpPr>
            <a:spLocks noChangeShapeType="1"/>
          </p:cNvSpPr>
          <p:nvPr/>
        </p:nvSpPr>
        <p:spPr bwMode="auto">
          <a:xfrm flipH="1">
            <a:off x="488950" y="2882900"/>
            <a:ext cx="677863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0203" name="Line 43"/>
          <p:cNvSpPr>
            <a:spLocks noChangeShapeType="1"/>
          </p:cNvSpPr>
          <p:nvPr/>
        </p:nvSpPr>
        <p:spPr bwMode="auto">
          <a:xfrm>
            <a:off x="477838" y="2865438"/>
            <a:ext cx="0" cy="1011237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0204" name="Rectangle 44"/>
          <p:cNvSpPr>
            <a:spLocks noChangeArrowheads="1"/>
          </p:cNvSpPr>
          <p:nvPr/>
        </p:nvSpPr>
        <p:spPr bwMode="auto">
          <a:xfrm>
            <a:off x="144463" y="2565400"/>
            <a:ext cx="2454275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800">
                <a:solidFill>
                  <a:srgbClr val="FF5C00"/>
                </a:solidFill>
                <a:latin typeface="Arial" charset="0"/>
                <a:ea typeface="Arial" charset="0"/>
                <a:cs typeface="Arial" charset="0"/>
              </a:rPr>
              <a:t>defer until txn_id &lt;= 2</a:t>
            </a:r>
          </a:p>
        </p:txBody>
      </p:sp>
      <p:sp>
        <p:nvSpPr>
          <p:cNvPr id="220205" name="Line 45"/>
          <p:cNvSpPr>
            <a:spLocks noChangeShapeType="1"/>
          </p:cNvSpPr>
          <p:nvPr/>
        </p:nvSpPr>
        <p:spPr bwMode="auto">
          <a:xfrm flipH="1" flipV="1">
            <a:off x="246063" y="4148138"/>
            <a:ext cx="903287" cy="1587"/>
          </a:xfrm>
          <a:prstGeom prst="line">
            <a:avLst/>
          </a:prstGeom>
          <a:noFill/>
          <a:ln w="38100">
            <a:solidFill>
              <a:srgbClr val="FF5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0206" name="Line 46"/>
          <p:cNvSpPr>
            <a:spLocks noChangeShapeType="1"/>
          </p:cNvSpPr>
          <p:nvPr/>
        </p:nvSpPr>
        <p:spPr bwMode="auto">
          <a:xfrm flipH="1">
            <a:off x="219075" y="4129088"/>
            <a:ext cx="9525" cy="1670050"/>
          </a:xfrm>
          <a:prstGeom prst="line">
            <a:avLst/>
          </a:prstGeom>
          <a:noFill/>
          <a:ln w="38100">
            <a:solidFill>
              <a:srgbClr val="FF5C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0207" name="Rectangle 47"/>
          <p:cNvSpPr>
            <a:spLocks noChangeArrowheads="1"/>
          </p:cNvSpPr>
          <p:nvPr/>
        </p:nvSpPr>
        <p:spPr bwMode="auto">
          <a:xfrm>
            <a:off x="-25400" y="3862388"/>
            <a:ext cx="2439988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800">
                <a:solidFill>
                  <a:srgbClr val="FF5C00"/>
                </a:solidFill>
                <a:latin typeface="Arial" charset="0"/>
                <a:ea typeface="Arial" charset="0"/>
                <a:cs typeface="Arial" charset="0"/>
              </a:rPr>
              <a:t>defer until txn_id &lt;= 1</a:t>
            </a:r>
          </a:p>
        </p:txBody>
      </p:sp>
      <p:sp>
        <p:nvSpPr>
          <p:cNvPr id="220208" name="Line 48"/>
          <p:cNvSpPr>
            <a:spLocks noChangeShapeType="1"/>
          </p:cNvSpPr>
          <p:nvPr/>
        </p:nvSpPr>
        <p:spPr bwMode="auto">
          <a:xfrm flipH="1">
            <a:off x="485775" y="5157788"/>
            <a:ext cx="677863" cy="0"/>
          </a:xfrm>
          <a:prstGeom prst="line">
            <a:avLst/>
          </a:prstGeom>
          <a:noFill/>
          <a:ln w="38100">
            <a:solidFill>
              <a:srgbClr val="FF5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0209" name="Line 49"/>
          <p:cNvSpPr>
            <a:spLocks noChangeShapeType="1"/>
          </p:cNvSpPr>
          <p:nvPr/>
        </p:nvSpPr>
        <p:spPr bwMode="auto">
          <a:xfrm>
            <a:off x="474663" y="5157788"/>
            <a:ext cx="0" cy="303212"/>
          </a:xfrm>
          <a:prstGeom prst="line">
            <a:avLst/>
          </a:prstGeom>
          <a:noFill/>
          <a:ln w="38100">
            <a:solidFill>
              <a:srgbClr val="FF5C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0210" name="Rectangle 50"/>
          <p:cNvSpPr>
            <a:spLocks noChangeArrowheads="1"/>
          </p:cNvSpPr>
          <p:nvPr/>
        </p:nvSpPr>
        <p:spPr bwMode="auto">
          <a:xfrm>
            <a:off x="152400" y="4840288"/>
            <a:ext cx="2433638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1800">
                <a:solidFill>
                  <a:srgbClr val="FF5C00"/>
                </a:solidFill>
                <a:latin typeface="Arial" charset="0"/>
                <a:ea typeface="Arial" charset="0"/>
                <a:cs typeface="Arial" charset="0"/>
              </a:rPr>
              <a:t>defer until txn_id &lt;= 3</a:t>
            </a:r>
          </a:p>
        </p:txBody>
      </p:sp>
      <p:sp>
        <p:nvSpPr>
          <p:cNvPr id="220212" name="Line 52"/>
          <p:cNvSpPr>
            <a:spLocks noChangeShapeType="1"/>
          </p:cNvSpPr>
          <p:nvPr/>
        </p:nvSpPr>
        <p:spPr bwMode="auto">
          <a:xfrm flipH="1">
            <a:off x="485775" y="3835400"/>
            <a:ext cx="677863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0213" name="Line 53"/>
          <p:cNvSpPr>
            <a:spLocks noChangeShapeType="1"/>
          </p:cNvSpPr>
          <p:nvPr/>
        </p:nvSpPr>
        <p:spPr bwMode="auto">
          <a:xfrm flipH="1">
            <a:off x="482600" y="5432425"/>
            <a:ext cx="677863" cy="0"/>
          </a:xfrm>
          <a:prstGeom prst="line">
            <a:avLst/>
          </a:prstGeom>
          <a:noFill/>
          <a:ln w="38100">
            <a:solidFill>
              <a:srgbClr val="FF5C00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0215" name="Line 55"/>
          <p:cNvSpPr>
            <a:spLocks noChangeShapeType="1"/>
          </p:cNvSpPr>
          <p:nvPr/>
        </p:nvSpPr>
        <p:spPr bwMode="auto">
          <a:xfrm flipH="1" flipV="1">
            <a:off x="215900" y="5781675"/>
            <a:ext cx="936625" cy="3175"/>
          </a:xfrm>
          <a:prstGeom prst="line">
            <a:avLst/>
          </a:prstGeom>
          <a:noFill/>
          <a:ln w="38100">
            <a:solidFill>
              <a:srgbClr val="FF5C00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0216" name="Rectangle 56"/>
          <p:cNvSpPr>
            <a:spLocks noChangeArrowheads="1"/>
          </p:cNvSpPr>
          <p:nvPr/>
        </p:nvSpPr>
        <p:spPr bwMode="auto">
          <a:xfrm>
            <a:off x="168275" y="4333875"/>
            <a:ext cx="12382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0" tIns="45702" rIns="91400" bIns="45702">
            <a:prstTxWarp prst="textNoShape">
              <a:avLst/>
            </a:prstTxWarp>
          </a:bodyPr>
          <a:lstStyle/>
          <a:p>
            <a:pPr marL="225425" indent="-225425" algn="ctr">
              <a:lnSpc>
                <a:spcPct val="70000"/>
              </a:lnSpc>
              <a:spcBef>
                <a:spcPct val="30000"/>
              </a:spcBef>
              <a:buClr>
                <a:srgbClr val="F5E647"/>
              </a:buClr>
              <a:buFont typeface="Wingdings" charset="2"/>
              <a:buNone/>
            </a:pPr>
            <a:r>
              <a:rPr lang="en-US" sz="2000">
                <a:solidFill>
                  <a:srgbClr val="66FF66"/>
                </a:solidFill>
                <a:latin typeface="Arial" charset="0"/>
                <a:ea typeface="Arial" charset="0"/>
                <a:cs typeface="Arial" charset="0"/>
              </a:rPr>
              <a:t>execute</a:t>
            </a:r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5613" y="6357938"/>
            <a:ext cx="415925" cy="304800"/>
          </a:xfrm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69</a:t>
            </a:fld>
            <a:endParaRPr lang="en-US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10433E-6 L -5.55556E-7 0.04789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220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4789 L -5.55556E-7 0.10063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220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10069 L -5.55556E-7 0.14491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220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14514 L -5.55556E-7 0.18982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220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19015 L -5.55556E-7 0.24104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220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24121 L -5.55556E-7 0.28519 " pathEditMode="relative" rAng="0" ptsTypes="AA">
                                      <p:cBhvr>
                                        <p:cTn id="91" dur="500" fill="hold"/>
                                        <p:tgtEl>
                                          <p:spTgt spid="220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28519 L -5.55556E-7 0.33125 " pathEditMode="relative" rAng="0" ptsTypes="AA">
                                      <p:cBhvr>
                                        <p:cTn id="106" dur="500" fill="hold"/>
                                        <p:tgtEl>
                                          <p:spTgt spid="220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0" presetClass="path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33149 L -5.55556E-7 0.3757 " pathEditMode="relative" rAng="0" ptsTypes="AA">
                                      <p:cBhvr>
                                        <p:cTn id="127" dur="500" fill="hold"/>
                                        <p:tgtEl>
                                          <p:spTgt spid="220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0" presetClass="path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37616 L -5.55556E-7 0.42246 " pathEditMode="relative" rAng="0" ptsTypes="AA">
                                      <p:cBhvr>
                                        <p:cTn id="146" dur="500" fill="hold"/>
                                        <p:tgtEl>
                                          <p:spTgt spid="220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0" presetClass="path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42246 L -5.55556E-7 0.4706 " pathEditMode="relative" ptsTypes="AA">
                                      <p:cBhvr>
                                        <p:cTn id="171" dur="500" fill="hold"/>
                                        <p:tgtEl>
                                          <p:spTgt spid="220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0" presetClass="path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4706 L -5.55556E-7 0.52107 " pathEditMode="relative" ptsTypes="AA">
                                      <p:cBhvr>
                                        <p:cTn id="178" dur="500" fill="hold"/>
                                        <p:tgtEl>
                                          <p:spTgt spid="220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00"/>
                            </p:stCondLst>
                            <p:childTnLst>
                              <p:par>
                                <p:cTn id="1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0" presetClass="path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52107 L -5.55556E-7 0.56297 " pathEditMode="relative" ptsTypes="AA">
                                      <p:cBhvr>
                                        <p:cTn id="197" dur="500" fill="hold"/>
                                        <p:tgtEl>
                                          <p:spTgt spid="220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50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0" presetClass="path" presetSubtype="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5632 L -5.55556E-7 0.61459 " pathEditMode="relative" rAng="0" ptsTypes="AA">
                                      <p:cBhvr>
                                        <p:cTn id="218" dur="500" fill="hold"/>
                                        <p:tgtEl>
                                          <p:spTgt spid="220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0"/>
                            </p:stCondLst>
                            <p:childTnLst>
                              <p:par>
                                <p:cTn id="2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5" grpId="0" animBg="1"/>
      <p:bldP spid="220165" grpId="1" animBg="1"/>
      <p:bldP spid="220166" grpId="0"/>
      <p:bldP spid="220166" grpId="1"/>
      <p:bldP spid="220167" grpId="0" animBg="1"/>
      <p:bldP spid="220167" grpId="1" animBg="1"/>
      <p:bldP spid="220168" grpId="0"/>
      <p:bldP spid="220168" grpId="1"/>
      <p:bldP spid="220169" grpId="0" animBg="1"/>
      <p:bldP spid="220169" grpId="1" animBg="1"/>
      <p:bldP spid="220170" grpId="0"/>
      <p:bldP spid="220170" grpId="1"/>
      <p:bldP spid="220171" grpId="0" animBg="1"/>
      <p:bldP spid="220171" grpId="1" animBg="1"/>
      <p:bldP spid="220172" grpId="0"/>
      <p:bldP spid="220172" grpId="1"/>
      <p:bldP spid="220173" grpId="0"/>
      <p:bldP spid="220173" grpId="1"/>
      <p:bldP spid="220174" grpId="0"/>
      <p:bldP spid="220174" grpId="1"/>
      <p:bldP spid="220175" grpId="0"/>
      <p:bldP spid="220175" grpId="1"/>
      <p:bldP spid="220176" grpId="0"/>
      <p:bldP spid="220176" grpId="1"/>
      <p:bldP spid="220177" grpId="0" animBg="1"/>
      <p:bldP spid="220178" grpId="0"/>
      <p:bldP spid="220179" grpId="0"/>
      <p:bldP spid="220181" grpId="0"/>
      <p:bldP spid="220182" grpId="0"/>
      <p:bldP spid="220183" grpId="0"/>
      <p:bldP spid="220184" grpId="0"/>
      <p:bldP spid="220185" grpId="0"/>
      <p:bldP spid="220186" grpId="0"/>
      <p:bldP spid="220187" grpId="0"/>
      <p:bldP spid="220188" grpId="0"/>
      <p:bldP spid="220189" grpId="0"/>
      <p:bldP spid="220190" grpId="0"/>
      <p:bldP spid="220191" grpId="0"/>
      <p:bldP spid="220192" grpId="0"/>
      <p:bldP spid="220193" grpId="0"/>
      <p:bldP spid="220194" grpId="0"/>
      <p:bldP spid="220195" grpId="0"/>
      <p:bldP spid="220195" grpId="1"/>
      <p:bldP spid="220197" grpId="0"/>
      <p:bldP spid="220197" grpId="1"/>
      <p:bldP spid="220198" grpId="0"/>
      <p:bldP spid="220198" grpId="1"/>
      <p:bldP spid="220199" grpId="0"/>
      <p:bldP spid="220199" grpId="1"/>
      <p:bldP spid="220200" grpId="0" animBg="1"/>
      <p:bldP spid="220200" grpId="1" animBg="1"/>
      <p:bldP spid="220200" grpId="2" animBg="1"/>
      <p:bldP spid="220200" grpId="3" animBg="1"/>
      <p:bldP spid="220200" grpId="4" animBg="1"/>
      <p:bldP spid="220200" grpId="5" animBg="1"/>
      <p:bldP spid="220200" grpId="6" animBg="1"/>
      <p:bldP spid="220200" grpId="7" animBg="1"/>
      <p:bldP spid="220200" grpId="8" animBg="1"/>
      <p:bldP spid="220200" grpId="9" animBg="1"/>
      <p:bldP spid="220200" grpId="10" animBg="1"/>
      <p:bldP spid="220200" grpId="11" animBg="1"/>
      <p:bldP spid="220200" grpId="12" animBg="1"/>
      <p:bldP spid="220200" grpId="13" animBg="1"/>
      <p:bldP spid="220202" grpId="0" animBg="1"/>
      <p:bldP spid="220203" grpId="0" animBg="1"/>
      <p:bldP spid="220204" grpId="0"/>
      <p:bldP spid="220205" grpId="0" animBg="1"/>
      <p:bldP spid="220206" grpId="0" animBg="1"/>
      <p:bldP spid="220207" grpId="0"/>
      <p:bldP spid="220208" grpId="0" animBg="1"/>
      <p:bldP spid="220209" grpId="0" animBg="1"/>
      <p:bldP spid="220210" grpId="0"/>
      <p:bldP spid="220212" grpId="0" animBg="1"/>
      <p:bldP spid="220213" grpId="0" animBg="1"/>
      <p:bldP spid="220215" grpId="0" animBg="1"/>
      <p:bldP spid="22021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567B62-FABC-2243-895C-8F4157025C30}" type="slidenum">
              <a:rPr lang="en-US" smtClean="0"/>
              <a:pPr/>
              <a:t>70</a:t>
            </a:fld>
            <a:endParaRPr lang="en-US" dirty="0" smtClean="0"/>
          </a:p>
        </p:txBody>
      </p:sp>
      <p:sp>
        <p:nvSpPr>
          <p:cNvPr id="798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Functions Code </a:t>
            </a:r>
            <a:r>
              <a:rPr lang="en-US" dirty="0"/>
              <a:t>Generation</a:t>
            </a:r>
          </a:p>
        </p:txBody>
      </p:sp>
      <p:sp>
        <p:nvSpPr>
          <p:cNvPr id="798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800" b="1" dirty="0" err="1">
                <a:solidFill>
                  <a:srgbClr val="66FF66"/>
                </a:solidFill>
                <a:latin typeface="Arial" pitchFamily="-108" charset="0"/>
              </a:rPr>
              <a:t>tm_callable</a:t>
            </a:r>
            <a:endParaRPr lang="en-US" sz="2800" b="1" dirty="0">
              <a:solidFill>
                <a:srgbClr val="66FF66"/>
              </a:solidFill>
              <a:latin typeface="Arial" pitchFamily="-108" charset="0"/>
            </a:endParaRPr>
          </a:p>
          <a:p>
            <a:pPr lvl="1" eaLnBrk="1" hangingPunct="1"/>
            <a:r>
              <a:rPr lang="en-US" sz="2000" dirty="0"/>
              <a:t>Generate two copies, instrumented (transactional) and </a:t>
            </a:r>
            <a:r>
              <a:rPr lang="en-US" sz="2000" dirty="0" err="1"/>
              <a:t>uninstrumented</a:t>
            </a:r>
            <a:r>
              <a:rPr lang="en-US" sz="2000" dirty="0"/>
              <a:t> (non-transactional)</a:t>
            </a:r>
          </a:p>
          <a:p>
            <a:pPr marL="0" indent="0" eaLnBrk="1" hangingPunct="1"/>
            <a:r>
              <a:rPr lang="en-US" sz="2800" b="1" dirty="0" err="1">
                <a:solidFill>
                  <a:srgbClr val="66FF66"/>
                </a:solidFill>
                <a:latin typeface="Arial" pitchFamily="-108" charset="0"/>
              </a:rPr>
              <a:t>tm_pure</a:t>
            </a:r>
            <a:endParaRPr lang="en-US" sz="2800" b="1" dirty="0">
              <a:solidFill>
                <a:srgbClr val="66FF66"/>
              </a:solidFill>
              <a:latin typeface="Arial" pitchFamily="-108" charset="0"/>
            </a:endParaRPr>
          </a:p>
          <a:p>
            <a:pPr lvl="1" eaLnBrk="1" hangingPunct="1"/>
            <a:r>
              <a:rPr lang="en-US" sz="2000" dirty="0"/>
              <a:t>Only generate </a:t>
            </a:r>
            <a:r>
              <a:rPr lang="en-US" sz="2000" dirty="0" err="1"/>
              <a:t>uninstrumented</a:t>
            </a:r>
            <a:r>
              <a:rPr lang="en-US" sz="2000" dirty="0"/>
              <a:t> code – does not cause transaction to go serial</a:t>
            </a:r>
          </a:p>
          <a:p>
            <a:pPr marL="0" indent="0" eaLnBrk="1" hangingPunct="1"/>
            <a:r>
              <a:rPr lang="en-US" sz="2800" b="1" dirty="0" err="1">
                <a:solidFill>
                  <a:srgbClr val="66FF66"/>
                </a:solidFill>
                <a:latin typeface="Arial" pitchFamily="-108" charset="0"/>
              </a:rPr>
              <a:t>tm_unknown</a:t>
            </a:r>
            <a:endParaRPr lang="en-US" sz="2800" b="1" dirty="0">
              <a:solidFill>
                <a:srgbClr val="66FF66"/>
              </a:solidFill>
              <a:latin typeface="Arial" pitchFamily="-108" charset="0"/>
            </a:endParaRPr>
          </a:p>
          <a:p>
            <a:pPr lvl="1" eaLnBrk="1" hangingPunct="1"/>
            <a:r>
              <a:rPr lang="en-US" sz="2000" dirty="0"/>
              <a:t>Switch to serial mode before a call is made inside a transaction</a:t>
            </a:r>
          </a:p>
          <a:p>
            <a:pPr lvl="1" eaLnBrk="1" hangingPunct="1"/>
            <a:r>
              <a:rPr lang="en-US" sz="2000" dirty="0"/>
              <a:t>May be promoted to </a:t>
            </a:r>
            <a:r>
              <a:rPr lang="en-US" sz="2000" b="1" dirty="0" err="1">
                <a:solidFill>
                  <a:srgbClr val="66FF66"/>
                </a:solidFill>
                <a:latin typeface="Arial" pitchFamily="-108" charset="0"/>
              </a:rPr>
              <a:t>tm_callable</a:t>
            </a:r>
            <a:r>
              <a:rPr lang="en-US" sz="2000" dirty="0"/>
              <a:t> or </a:t>
            </a:r>
            <a:r>
              <a:rPr lang="en-US" sz="2000" b="1" dirty="0" err="1">
                <a:solidFill>
                  <a:srgbClr val="66FF66"/>
                </a:solidFill>
                <a:latin typeface="Arial" pitchFamily="-108" charset="0"/>
              </a:rPr>
              <a:t>tm_pure</a:t>
            </a:r>
            <a:r>
              <a:rPr lang="en-US" sz="2000" dirty="0"/>
              <a:t> by compiler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B62C02D-8851-8C4B-9D93-24034678D8D2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809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Code Generation for tm_callable</a:t>
            </a:r>
          </a:p>
        </p:txBody>
      </p:sp>
      <p:graphicFrame>
        <p:nvGraphicFramePr>
          <p:cNvPr id="627734" name="Group 22"/>
          <p:cNvGraphicFramePr>
            <a:graphicFrameLocks noGrp="1"/>
          </p:cNvGraphicFramePr>
          <p:nvPr>
            <p:ph idx="1"/>
          </p:nvPr>
        </p:nvGraphicFramePr>
        <p:xfrm>
          <a:off x="455613" y="1371600"/>
          <a:ext cx="8237537" cy="4553712"/>
        </p:xfrm>
        <a:graphic>
          <a:graphicData uri="http://schemas.openxmlformats.org/drawingml/2006/table">
            <a:tbl>
              <a:tblPr/>
              <a:tblGrid>
                <a:gridCol w="4081751"/>
                <a:gridCol w="4155786"/>
              </a:tblGrid>
              <a:tr h="434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__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declspec(tm_callable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int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inc (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int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*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p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p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++;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}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CC"/>
                          </a:solidFill>
                          <a:effectLst/>
                          <a:latin typeface="Verdana" pitchFamily="-108" charset="0"/>
                          <a:ea typeface="Arial" pitchFamily="-108" charset="0"/>
                          <a:cs typeface="Arial" pitchFamily="-108" charset="0"/>
                        </a:rPr>
                        <a:t>    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CC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inc: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   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jmp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A6D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inc_$nontxn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A6D1"/>
                        </a:solidFill>
                        <a:effectLst/>
                        <a:latin typeface="Arial" pitchFamily="-108" charset="0"/>
                        <a:ea typeface="Arial" pitchFamily="-108" charset="0"/>
                        <a:cs typeface="Arial" pitchFamily="-10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   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mov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eax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, MAGIC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   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jmp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A6D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inc_$txn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A6D1"/>
                        </a:solidFill>
                        <a:effectLst/>
                        <a:latin typeface="Arial" pitchFamily="-108" charset="0"/>
                        <a:ea typeface="Arial" pitchFamily="-108" charset="0"/>
                        <a:cs typeface="Arial" pitchFamily="-10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CC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99CC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inc_$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A6D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nontxn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CC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    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CC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99CC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inc_$txn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CC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    …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0904" name="AutoShape 15"/>
          <p:cNvSpPr>
            <a:spLocks noChangeArrowheads="1"/>
          </p:cNvSpPr>
          <p:nvPr/>
        </p:nvSpPr>
        <p:spPr bwMode="auto">
          <a:xfrm>
            <a:off x="3478213" y="2352675"/>
            <a:ext cx="1066800" cy="533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508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9DF529C-E234-BE40-9C4B-A9479B49E703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819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Code Generation for tm_pure</a:t>
            </a:r>
          </a:p>
        </p:txBody>
      </p:sp>
      <p:graphicFrame>
        <p:nvGraphicFramePr>
          <p:cNvPr id="628749" name="Group 13"/>
          <p:cNvGraphicFramePr>
            <a:graphicFrameLocks noGrp="1"/>
          </p:cNvGraphicFramePr>
          <p:nvPr>
            <p:ph idx="1"/>
          </p:nvPr>
        </p:nvGraphicFramePr>
        <p:xfrm>
          <a:off x="455613" y="1371600"/>
          <a:ext cx="8237537" cy="4343400"/>
        </p:xfrm>
        <a:graphic>
          <a:graphicData uri="http://schemas.openxmlformats.org/drawingml/2006/table">
            <a:tbl>
              <a:tblPr/>
              <a:tblGrid>
                <a:gridCol w="4174114"/>
                <a:gridCol w="4063423"/>
              </a:tblGrid>
              <a:tr h="434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__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declspec(tm_pure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int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peek(int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*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p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return *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p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}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CC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peek: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  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jmp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A6D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peek_$nontxn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A6D1"/>
                        </a:solidFill>
                        <a:effectLst/>
                        <a:latin typeface="Arial" pitchFamily="-108" charset="0"/>
                        <a:ea typeface="Arial" pitchFamily="-108" charset="0"/>
                        <a:cs typeface="Arial" pitchFamily="-10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  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mov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eax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MAGIC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  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jmp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A6D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peek_$nontxn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A6D1"/>
                        </a:solidFill>
                        <a:effectLst/>
                        <a:latin typeface="Arial" pitchFamily="-108" charset="0"/>
                        <a:ea typeface="Arial" pitchFamily="-108" charset="0"/>
                        <a:cs typeface="Arial" pitchFamily="-10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CC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99CC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peek_$nontxn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CC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…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928" name="AutoShape 12"/>
          <p:cNvSpPr>
            <a:spLocks noChangeArrowheads="1"/>
          </p:cNvSpPr>
          <p:nvPr/>
        </p:nvSpPr>
        <p:spPr bwMode="auto">
          <a:xfrm>
            <a:off x="3478213" y="2352675"/>
            <a:ext cx="1066800" cy="533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508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E53C282-8196-B14A-889A-C072F21D98B9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829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Indirect Calls</a:t>
            </a:r>
          </a:p>
        </p:txBody>
      </p:sp>
      <p:graphicFrame>
        <p:nvGraphicFramePr>
          <p:cNvPr id="629777" name="Group 17"/>
          <p:cNvGraphicFramePr>
            <a:graphicFrameLocks noGrp="1"/>
          </p:cNvGraphicFramePr>
          <p:nvPr>
            <p:ph sz="half" idx="1"/>
          </p:nvPr>
        </p:nvGraphicFramePr>
        <p:xfrm>
          <a:off x="2533650" y="1270000"/>
          <a:ext cx="4346575" cy="2372360"/>
        </p:xfrm>
        <a:graphic>
          <a:graphicData uri="http://schemas.openxmlformats.org/drawingml/2006/table">
            <a:tbl>
              <a:tblPr/>
              <a:tblGrid>
                <a:gridCol w="4346575"/>
              </a:tblGrid>
              <a:tr h="2095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if (*(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fp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+ MAGIC_OFFSET) == MAGIC)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 call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fp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+ TXN_TWIN_OFFSET;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} else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switchToSerialMode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();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     call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fp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  <a:ea typeface="Arial" pitchFamily="-108" charset="0"/>
                          <a:cs typeface="Arial" pitchFamily="-108" charset="0"/>
                        </a:rPr>
                        <a:t>}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951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55613" y="3962400"/>
            <a:ext cx="8397875" cy="2095499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lnSpc>
                <a:spcPct val="105000"/>
              </a:lnSpc>
            </a:pPr>
            <a:r>
              <a:rPr lang="en-US" sz="2400" dirty="0"/>
              <a:t>No overhead for indirect calls outside of transactions</a:t>
            </a:r>
            <a:endParaRPr lang="en-US" sz="2400" dirty="0" smtClean="0"/>
          </a:p>
          <a:p>
            <a:pPr marL="0" indent="0" eaLnBrk="1" hangingPunct="1">
              <a:lnSpc>
                <a:spcPct val="105000"/>
              </a:lnSpc>
            </a:pPr>
            <a:r>
              <a:rPr lang="en-US" sz="2400" dirty="0" smtClean="0"/>
              <a:t>Same execution mode available across inheritance hierarchy thanks to virtual function overriding rules</a:t>
            </a:r>
          </a:p>
          <a:p>
            <a:pPr marL="0" indent="0" eaLnBrk="1" hangingPunct="1">
              <a:lnSpc>
                <a:spcPct val="105000"/>
              </a:lnSpc>
            </a:pPr>
            <a:r>
              <a:rPr lang="en-US" sz="2400" dirty="0" smtClean="0"/>
              <a:t>No </a:t>
            </a:r>
            <a:r>
              <a:rPr lang="en-US" sz="2400" dirty="0"/>
              <a:t>annotation on function pointers</a:t>
            </a:r>
          </a:p>
          <a:p>
            <a:pPr lvl="1" eaLnBrk="1" hangingPunct="1">
              <a:lnSpc>
                <a:spcPct val="105000"/>
              </a:lnSpc>
            </a:pPr>
            <a:r>
              <a:rPr lang="en-US" dirty="0"/>
              <a:t>Indirect call to non-recompiled </a:t>
            </a:r>
            <a:r>
              <a:rPr lang="en-US" b="1" dirty="0" err="1">
                <a:solidFill>
                  <a:srgbClr val="33CC33"/>
                </a:solidFill>
                <a:latin typeface="Arial" pitchFamily="-108" charset="0"/>
              </a:rPr>
              <a:t>tm_pure</a:t>
            </a:r>
            <a:r>
              <a:rPr lang="en-US" dirty="0"/>
              <a:t> function causes switch to serial </a:t>
            </a:r>
            <a:r>
              <a:rPr lang="en-US" dirty="0" smtClean="0"/>
              <a:t>mode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8796844-EDC6-BA41-A986-09E1BABFC1A6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Agenda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/>
              <a:t>Part 1: STM Overview</a:t>
            </a:r>
            <a:endParaRPr lang="en-US" sz="1800" dirty="0" smtClean="0"/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Introduction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Language Constructs and Semantics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Design space</a:t>
            </a:r>
          </a:p>
          <a:p>
            <a:pPr lvl="1" eaLnBrk="1" hangingPunct="1">
              <a:buNone/>
            </a:pPr>
            <a:r>
              <a:rPr lang="en-US" sz="2700" dirty="0" smtClean="0"/>
              <a:t>Part 2: STM Implementation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Runtime</a:t>
            </a:r>
          </a:p>
          <a:p>
            <a:pPr lvl="2" eaLnBrk="1" hangingPunct="1"/>
            <a:r>
              <a:rPr lang="en-US" sz="1900" dirty="0" smtClean="0">
                <a:ea typeface="ＭＳ Ｐゴシック" pitchFamily="-108" charset="-128"/>
              </a:rPr>
              <a:t>Compiler</a:t>
            </a:r>
          </a:p>
          <a:p>
            <a:pPr lvl="2" eaLnBrk="1" hangingPunct="1"/>
            <a:r>
              <a:rPr lang="en-US" sz="1900" dirty="0" smtClean="0">
                <a:solidFill>
                  <a:schemeClr val="tx2"/>
                </a:solidFill>
                <a:ea typeface="ＭＳ Ｐゴシック" pitchFamily="-108" charset="-128"/>
              </a:rPr>
              <a:t>Performance</a:t>
            </a:r>
            <a:endParaRPr lang="en-US" sz="1900" dirty="0">
              <a:solidFill>
                <a:schemeClr val="tx2"/>
              </a:solidFill>
              <a:ea typeface="ＭＳ Ｐゴシック" pitchFamily="-108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TM in Real World</a:t>
            </a:r>
            <a:endParaRPr lang="en-US"/>
          </a:p>
        </p:txBody>
      </p:sp>
      <p:sp>
        <p:nvSpPr>
          <p:cNvPr id="78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Realistic workloads: STAMP, SPLASH, and PARSEC benchmark suites  (fluid dynamics, </a:t>
            </a:r>
            <a:r>
              <a:rPr lang="en-US" dirty="0" err="1" smtClean="0"/>
              <a:t>raytracing</a:t>
            </a:r>
            <a:r>
              <a:rPr lang="en-US" dirty="0" smtClean="0"/>
              <a:t>, etc.)</a:t>
            </a:r>
          </a:p>
          <a:p>
            <a:r>
              <a:rPr lang="en-US" dirty="0" smtClean="0"/>
              <a:t>Performance bottlenecks</a:t>
            </a:r>
          </a:p>
          <a:p>
            <a:pPr lvl="2"/>
            <a:r>
              <a:rPr lang="en-US" dirty="0" smtClean="0"/>
              <a:t>Sometimes we use a single global lock (GLOCK) as a baseline</a:t>
            </a:r>
          </a:p>
          <a:p>
            <a:pPr lvl="2"/>
            <a:r>
              <a:rPr lang="en-US" dirty="0" smtClean="0"/>
              <a:t>Bottleneck discovery performed on optimistic STM only</a:t>
            </a:r>
            <a:endParaRPr lang="en-US" dirty="0"/>
          </a:p>
        </p:txBody>
      </p:sp>
      <p:sp>
        <p:nvSpPr>
          <p:cNvPr id="10137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3C357-29B7-2B49-97E8-3504A3F4A86F}" type="slidenum">
              <a:rPr lang="en-US" smtClean="0"/>
              <a:pPr/>
              <a:t>75</a:t>
            </a:fld>
            <a:endParaRPr lang="en-US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8402006-7B04-A34E-8F83-F73DD9EE9539}" type="slidenum">
              <a:rPr lang="en-US" smtClean="0"/>
              <a:pPr/>
              <a:t>76</a:t>
            </a:fld>
            <a:endParaRPr lang="en-US" smtClean="0"/>
          </a:p>
        </p:txBody>
      </p:sp>
      <p:sp>
        <p:nvSpPr>
          <p:cNvPr id="1034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False Conflicts</a:t>
            </a:r>
          </a:p>
        </p:txBody>
      </p:sp>
      <p:sp>
        <p:nvSpPr>
          <p:cNvPr id="1034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6713" y="4772025"/>
            <a:ext cx="8407400" cy="998538"/>
          </a:xfrm>
        </p:spPr>
        <p:txBody>
          <a:bodyPr/>
          <a:lstStyle/>
          <a:p>
            <a:pPr marL="0" indent="0" eaLnBrk="1" hangingPunct="1"/>
            <a:r>
              <a:rPr lang="en-US" sz="2400"/>
              <a:t>Poor scalability due to conflicts -- &gt;90% false conflicts</a:t>
            </a:r>
          </a:p>
          <a:p>
            <a:pPr marL="0" indent="0" eaLnBrk="1" hangingPunct="1"/>
            <a:r>
              <a:rPr lang="en-US" sz="2400"/>
              <a:t>The same STM had no problems on SPLASH-2</a:t>
            </a:r>
          </a:p>
        </p:txBody>
      </p:sp>
      <p:sp>
        <p:nvSpPr>
          <p:cNvPr id="103430" name="Text Box 4"/>
          <p:cNvSpPr txBox="1">
            <a:spLocks noChangeArrowheads="1"/>
          </p:cNvSpPr>
          <p:nvPr/>
        </p:nvSpPr>
        <p:spPr bwMode="auto">
          <a:xfrm>
            <a:off x="623888" y="1116013"/>
            <a:ext cx="3736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Arial" pitchFamily="-108" charset="0"/>
              </a:rPr>
              <a:t>Genome</a:t>
            </a:r>
          </a:p>
        </p:txBody>
      </p:sp>
      <p:sp>
        <p:nvSpPr>
          <p:cNvPr id="103431" name="Text Box 5"/>
          <p:cNvSpPr txBox="1">
            <a:spLocks noChangeArrowheads="1"/>
          </p:cNvSpPr>
          <p:nvPr/>
        </p:nvSpPr>
        <p:spPr bwMode="auto">
          <a:xfrm>
            <a:off x="4867275" y="1120775"/>
            <a:ext cx="35893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Arial" pitchFamily="-108" charset="0"/>
              </a:rPr>
              <a:t>Vacation</a:t>
            </a:r>
          </a:p>
        </p:txBody>
      </p:sp>
      <p:sp>
        <p:nvSpPr>
          <p:cNvPr id="103432" name="Rectangle 96"/>
          <p:cNvSpPr>
            <a:spLocks noChangeArrowheads="1"/>
          </p:cNvSpPr>
          <p:nvPr/>
        </p:nvSpPr>
        <p:spPr bwMode="auto">
          <a:xfrm rot="-5400000">
            <a:off x="-300037" y="2635250"/>
            <a:ext cx="1574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Execution Time (s)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03433" name="Line 98"/>
          <p:cNvSpPr>
            <a:spLocks noChangeShapeType="1"/>
          </p:cNvSpPr>
          <p:nvPr/>
        </p:nvSpPr>
        <p:spPr bwMode="auto">
          <a:xfrm>
            <a:off x="3821113" y="1590675"/>
            <a:ext cx="214312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34" name="Freeform 99"/>
          <p:cNvSpPr>
            <a:spLocks/>
          </p:cNvSpPr>
          <p:nvPr/>
        </p:nvSpPr>
        <p:spPr bwMode="auto">
          <a:xfrm>
            <a:off x="3887788" y="1554163"/>
            <a:ext cx="74612" cy="73025"/>
          </a:xfrm>
          <a:custGeom>
            <a:avLst/>
            <a:gdLst>
              <a:gd name="T0" fmla="*/ 23 w 47"/>
              <a:gd name="T1" fmla="*/ 0 h 46"/>
              <a:gd name="T2" fmla="*/ 47 w 47"/>
              <a:gd name="T3" fmla="*/ 23 h 46"/>
              <a:gd name="T4" fmla="*/ 23 w 47"/>
              <a:gd name="T5" fmla="*/ 46 h 46"/>
              <a:gd name="T6" fmla="*/ 0 w 47"/>
              <a:gd name="T7" fmla="*/ 23 h 46"/>
              <a:gd name="T8" fmla="*/ 23 w 47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7"/>
              <a:gd name="T16" fmla="*/ 0 h 46"/>
              <a:gd name="T17" fmla="*/ 47 w 47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7" h="46">
                <a:moveTo>
                  <a:pt x="23" y="0"/>
                </a:moveTo>
                <a:lnTo>
                  <a:pt x="47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35" name="Rectangle 100"/>
          <p:cNvSpPr>
            <a:spLocks noChangeArrowheads="1"/>
          </p:cNvSpPr>
          <p:nvPr/>
        </p:nvSpPr>
        <p:spPr bwMode="auto">
          <a:xfrm>
            <a:off x="4073525" y="1503363"/>
            <a:ext cx="5334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GLOCK</a:t>
            </a:r>
            <a:endParaRPr lang="en-US"/>
          </a:p>
        </p:txBody>
      </p:sp>
      <p:sp>
        <p:nvSpPr>
          <p:cNvPr id="103436" name="Line 101"/>
          <p:cNvSpPr>
            <a:spLocks noChangeShapeType="1"/>
          </p:cNvSpPr>
          <p:nvPr/>
        </p:nvSpPr>
        <p:spPr bwMode="auto">
          <a:xfrm>
            <a:off x="4687888" y="1590675"/>
            <a:ext cx="214312" cy="0"/>
          </a:xfrm>
          <a:prstGeom prst="line">
            <a:avLst/>
          </a:prstGeom>
          <a:noFill/>
          <a:ln w="28575">
            <a:solidFill>
              <a:srgbClr val="66FF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37" name="Rectangle 102"/>
          <p:cNvSpPr>
            <a:spLocks noChangeArrowheads="1"/>
          </p:cNvSpPr>
          <p:nvPr/>
        </p:nvSpPr>
        <p:spPr bwMode="auto">
          <a:xfrm>
            <a:off x="4754563" y="1554163"/>
            <a:ext cx="66675" cy="66675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38" name="Rectangle 103"/>
          <p:cNvSpPr>
            <a:spLocks noChangeArrowheads="1"/>
          </p:cNvSpPr>
          <p:nvPr/>
        </p:nvSpPr>
        <p:spPr bwMode="auto">
          <a:xfrm>
            <a:off x="4938713" y="1503363"/>
            <a:ext cx="32226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STM</a:t>
            </a:r>
            <a:endParaRPr lang="en-US"/>
          </a:p>
        </p:txBody>
      </p:sp>
      <p:sp>
        <p:nvSpPr>
          <p:cNvPr id="103439" name="Line 107"/>
          <p:cNvSpPr>
            <a:spLocks noChangeShapeType="1"/>
          </p:cNvSpPr>
          <p:nvPr/>
        </p:nvSpPr>
        <p:spPr bwMode="auto">
          <a:xfrm>
            <a:off x="4832350" y="1947863"/>
            <a:ext cx="0" cy="17589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40" name="Line 108"/>
          <p:cNvSpPr>
            <a:spLocks noChangeShapeType="1"/>
          </p:cNvSpPr>
          <p:nvPr/>
        </p:nvSpPr>
        <p:spPr bwMode="auto">
          <a:xfrm>
            <a:off x="4803775" y="3706813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41" name="Line 109"/>
          <p:cNvSpPr>
            <a:spLocks noChangeShapeType="1"/>
          </p:cNvSpPr>
          <p:nvPr/>
        </p:nvSpPr>
        <p:spPr bwMode="auto">
          <a:xfrm>
            <a:off x="4803775" y="3414713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42" name="Line 110"/>
          <p:cNvSpPr>
            <a:spLocks noChangeShapeType="1"/>
          </p:cNvSpPr>
          <p:nvPr/>
        </p:nvSpPr>
        <p:spPr bwMode="auto">
          <a:xfrm>
            <a:off x="4803775" y="3122613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43" name="Line 111"/>
          <p:cNvSpPr>
            <a:spLocks noChangeShapeType="1"/>
          </p:cNvSpPr>
          <p:nvPr/>
        </p:nvSpPr>
        <p:spPr bwMode="auto">
          <a:xfrm>
            <a:off x="4803775" y="2830513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44" name="Line 112"/>
          <p:cNvSpPr>
            <a:spLocks noChangeShapeType="1"/>
          </p:cNvSpPr>
          <p:nvPr/>
        </p:nvSpPr>
        <p:spPr bwMode="auto">
          <a:xfrm>
            <a:off x="4803775" y="2532063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45" name="Line 113"/>
          <p:cNvSpPr>
            <a:spLocks noChangeShapeType="1"/>
          </p:cNvSpPr>
          <p:nvPr/>
        </p:nvSpPr>
        <p:spPr bwMode="auto">
          <a:xfrm>
            <a:off x="4803775" y="2239963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46" name="Line 114"/>
          <p:cNvSpPr>
            <a:spLocks noChangeShapeType="1"/>
          </p:cNvSpPr>
          <p:nvPr/>
        </p:nvSpPr>
        <p:spPr bwMode="auto">
          <a:xfrm>
            <a:off x="4803775" y="1949450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47" name="Line 115"/>
          <p:cNvSpPr>
            <a:spLocks noChangeShapeType="1"/>
          </p:cNvSpPr>
          <p:nvPr/>
        </p:nvSpPr>
        <p:spPr bwMode="auto">
          <a:xfrm>
            <a:off x="4832350" y="3706813"/>
            <a:ext cx="3951288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48" name="Line 116"/>
          <p:cNvSpPr>
            <a:spLocks noChangeShapeType="1"/>
          </p:cNvSpPr>
          <p:nvPr/>
        </p:nvSpPr>
        <p:spPr bwMode="auto">
          <a:xfrm flipV="1">
            <a:off x="4832350" y="3706813"/>
            <a:ext cx="0" cy="508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49" name="Line 117"/>
          <p:cNvSpPr>
            <a:spLocks noChangeShapeType="1"/>
          </p:cNvSpPr>
          <p:nvPr/>
        </p:nvSpPr>
        <p:spPr bwMode="auto">
          <a:xfrm flipV="1">
            <a:off x="5354638" y="3706813"/>
            <a:ext cx="0" cy="508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50" name="Line 118"/>
          <p:cNvSpPr>
            <a:spLocks noChangeShapeType="1"/>
          </p:cNvSpPr>
          <p:nvPr/>
        </p:nvSpPr>
        <p:spPr bwMode="auto">
          <a:xfrm flipV="1">
            <a:off x="6386513" y="3706813"/>
            <a:ext cx="0" cy="508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51" name="Line 119"/>
          <p:cNvSpPr>
            <a:spLocks noChangeShapeType="1"/>
          </p:cNvSpPr>
          <p:nvPr/>
        </p:nvSpPr>
        <p:spPr bwMode="auto">
          <a:xfrm flipV="1">
            <a:off x="7419975" y="3706813"/>
            <a:ext cx="0" cy="508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52" name="Line 120"/>
          <p:cNvSpPr>
            <a:spLocks noChangeShapeType="1"/>
          </p:cNvSpPr>
          <p:nvPr/>
        </p:nvSpPr>
        <p:spPr bwMode="auto">
          <a:xfrm flipV="1">
            <a:off x="8442325" y="3706813"/>
            <a:ext cx="0" cy="508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53" name="Freeform 121"/>
          <p:cNvSpPr>
            <a:spLocks/>
          </p:cNvSpPr>
          <p:nvPr/>
        </p:nvSpPr>
        <p:spPr bwMode="auto">
          <a:xfrm>
            <a:off x="5353050" y="2203450"/>
            <a:ext cx="3098800" cy="862013"/>
          </a:xfrm>
          <a:custGeom>
            <a:avLst/>
            <a:gdLst>
              <a:gd name="T0" fmla="*/ 0 w 423"/>
              <a:gd name="T1" fmla="*/ 121 h 121"/>
              <a:gd name="T2" fmla="*/ 141 w 423"/>
              <a:gd name="T3" fmla="*/ 28 h 121"/>
              <a:gd name="T4" fmla="*/ 282 w 423"/>
              <a:gd name="T5" fmla="*/ 0 h 121"/>
              <a:gd name="T6" fmla="*/ 423 w 423"/>
              <a:gd name="T7" fmla="*/ 2 h 121"/>
              <a:gd name="T8" fmla="*/ 0 60000 65536"/>
              <a:gd name="T9" fmla="*/ 0 60000 65536"/>
              <a:gd name="T10" fmla="*/ 0 60000 65536"/>
              <a:gd name="T11" fmla="*/ 0 60000 65536"/>
              <a:gd name="T12" fmla="*/ 0 w 423"/>
              <a:gd name="T13" fmla="*/ 0 h 121"/>
              <a:gd name="T14" fmla="*/ 423 w 423"/>
              <a:gd name="T15" fmla="*/ 121 h 12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3" h="121">
                <a:moveTo>
                  <a:pt x="0" y="121"/>
                </a:moveTo>
                <a:lnTo>
                  <a:pt x="141" y="28"/>
                </a:lnTo>
                <a:lnTo>
                  <a:pt x="282" y="0"/>
                </a:lnTo>
                <a:lnTo>
                  <a:pt x="423" y="2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54" name="Freeform 122"/>
          <p:cNvSpPr>
            <a:spLocks/>
          </p:cNvSpPr>
          <p:nvPr/>
        </p:nvSpPr>
        <p:spPr bwMode="auto">
          <a:xfrm>
            <a:off x="5353050" y="2211388"/>
            <a:ext cx="3098800" cy="547687"/>
          </a:xfrm>
          <a:custGeom>
            <a:avLst/>
            <a:gdLst>
              <a:gd name="T0" fmla="*/ 0 w 423"/>
              <a:gd name="T1" fmla="*/ 8 h 77"/>
              <a:gd name="T2" fmla="*/ 141 w 423"/>
              <a:gd name="T3" fmla="*/ 0 h 77"/>
              <a:gd name="T4" fmla="*/ 282 w 423"/>
              <a:gd name="T5" fmla="*/ 39 h 77"/>
              <a:gd name="T6" fmla="*/ 423 w 423"/>
              <a:gd name="T7" fmla="*/ 77 h 77"/>
              <a:gd name="T8" fmla="*/ 0 60000 65536"/>
              <a:gd name="T9" fmla="*/ 0 60000 65536"/>
              <a:gd name="T10" fmla="*/ 0 60000 65536"/>
              <a:gd name="T11" fmla="*/ 0 60000 65536"/>
              <a:gd name="T12" fmla="*/ 0 w 423"/>
              <a:gd name="T13" fmla="*/ 0 h 77"/>
              <a:gd name="T14" fmla="*/ 423 w 423"/>
              <a:gd name="T15" fmla="*/ 77 h 7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3" h="77">
                <a:moveTo>
                  <a:pt x="0" y="8"/>
                </a:moveTo>
                <a:lnTo>
                  <a:pt x="141" y="0"/>
                </a:lnTo>
                <a:lnTo>
                  <a:pt x="282" y="39"/>
                </a:lnTo>
                <a:lnTo>
                  <a:pt x="423" y="77"/>
                </a:lnTo>
              </a:path>
            </a:pathLst>
          </a:custGeom>
          <a:noFill/>
          <a:ln w="28575">
            <a:solidFill>
              <a:srgbClr val="66FF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55" name="Freeform 123"/>
          <p:cNvSpPr>
            <a:spLocks/>
          </p:cNvSpPr>
          <p:nvPr/>
        </p:nvSpPr>
        <p:spPr bwMode="auto">
          <a:xfrm>
            <a:off x="5316538" y="3030538"/>
            <a:ext cx="73025" cy="71437"/>
          </a:xfrm>
          <a:custGeom>
            <a:avLst/>
            <a:gdLst>
              <a:gd name="T0" fmla="*/ 23 w 46"/>
              <a:gd name="T1" fmla="*/ 0 h 45"/>
              <a:gd name="T2" fmla="*/ 46 w 46"/>
              <a:gd name="T3" fmla="*/ 22 h 45"/>
              <a:gd name="T4" fmla="*/ 23 w 46"/>
              <a:gd name="T5" fmla="*/ 45 h 45"/>
              <a:gd name="T6" fmla="*/ 0 w 46"/>
              <a:gd name="T7" fmla="*/ 22 h 45"/>
              <a:gd name="T8" fmla="*/ 23 w 46"/>
              <a:gd name="T9" fmla="*/ 0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45"/>
              <a:gd name="T17" fmla="*/ 46 w 46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45">
                <a:moveTo>
                  <a:pt x="23" y="0"/>
                </a:moveTo>
                <a:lnTo>
                  <a:pt x="46" y="22"/>
                </a:lnTo>
                <a:lnTo>
                  <a:pt x="23" y="45"/>
                </a:lnTo>
                <a:lnTo>
                  <a:pt x="0" y="22"/>
                </a:lnTo>
                <a:lnTo>
                  <a:pt x="23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56" name="Freeform 124"/>
          <p:cNvSpPr>
            <a:spLocks/>
          </p:cNvSpPr>
          <p:nvPr/>
        </p:nvSpPr>
        <p:spPr bwMode="auto">
          <a:xfrm>
            <a:off x="6348413" y="2366963"/>
            <a:ext cx="73025" cy="71437"/>
          </a:xfrm>
          <a:custGeom>
            <a:avLst/>
            <a:gdLst>
              <a:gd name="T0" fmla="*/ 23 w 46"/>
              <a:gd name="T1" fmla="*/ 0 h 45"/>
              <a:gd name="T2" fmla="*/ 46 w 46"/>
              <a:gd name="T3" fmla="*/ 23 h 45"/>
              <a:gd name="T4" fmla="*/ 23 w 46"/>
              <a:gd name="T5" fmla="*/ 45 h 45"/>
              <a:gd name="T6" fmla="*/ 0 w 46"/>
              <a:gd name="T7" fmla="*/ 23 h 45"/>
              <a:gd name="T8" fmla="*/ 23 w 46"/>
              <a:gd name="T9" fmla="*/ 0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45"/>
              <a:gd name="T17" fmla="*/ 46 w 46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45">
                <a:moveTo>
                  <a:pt x="23" y="0"/>
                </a:moveTo>
                <a:lnTo>
                  <a:pt x="46" y="23"/>
                </a:lnTo>
                <a:lnTo>
                  <a:pt x="23" y="45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57" name="Freeform 125"/>
          <p:cNvSpPr>
            <a:spLocks/>
          </p:cNvSpPr>
          <p:nvPr/>
        </p:nvSpPr>
        <p:spPr bwMode="auto">
          <a:xfrm>
            <a:off x="7381875" y="2168525"/>
            <a:ext cx="73025" cy="71438"/>
          </a:xfrm>
          <a:custGeom>
            <a:avLst/>
            <a:gdLst>
              <a:gd name="T0" fmla="*/ 23 w 46"/>
              <a:gd name="T1" fmla="*/ 0 h 45"/>
              <a:gd name="T2" fmla="*/ 46 w 46"/>
              <a:gd name="T3" fmla="*/ 22 h 45"/>
              <a:gd name="T4" fmla="*/ 23 w 46"/>
              <a:gd name="T5" fmla="*/ 45 h 45"/>
              <a:gd name="T6" fmla="*/ 0 w 46"/>
              <a:gd name="T7" fmla="*/ 22 h 45"/>
              <a:gd name="T8" fmla="*/ 23 w 46"/>
              <a:gd name="T9" fmla="*/ 0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45"/>
              <a:gd name="T17" fmla="*/ 46 w 46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45">
                <a:moveTo>
                  <a:pt x="23" y="0"/>
                </a:moveTo>
                <a:lnTo>
                  <a:pt x="46" y="22"/>
                </a:lnTo>
                <a:lnTo>
                  <a:pt x="23" y="45"/>
                </a:lnTo>
                <a:lnTo>
                  <a:pt x="0" y="22"/>
                </a:lnTo>
                <a:lnTo>
                  <a:pt x="23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58" name="Freeform 126"/>
          <p:cNvSpPr>
            <a:spLocks/>
          </p:cNvSpPr>
          <p:nvPr/>
        </p:nvSpPr>
        <p:spPr bwMode="auto">
          <a:xfrm>
            <a:off x="8415338" y="2182813"/>
            <a:ext cx="73025" cy="71437"/>
          </a:xfrm>
          <a:custGeom>
            <a:avLst/>
            <a:gdLst>
              <a:gd name="T0" fmla="*/ 23 w 46"/>
              <a:gd name="T1" fmla="*/ 0 h 45"/>
              <a:gd name="T2" fmla="*/ 46 w 46"/>
              <a:gd name="T3" fmla="*/ 22 h 45"/>
              <a:gd name="T4" fmla="*/ 23 w 46"/>
              <a:gd name="T5" fmla="*/ 45 h 45"/>
              <a:gd name="T6" fmla="*/ 0 w 46"/>
              <a:gd name="T7" fmla="*/ 22 h 45"/>
              <a:gd name="T8" fmla="*/ 23 w 46"/>
              <a:gd name="T9" fmla="*/ 0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45"/>
              <a:gd name="T17" fmla="*/ 46 w 46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45">
                <a:moveTo>
                  <a:pt x="23" y="0"/>
                </a:moveTo>
                <a:lnTo>
                  <a:pt x="46" y="22"/>
                </a:lnTo>
                <a:lnTo>
                  <a:pt x="23" y="45"/>
                </a:lnTo>
                <a:lnTo>
                  <a:pt x="0" y="22"/>
                </a:lnTo>
                <a:lnTo>
                  <a:pt x="23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59" name="Rectangle 127"/>
          <p:cNvSpPr>
            <a:spLocks noChangeArrowheads="1"/>
          </p:cNvSpPr>
          <p:nvPr/>
        </p:nvSpPr>
        <p:spPr bwMode="auto">
          <a:xfrm>
            <a:off x="5316538" y="2232025"/>
            <a:ext cx="65087" cy="65088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60" name="Rectangle 128"/>
          <p:cNvSpPr>
            <a:spLocks noChangeArrowheads="1"/>
          </p:cNvSpPr>
          <p:nvPr/>
        </p:nvSpPr>
        <p:spPr bwMode="auto">
          <a:xfrm>
            <a:off x="6348413" y="2174875"/>
            <a:ext cx="66675" cy="65088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61" name="Rectangle 129"/>
          <p:cNvSpPr>
            <a:spLocks noChangeArrowheads="1"/>
          </p:cNvSpPr>
          <p:nvPr/>
        </p:nvSpPr>
        <p:spPr bwMode="auto">
          <a:xfrm>
            <a:off x="7381875" y="2452688"/>
            <a:ext cx="66675" cy="65087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62" name="Rectangle 130"/>
          <p:cNvSpPr>
            <a:spLocks noChangeArrowheads="1"/>
          </p:cNvSpPr>
          <p:nvPr/>
        </p:nvSpPr>
        <p:spPr bwMode="auto">
          <a:xfrm>
            <a:off x="8415338" y="2724150"/>
            <a:ext cx="65087" cy="63500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63" name="Rectangle 131"/>
          <p:cNvSpPr>
            <a:spLocks noChangeArrowheads="1"/>
          </p:cNvSpPr>
          <p:nvPr/>
        </p:nvSpPr>
        <p:spPr bwMode="auto">
          <a:xfrm>
            <a:off x="4708525" y="364966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0</a:t>
            </a:r>
            <a:endParaRPr lang="en-US" sz="900"/>
          </a:p>
        </p:txBody>
      </p:sp>
      <p:sp>
        <p:nvSpPr>
          <p:cNvPr id="103464" name="Rectangle 132"/>
          <p:cNvSpPr>
            <a:spLocks noChangeArrowheads="1"/>
          </p:cNvSpPr>
          <p:nvPr/>
        </p:nvSpPr>
        <p:spPr bwMode="auto">
          <a:xfrm>
            <a:off x="4708525" y="335756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5</a:t>
            </a:r>
            <a:endParaRPr lang="en-US" sz="900"/>
          </a:p>
        </p:txBody>
      </p:sp>
      <p:sp>
        <p:nvSpPr>
          <p:cNvPr id="103465" name="Rectangle 133"/>
          <p:cNvSpPr>
            <a:spLocks noChangeArrowheads="1"/>
          </p:cNvSpPr>
          <p:nvPr/>
        </p:nvSpPr>
        <p:spPr bwMode="auto">
          <a:xfrm>
            <a:off x="4656138" y="3065463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10</a:t>
            </a:r>
            <a:endParaRPr lang="en-US" sz="900"/>
          </a:p>
        </p:txBody>
      </p:sp>
      <p:sp>
        <p:nvSpPr>
          <p:cNvPr id="103466" name="Rectangle 134"/>
          <p:cNvSpPr>
            <a:spLocks noChangeArrowheads="1"/>
          </p:cNvSpPr>
          <p:nvPr/>
        </p:nvSpPr>
        <p:spPr bwMode="auto">
          <a:xfrm>
            <a:off x="4656138" y="2773363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15</a:t>
            </a:r>
            <a:endParaRPr lang="en-US" sz="900"/>
          </a:p>
        </p:txBody>
      </p:sp>
      <p:sp>
        <p:nvSpPr>
          <p:cNvPr id="103467" name="Rectangle 135"/>
          <p:cNvSpPr>
            <a:spLocks noChangeArrowheads="1"/>
          </p:cNvSpPr>
          <p:nvPr/>
        </p:nvSpPr>
        <p:spPr bwMode="auto">
          <a:xfrm>
            <a:off x="4656138" y="2474913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20</a:t>
            </a:r>
            <a:endParaRPr lang="en-US" sz="900"/>
          </a:p>
        </p:txBody>
      </p:sp>
      <p:sp>
        <p:nvSpPr>
          <p:cNvPr id="103468" name="Rectangle 136"/>
          <p:cNvSpPr>
            <a:spLocks noChangeArrowheads="1"/>
          </p:cNvSpPr>
          <p:nvPr/>
        </p:nvSpPr>
        <p:spPr bwMode="auto">
          <a:xfrm>
            <a:off x="4656138" y="2182813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25</a:t>
            </a:r>
            <a:endParaRPr lang="en-US" sz="900"/>
          </a:p>
        </p:txBody>
      </p:sp>
      <p:sp>
        <p:nvSpPr>
          <p:cNvPr id="103469" name="Rectangle 137"/>
          <p:cNvSpPr>
            <a:spLocks noChangeArrowheads="1"/>
          </p:cNvSpPr>
          <p:nvPr/>
        </p:nvSpPr>
        <p:spPr bwMode="auto">
          <a:xfrm>
            <a:off x="4656138" y="1890713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30</a:t>
            </a:r>
            <a:endParaRPr lang="en-US" sz="900"/>
          </a:p>
        </p:txBody>
      </p:sp>
      <p:sp>
        <p:nvSpPr>
          <p:cNvPr id="103470" name="Rectangle 138"/>
          <p:cNvSpPr>
            <a:spLocks noChangeArrowheads="1"/>
          </p:cNvSpPr>
          <p:nvPr/>
        </p:nvSpPr>
        <p:spPr bwMode="auto">
          <a:xfrm>
            <a:off x="5308600" y="3856038"/>
            <a:ext cx="841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1</a:t>
            </a:r>
            <a:endParaRPr lang="en-US" sz="1200"/>
          </a:p>
        </p:txBody>
      </p:sp>
      <p:sp>
        <p:nvSpPr>
          <p:cNvPr id="103471" name="Rectangle 139"/>
          <p:cNvSpPr>
            <a:spLocks noChangeArrowheads="1"/>
          </p:cNvSpPr>
          <p:nvPr/>
        </p:nvSpPr>
        <p:spPr bwMode="auto">
          <a:xfrm>
            <a:off x="6342063" y="3856038"/>
            <a:ext cx="841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2</a:t>
            </a:r>
            <a:endParaRPr lang="en-US" sz="1200"/>
          </a:p>
        </p:txBody>
      </p:sp>
      <p:sp>
        <p:nvSpPr>
          <p:cNvPr id="103472" name="Rectangle 140"/>
          <p:cNvSpPr>
            <a:spLocks noChangeArrowheads="1"/>
          </p:cNvSpPr>
          <p:nvPr/>
        </p:nvSpPr>
        <p:spPr bwMode="auto">
          <a:xfrm>
            <a:off x="7373938" y="3856038"/>
            <a:ext cx="841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4</a:t>
            </a:r>
            <a:endParaRPr lang="en-US" sz="1200"/>
          </a:p>
        </p:txBody>
      </p:sp>
      <p:sp>
        <p:nvSpPr>
          <p:cNvPr id="103473" name="Rectangle 141"/>
          <p:cNvSpPr>
            <a:spLocks noChangeArrowheads="1"/>
          </p:cNvSpPr>
          <p:nvPr/>
        </p:nvSpPr>
        <p:spPr bwMode="auto">
          <a:xfrm>
            <a:off x="8407400" y="3856038"/>
            <a:ext cx="841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8</a:t>
            </a:r>
            <a:endParaRPr lang="en-US" sz="1200"/>
          </a:p>
        </p:txBody>
      </p:sp>
      <p:sp>
        <p:nvSpPr>
          <p:cNvPr id="103474" name="Rectangle 142"/>
          <p:cNvSpPr>
            <a:spLocks noChangeArrowheads="1"/>
          </p:cNvSpPr>
          <p:nvPr/>
        </p:nvSpPr>
        <p:spPr bwMode="auto">
          <a:xfrm>
            <a:off x="6575425" y="4076700"/>
            <a:ext cx="787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# threads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03475" name="Line 60"/>
          <p:cNvSpPr>
            <a:spLocks noChangeShapeType="1"/>
          </p:cNvSpPr>
          <p:nvPr/>
        </p:nvSpPr>
        <p:spPr bwMode="auto">
          <a:xfrm>
            <a:off x="814388" y="1895475"/>
            <a:ext cx="0" cy="17907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76" name="Line 61"/>
          <p:cNvSpPr>
            <a:spLocks noChangeShapeType="1"/>
          </p:cNvSpPr>
          <p:nvPr/>
        </p:nvSpPr>
        <p:spPr bwMode="auto">
          <a:xfrm>
            <a:off x="784225" y="3686175"/>
            <a:ext cx="3016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77" name="Line 62"/>
          <p:cNvSpPr>
            <a:spLocks noChangeShapeType="1"/>
          </p:cNvSpPr>
          <p:nvPr/>
        </p:nvSpPr>
        <p:spPr bwMode="auto">
          <a:xfrm>
            <a:off x="784225" y="3390900"/>
            <a:ext cx="3016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78" name="Line 63"/>
          <p:cNvSpPr>
            <a:spLocks noChangeShapeType="1"/>
          </p:cNvSpPr>
          <p:nvPr/>
        </p:nvSpPr>
        <p:spPr bwMode="auto">
          <a:xfrm>
            <a:off x="784225" y="3086100"/>
            <a:ext cx="3016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79" name="Line 64"/>
          <p:cNvSpPr>
            <a:spLocks noChangeShapeType="1"/>
          </p:cNvSpPr>
          <p:nvPr/>
        </p:nvSpPr>
        <p:spPr bwMode="auto">
          <a:xfrm>
            <a:off x="784225" y="2789238"/>
            <a:ext cx="3016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80" name="Line 65"/>
          <p:cNvSpPr>
            <a:spLocks noChangeShapeType="1"/>
          </p:cNvSpPr>
          <p:nvPr/>
        </p:nvSpPr>
        <p:spPr bwMode="auto">
          <a:xfrm>
            <a:off x="784225" y="2495550"/>
            <a:ext cx="3016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81" name="Line 66"/>
          <p:cNvSpPr>
            <a:spLocks noChangeShapeType="1"/>
          </p:cNvSpPr>
          <p:nvPr/>
        </p:nvSpPr>
        <p:spPr bwMode="auto">
          <a:xfrm>
            <a:off x="784225" y="2190750"/>
            <a:ext cx="3016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82" name="Line 67"/>
          <p:cNvSpPr>
            <a:spLocks noChangeShapeType="1"/>
          </p:cNvSpPr>
          <p:nvPr/>
        </p:nvSpPr>
        <p:spPr bwMode="auto">
          <a:xfrm>
            <a:off x="784225" y="1895475"/>
            <a:ext cx="3016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83" name="Line 68"/>
          <p:cNvSpPr>
            <a:spLocks noChangeShapeType="1"/>
          </p:cNvSpPr>
          <p:nvPr/>
        </p:nvSpPr>
        <p:spPr bwMode="auto">
          <a:xfrm>
            <a:off x="814388" y="3686175"/>
            <a:ext cx="376872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84" name="Line 69"/>
          <p:cNvSpPr>
            <a:spLocks noChangeShapeType="1"/>
          </p:cNvSpPr>
          <p:nvPr/>
        </p:nvSpPr>
        <p:spPr bwMode="auto">
          <a:xfrm flipV="1">
            <a:off x="814388" y="3686175"/>
            <a:ext cx="0" cy="539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85" name="Line 70"/>
          <p:cNvSpPr>
            <a:spLocks noChangeShapeType="1"/>
          </p:cNvSpPr>
          <p:nvPr/>
        </p:nvSpPr>
        <p:spPr bwMode="auto">
          <a:xfrm flipV="1">
            <a:off x="1317625" y="3686175"/>
            <a:ext cx="0" cy="539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86" name="Line 71"/>
          <p:cNvSpPr>
            <a:spLocks noChangeShapeType="1"/>
          </p:cNvSpPr>
          <p:nvPr/>
        </p:nvSpPr>
        <p:spPr bwMode="auto">
          <a:xfrm flipV="1">
            <a:off x="2309813" y="3686175"/>
            <a:ext cx="0" cy="539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87" name="Line 72"/>
          <p:cNvSpPr>
            <a:spLocks noChangeShapeType="1"/>
          </p:cNvSpPr>
          <p:nvPr/>
        </p:nvSpPr>
        <p:spPr bwMode="auto">
          <a:xfrm flipV="1">
            <a:off x="3294063" y="3686175"/>
            <a:ext cx="0" cy="539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88" name="Freeform 74"/>
          <p:cNvSpPr>
            <a:spLocks/>
          </p:cNvSpPr>
          <p:nvPr/>
        </p:nvSpPr>
        <p:spPr bwMode="auto">
          <a:xfrm>
            <a:off x="1309688" y="2714625"/>
            <a:ext cx="2968625" cy="333375"/>
          </a:xfrm>
          <a:custGeom>
            <a:avLst/>
            <a:gdLst>
              <a:gd name="T0" fmla="*/ 0 w 401"/>
              <a:gd name="T1" fmla="*/ 44 h 44"/>
              <a:gd name="T2" fmla="*/ 134 w 401"/>
              <a:gd name="T3" fmla="*/ 22 h 44"/>
              <a:gd name="T4" fmla="*/ 267 w 401"/>
              <a:gd name="T5" fmla="*/ 0 h 44"/>
              <a:gd name="T6" fmla="*/ 401 w 401"/>
              <a:gd name="T7" fmla="*/ 11 h 44"/>
              <a:gd name="T8" fmla="*/ 0 60000 65536"/>
              <a:gd name="T9" fmla="*/ 0 60000 65536"/>
              <a:gd name="T10" fmla="*/ 0 60000 65536"/>
              <a:gd name="T11" fmla="*/ 0 60000 65536"/>
              <a:gd name="T12" fmla="*/ 0 w 401"/>
              <a:gd name="T13" fmla="*/ 0 h 44"/>
              <a:gd name="T14" fmla="*/ 401 w 401"/>
              <a:gd name="T15" fmla="*/ 44 h 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1" h="44">
                <a:moveTo>
                  <a:pt x="0" y="44"/>
                </a:moveTo>
                <a:lnTo>
                  <a:pt x="134" y="22"/>
                </a:lnTo>
                <a:lnTo>
                  <a:pt x="267" y="0"/>
                </a:lnTo>
                <a:lnTo>
                  <a:pt x="401" y="11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89" name="Freeform 75"/>
          <p:cNvSpPr>
            <a:spLocks/>
          </p:cNvSpPr>
          <p:nvPr/>
        </p:nvSpPr>
        <p:spPr bwMode="auto">
          <a:xfrm>
            <a:off x="1309688" y="2114550"/>
            <a:ext cx="2968625" cy="168275"/>
          </a:xfrm>
          <a:custGeom>
            <a:avLst/>
            <a:gdLst>
              <a:gd name="T0" fmla="*/ 0 w 401"/>
              <a:gd name="T1" fmla="*/ 22 h 22"/>
              <a:gd name="T2" fmla="*/ 134 w 401"/>
              <a:gd name="T3" fmla="*/ 7 h 22"/>
              <a:gd name="T4" fmla="*/ 267 w 401"/>
              <a:gd name="T5" fmla="*/ 0 h 22"/>
              <a:gd name="T6" fmla="*/ 401 w 401"/>
              <a:gd name="T7" fmla="*/ 22 h 22"/>
              <a:gd name="T8" fmla="*/ 0 60000 65536"/>
              <a:gd name="T9" fmla="*/ 0 60000 65536"/>
              <a:gd name="T10" fmla="*/ 0 60000 65536"/>
              <a:gd name="T11" fmla="*/ 0 60000 65536"/>
              <a:gd name="T12" fmla="*/ 0 w 401"/>
              <a:gd name="T13" fmla="*/ 0 h 22"/>
              <a:gd name="T14" fmla="*/ 401 w 401"/>
              <a:gd name="T15" fmla="*/ 22 h 2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1" h="22">
                <a:moveTo>
                  <a:pt x="0" y="22"/>
                </a:moveTo>
                <a:lnTo>
                  <a:pt x="134" y="7"/>
                </a:lnTo>
                <a:lnTo>
                  <a:pt x="267" y="0"/>
                </a:lnTo>
                <a:lnTo>
                  <a:pt x="401" y="22"/>
                </a:lnTo>
              </a:path>
            </a:pathLst>
          </a:custGeom>
          <a:noFill/>
          <a:ln w="28575">
            <a:solidFill>
              <a:srgbClr val="66FF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90" name="Freeform 76"/>
          <p:cNvSpPr>
            <a:spLocks/>
          </p:cNvSpPr>
          <p:nvPr/>
        </p:nvSpPr>
        <p:spPr bwMode="auto">
          <a:xfrm>
            <a:off x="1273175" y="3011488"/>
            <a:ext cx="74613" cy="74612"/>
          </a:xfrm>
          <a:custGeom>
            <a:avLst/>
            <a:gdLst>
              <a:gd name="T0" fmla="*/ 23 w 47"/>
              <a:gd name="T1" fmla="*/ 0 h 46"/>
              <a:gd name="T2" fmla="*/ 47 w 47"/>
              <a:gd name="T3" fmla="*/ 23 h 46"/>
              <a:gd name="T4" fmla="*/ 23 w 47"/>
              <a:gd name="T5" fmla="*/ 46 h 46"/>
              <a:gd name="T6" fmla="*/ 0 w 47"/>
              <a:gd name="T7" fmla="*/ 23 h 46"/>
              <a:gd name="T8" fmla="*/ 23 w 47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7"/>
              <a:gd name="T16" fmla="*/ 0 h 46"/>
              <a:gd name="T17" fmla="*/ 47 w 47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7" h="46">
                <a:moveTo>
                  <a:pt x="23" y="0"/>
                </a:moveTo>
                <a:lnTo>
                  <a:pt x="47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91" name="Freeform 77"/>
          <p:cNvSpPr>
            <a:spLocks/>
          </p:cNvSpPr>
          <p:nvPr/>
        </p:nvSpPr>
        <p:spPr bwMode="auto">
          <a:xfrm>
            <a:off x="2265363" y="2844800"/>
            <a:ext cx="73025" cy="74613"/>
          </a:xfrm>
          <a:custGeom>
            <a:avLst/>
            <a:gdLst>
              <a:gd name="T0" fmla="*/ 23 w 46"/>
              <a:gd name="T1" fmla="*/ 0 h 46"/>
              <a:gd name="T2" fmla="*/ 46 w 46"/>
              <a:gd name="T3" fmla="*/ 23 h 46"/>
              <a:gd name="T4" fmla="*/ 23 w 46"/>
              <a:gd name="T5" fmla="*/ 46 h 46"/>
              <a:gd name="T6" fmla="*/ 0 w 46"/>
              <a:gd name="T7" fmla="*/ 23 h 46"/>
              <a:gd name="T8" fmla="*/ 23 w 46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46"/>
              <a:gd name="T17" fmla="*/ 46 w 46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92" name="Freeform 78"/>
          <p:cNvSpPr>
            <a:spLocks/>
          </p:cNvSpPr>
          <p:nvPr/>
        </p:nvSpPr>
        <p:spPr bwMode="auto">
          <a:xfrm>
            <a:off x="3249613" y="2676525"/>
            <a:ext cx="74612" cy="76200"/>
          </a:xfrm>
          <a:custGeom>
            <a:avLst/>
            <a:gdLst>
              <a:gd name="T0" fmla="*/ 23 w 47"/>
              <a:gd name="T1" fmla="*/ 0 h 46"/>
              <a:gd name="T2" fmla="*/ 47 w 47"/>
              <a:gd name="T3" fmla="*/ 23 h 46"/>
              <a:gd name="T4" fmla="*/ 23 w 47"/>
              <a:gd name="T5" fmla="*/ 46 h 46"/>
              <a:gd name="T6" fmla="*/ 0 w 47"/>
              <a:gd name="T7" fmla="*/ 23 h 46"/>
              <a:gd name="T8" fmla="*/ 23 w 47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7"/>
              <a:gd name="T16" fmla="*/ 0 h 46"/>
              <a:gd name="T17" fmla="*/ 47 w 47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7" h="46">
                <a:moveTo>
                  <a:pt x="23" y="0"/>
                </a:moveTo>
                <a:lnTo>
                  <a:pt x="47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93" name="Freeform 79"/>
          <p:cNvSpPr>
            <a:spLocks/>
          </p:cNvSpPr>
          <p:nvPr/>
        </p:nvSpPr>
        <p:spPr bwMode="auto">
          <a:xfrm>
            <a:off x="4241800" y="2760663"/>
            <a:ext cx="73025" cy="74612"/>
          </a:xfrm>
          <a:custGeom>
            <a:avLst/>
            <a:gdLst>
              <a:gd name="T0" fmla="*/ 23 w 46"/>
              <a:gd name="T1" fmla="*/ 0 h 46"/>
              <a:gd name="T2" fmla="*/ 46 w 46"/>
              <a:gd name="T3" fmla="*/ 23 h 46"/>
              <a:gd name="T4" fmla="*/ 23 w 46"/>
              <a:gd name="T5" fmla="*/ 46 h 46"/>
              <a:gd name="T6" fmla="*/ 0 w 46"/>
              <a:gd name="T7" fmla="*/ 23 h 46"/>
              <a:gd name="T8" fmla="*/ 23 w 46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46"/>
              <a:gd name="T17" fmla="*/ 46 w 46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94" name="Rectangle 80"/>
          <p:cNvSpPr>
            <a:spLocks noChangeArrowheads="1"/>
          </p:cNvSpPr>
          <p:nvPr/>
        </p:nvSpPr>
        <p:spPr bwMode="auto">
          <a:xfrm>
            <a:off x="1273175" y="2244725"/>
            <a:ext cx="66675" cy="68263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95" name="Rectangle 81"/>
          <p:cNvSpPr>
            <a:spLocks noChangeArrowheads="1"/>
          </p:cNvSpPr>
          <p:nvPr/>
        </p:nvSpPr>
        <p:spPr bwMode="auto">
          <a:xfrm>
            <a:off x="2265363" y="2130425"/>
            <a:ext cx="66675" cy="68263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96" name="Rectangle 82"/>
          <p:cNvSpPr>
            <a:spLocks noChangeArrowheads="1"/>
          </p:cNvSpPr>
          <p:nvPr/>
        </p:nvSpPr>
        <p:spPr bwMode="auto">
          <a:xfrm>
            <a:off x="3249613" y="2078038"/>
            <a:ext cx="66675" cy="68262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97" name="Rectangle 83"/>
          <p:cNvSpPr>
            <a:spLocks noChangeArrowheads="1"/>
          </p:cNvSpPr>
          <p:nvPr/>
        </p:nvSpPr>
        <p:spPr bwMode="auto">
          <a:xfrm>
            <a:off x="4241800" y="2244725"/>
            <a:ext cx="66675" cy="68263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98" name="Rectangle 84"/>
          <p:cNvSpPr>
            <a:spLocks noChangeArrowheads="1"/>
          </p:cNvSpPr>
          <p:nvPr/>
        </p:nvSpPr>
        <p:spPr bwMode="auto">
          <a:xfrm>
            <a:off x="688975" y="3625850"/>
            <a:ext cx="63500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0</a:t>
            </a:r>
            <a:endParaRPr lang="en-US" sz="900"/>
          </a:p>
        </p:txBody>
      </p:sp>
      <p:sp>
        <p:nvSpPr>
          <p:cNvPr id="103499" name="Rectangle 85"/>
          <p:cNvSpPr>
            <a:spLocks noChangeArrowheads="1"/>
          </p:cNvSpPr>
          <p:nvPr/>
        </p:nvSpPr>
        <p:spPr bwMode="auto">
          <a:xfrm>
            <a:off x="688975" y="332898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2</a:t>
            </a:r>
            <a:endParaRPr lang="en-US" sz="900"/>
          </a:p>
        </p:txBody>
      </p:sp>
      <p:sp>
        <p:nvSpPr>
          <p:cNvPr id="103500" name="Rectangle 86"/>
          <p:cNvSpPr>
            <a:spLocks noChangeArrowheads="1"/>
          </p:cNvSpPr>
          <p:nvPr/>
        </p:nvSpPr>
        <p:spPr bwMode="auto">
          <a:xfrm>
            <a:off x="688975" y="30257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4</a:t>
            </a:r>
            <a:endParaRPr lang="en-US" sz="900"/>
          </a:p>
        </p:txBody>
      </p:sp>
      <p:sp>
        <p:nvSpPr>
          <p:cNvPr id="103501" name="Rectangle 87"/>
          <p:cNvSpPr>
            <a:spLocks noChangeArrowheads="1"/>
          </p:cNvSpPr>
          <p:nvPr/>
        </p:nvSpPr>
        <p:spPr bwMode="auto">
          <a:xfrm>
            <a:off x="688975" y="2728913"/>
            <a:ext cx="63500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6</a:t>
            </a:r>
            <a:endParaRPr lang="en-US" sz="900"/>
          </a:p>
        </p:txBody>
      </p:sp>
      <p:sp>
        <p:nvSpPr>
          <p:cNvPr id="103502" name="Rectangle 88"/>
          <p:cNvSpPr>
            <a:spLocks noChangeArrowheads="1"/>
          </p:cNvSpPr>
          <p:nvPr/>
        </p:nvSpPr>
        <p:spPr bwMode="auto">
          <a:xfrm>
            <a:off x="688975" y="2435225"/>
            <a:ext cx="63500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8</a:t>
            </a:r>
            <a:endParaRPr lang="en-US" sz="900"/>
          </a:p>
        </p:txBody>
      </p:sp>
      <p:sp>
        <p:nvSpPr>
          <p:cNvPr id="103503" name="Rectangle 89"/>
          <p:cNvSpPr>
            <a:spLocks noChangeArrowheads="1"/>
          </p:cNvSpPr>
          <p:nvPr/>
        </p:nvSpPr>
        <p:spPr bwMode="auto">
          <a:xfrm>
            <a:off x="636588" y="2130425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10</a:t>
            </a:r>
            <a:endParaRPr lang="en-US" sz="900"/>
          </a:p>
        </p:txBody>
      </p:sp>
      <p:sp>
        <p:nvSpPr>
          <p:cNvPr id="103504" name="Rectangle 90"/>
          <p:cNvSpPr>
            <a:spLocks noChangeArrowheads="1"/>
          </p:cNvSpPr>
          <p:nvPr/>
        </p:nvSpPr>
        <p:spPr bwMode="auto">
          <a:xfrm>
            <a:off x="636588" y="1835150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12</a:t>
            </a:r>
            <a:endParaRPr lang="en-US" sz="900"/>
          </a:p>
        </p:txBody>
      </p:sp>
      <p:sp>
        <p:nvSpPr>
          <p:cNvPr id="103505" name="Rectangle 91"/>
          <p:cNvSpPr>
            <a:spLocks noChangeArrowheads="1"/>
          </p:cNvSpPr>
          <p:nvPr/>
        </p:nvSpPr>
        <p:spPr bwMode="auto">
          <a:xfrm>
            <a:off x="1265238" y="3846513"/>
            <a:ext cx="841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1</a:t>
            </a:r>
            <a:endParaRPr lang="en-US" sz="1200"/>
          </a:p>
        </p:txBody>
      </p:sp>
      <p:sp>
        <p:nvSpPr>
          <p:cNvPr id="103506" name="Rectangle 92"/>
          <p:cNvSpPr>
            <a:spLocks noChangeArrowheads="1"/>
          </p:cNvSpPr>
          <p:nvPr/>
        </p:nvSpPr>
        <p:spPr bwMode="auto">
          <a:xfrm>
            <a:off x="2257425" y="3846513"/>
            <a:ext cx="841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2</a:t>
            </a:r>
            <a:endParaRPr lang="en-US" sz="1200"/>
          </a:p>
        </p:txBody>
      </p:sp>
      <p:sp>
        <p:nvSpPr>
          <p:cNvPr id="103507" name="Rectangle 93"/>
          <p:cNvSpPr>
            <a:spLocks noChangeArrowheads="1"/>
          </p:cNvSpPr>
          <p:nvPr/>
        </p:nvSpPr>
        <p:spPr bwMode="auto">
          <a:xfrm>
            <a:off x="3241675" y="3846513"/>
            <a:ext cx="841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4</a:t>
            </a:r>
            <a:endParaRPr lang="en-US" sz="1200"/>
          </a:p>
        </p:txBody>
      </p:sp>
      <p:sp>
        <p:nvSpPr>
          <p:cNvPr id="103508" name="Rectangle 94"/>
          <p:cNvSpPr>
            <a:spLocks noChangeArrowheads="1"/>
          </p:cNvSpPr>
          <p:nvPr/>
        </p:nvSpPr>
        <p:spPr bwMode="auto">
          <a:xfrm>
            <a:off x="4233863" y="3846513"/>
            <a:ext cx="841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8</a:t>
            </a:r>
            <a:endParaRPr lang="en-US" sz="1200"/>
          </a:p>
        </p:txBody>
      </p:sp>
      <p:sp>
        <p:nvSpPr>
          <p:cNvPr id="103509" name="Rectangle 95"/>
          <p:cNvSpPr>
            <a:spLocks noChangeArrowheads="1"/>
          </p:cNvSpPr>
          <p:nvPr/>
        </p:nvSpPr>
        <p:spPr bwMode="auto">
          <a:xfrm>
            <a:off x="2432050" y="4054475"/>
            <a:ext cx="787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# threads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03510" name="Line 150"/>
          <p:cNvSpPr>
            <a:spLocks noChangeShapeType="1"/>
          </p:cNvSpPr>
          <p:nvPr/>
        </p:nvSpPr>
        <p:spPr bwMode="auto">
          <a:xfrm flipV="1">
            <a:off x="4279900" y="3683000"/>
            <a:ext cx="0" cy="539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78249D-A3FD-7F46-B3EB-86EC31B83AB8}" type="slidenum">
              <a:rPr lang="en-US" smtClean="0"/>
              <a:pPr/>
              <a:t>77</a:t>
            </a:fld>
            <a:endParaRPr lang="en-US" smtClean="0"/>
          </a:p>
        </p:txBody>
      </p:sp>
      <p:sp>
        <p:nvSpPr>
          <p:cNvPr id="1054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Mapping to </a:t>
            </a:r>
            <a:r>
              <a:rPr lang="en-US" dirty="0" err="1"/>
              <a:t>TxnRec-s</a:t>
            </a:r>
            <a:endParaRPr lang="en-US" dirty="0"/>
          </a:p>
        </p:txBody>
      </p:sp>
      <p:sp>
        <p:nvSpPr>
          <p:cNvPr id="105477" name="Rectangle 4"/>
          <p:cNvSpPr>
            <a:spLocks noChangeArrowheads="1"/>
          </p:cNvSpPr>
          <p:nvPr/>
        </p:nvSpPr>
        <p:spPr bwMode="auto">
          <a:xfrm>
            <a:off x="1179513" y="1851025"/>
            <a:ext cx="4049712" cy="3810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6437" name="Rectangle 5"/>
          <p:cNvSpPr>
            <a:spLocks noChangeArrowheads="1"/>
          </p:cNvSpPr>
          <p:nvPr/>
        </p:nvSpPr>
        <p:spPr bwMode="auto">
          <a:xfrm>
            <a:off x="2628900" y="1851025"/>
            <a:ext cx="1479550" cy="381000"/>
          </a:xfrm>
          <a:prstGeom prst="rect">
            <a:avLst/>
          </a:prstGeom>
          <a:solidFill>
            <a:schemeClr val="tx1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479" name="Rectangle 6"/>
          <p:cNvSpPr>
            <a:spLocks noChangeArrowheads="1"/>
          </p:cNvSpPr>
          <p:nvPr/>
        </p:nvSpPr>
        <p:spPr bwMode="auto">
          <a:xfrm>
            <a:off x="5011738" y="15875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786439" name="Rectangle 7"/>
          <p:cNvSpPr>
            <a:spLocks noChangeArrowheads="1"/>
          </p:cNvSpPr>
          <p:nvPr/>
        </p:nvSpPr>
        <p:spPr bwMode="auto">
          <a:xfrm>
            <a:off x="4073525" y="1585913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 dirty="0" smtClean="0">
                <a:solidFill>
                  <a:schemeClr val="tx2"/>
                </a:solidFill>
              </a:rPr>
              <a:t>5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786440" name="Rectangle 8"/>
          <p:cNvSpPr>
            <a:spLocks noChangeArrowheads="1"/>
          </p:cNvSpPr>
          <p:nvPr/>
        </p:nvSpPr>
        <p:spPr bwMode="auto">
          <a:xfrm>
            <a:off x="3913188" y="1584325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 dirty="0" smtClean="0">
                <a:solidFill>
                  <a:schemeClr val="tx2"/>
                </a:solidFill>
              </a:rPr>
              <a:t>6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786441" name="Rectangle 9"/>
          <p:cNvSpPr>
            <a:spLocks noChangeArrowheads="1"/>
          </p:cNvSpPr>
          <p:nvPr/>
        </p:nvSpPr>
        <p:spPr bwMode="auto">
          <a:xfrm>
            <a:off x="2660650" y="1584325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 dirty="0">
                <a:solidFill>
                  <a:schemeClr val="tx2"/>
                </a:solidFill>
              </a:rPr>
              <a:t>19</a:t>
            </a:r>
          </a:p>
        </p:txBody>
      </p:sp>
      <p:sp>
        <p:nvSpPr>
          <p:cNvPr id="105483" name="Rectangle 10"/>
          <p:cNvSpPr>
            <a:spLocks noChangeArrowheads="1"/>
          </p:cNvSpPr>
          <p:nvPr/>
        </p:nvSpPr>
        <p:spPr bwMode="auto">
          <a:xfrm>
            <a:off x="1158875" y="1604963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31</a:t>
            </a:r>
          </a:p>
        </p:txBody>
      </p:sp>
      <p:sp>
        <p:nvSpPr>
          <p:cNvPr id="105484" name="Text Box 11"/>
          <p:cNvSpPr txBox="1">
            <a:spLocks noChangeArrowheads="1"/>
          </p:cNvSpPr>
          <p:nvPr/>
        </p:nvSpPr>
        <p:spPr bwMode="auto">
          <a:xfrm>
            <a:off x="217488" y="1946275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tx2"/>
                </a:solidFill>
              </a:rPr>
              <a:t>Address</a:t>
            </a:r>
          </a:p>
        </p:txBody>
      </p:sp>
      <p:sp>
        <p:nvSpPr>
          <p:cNvPr id="105485" name="Rectangle 12"/>
          <p:cNvSpPr>
            <a:spLocks noChangeArrowheads="1"/>
          </p:cNvSpPr>
          <p:nvPr/>
        </p:nvSpPr>
        <p:spPr bwMode="auto">
          <a:xfrm>
            <a:off x="5786438" y="2779713"/>
            <a:ext cx="2795587" cy="3810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05486" name="Rectangle 13"/>
          <p:cNvSpPr>
            <a:spLocks noChangeArrowheads="1"/>
          </p:cNvSpPr>
          <p:nvPr/>
        </p:nvSpPr>
        <p:spPr bwMode="auto">
          <a:xfrm>
            <a:off x="5786438" y="3157538"/>
            <a:ext cx="2795587" cy="3810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487" name="Rectangle 14"/>
          <p:cNvSpPr>
            <a:spLocks noChangeArrowheads="1"/>
          </p:cNvSpPr>
          <p:nvPr/>
        </p:nvSpPr>
        <p:spPr bwMode="auto">
          <a:xfrm>
            <a:off x="5786438" y="4040188"/>
            <a:ext cx="2795587" cy="3810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6447" name="Rectangle 15"/>
          <p:cNvSpPr>
            <a:spLocks noChangeArrowheads="1"/>
          </p:cNvSpPr>
          <p:nvPr/>
        </p:nvSpPr>
        <p:spPr bwMode="auto">
          <a:xfrm>
            <a:off x="2398713" y="1584325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20</a:t>
            </a:r>
          </a:p>
        </p:txBody>
      </p:sp>
      <p:sp>
        <p:nvSpPr>
          <p:cNvPr id="105489" name="Text Box 16"/>
          <p:cNvSpPr txBox="1">
            <a:spLocks noChangeArrowheads="1"/>
          </p:cNvSpPr>
          <p:nvPr/>
        </p:nvSpPr>
        <p:spPr bwMode="auto">
          <a:xfrm>
            <a:off x="7042150" y="3556000"/>
            <a:ext cx="677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chemeClr val="tx2"/>
                </a:solidFill>
              </a:rPr>
              <a:t>…</a:t>
            </a:r>
          </a:p>
        </p:txBody>
      </p:sp>
      <p:sp>
        <p:nvSpPr>
          <p:cNvPr id="105490" name="Rectangle 17"/>
          <p:cNvSpPr>
            <a:spLocks noChangeArrowheads="1"/>
          </p:cNvSpPr>
          <p:nvPr/>
        </p:nvSpPr>
        <p:spPr bwMode="auto">
          <a:xfrm>
            <a:off x="5207000" y="2824163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0x0000</a:t>
            </a:r>
          </a:p>
        </p:txBody>
      </p:sp>
      <p:sp>
        <p:nvSpPr>
          <p:cNvPr id="105491" name="Rectangle 18"/>
          <p:cNvSpPr>
            <a:spLocks noChangeArrowheads="1"/>
          </p:cNvSpPr>
          <p:nvPr/>
        </p:nvSpPr>
        <p:spPr bwMode="auto">
          <a:xfrm>
            <a:off x="5187950" y="4111625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0x3FFF</a:t>
            </a:r>
          </a:p>
        </p:txBody>
      </p:sp>
      <p:sp>
        <p:nvSpPr>
          <p:cNvPr id="786451" name="Rectangle 19"/>
          <p:cNvSpPr>
            <a:spLocks noChangeArrowheads="1"/>
          </p:cNvSpPr>
          <p:nvPr/>
        </p:nvSpPr>
        <p:spPr bwMode="auto">
          <a:xfrm>
            <a:off x="5786438" y="3157538"/>
            <a:ext cx="363537" cy="381000"/>
          </a:xfrm>
          <a:prstGeom prst="rect">
            <a:avLst/>
          </a:prstGeom>
          <a:solidFill>
            <a:schemeClr val="tx1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86452" name="AutoShape 20"/>
          <p:cNvCxnSpPr>
            <a:cxnSpLocks noChangeShapeType="1"/>
            <a:stCxn id="786437" idx="2"/>
            <a:endCxn id="786451" idx="1"/>
          </p:cNvCxnSpPr>
          <p:nvPr/>
        </p:nvCxnSpPr>
        <p:spPr bwMode="auto">
          <a:xfrm rot="16200000" flipH="1">
            <a:off x="4019550" y="1600200"/>
            <a:ext cx="1096963" cy="2398713"/>
          </a:xfrm>
          <a:prstGeom prst="bentConnector2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105494" name="Text Box 21"/>
          <p:cNvSpPr txBox="1">
            <a:spLocks noChangeArrowheads="1"/>
          </p:cNvSpPr>
          <p:nvPr/>
        </p:nvSpPr>
        <p:spPr bwMode="auto">
          <a:xfrm>
            <a:off x="6075363" y="2371725"/>
            <a:ext cx="2193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tx2"/>
                </a:solidFill>
              </a:rPr>
              <a:t>Ownership Table</a:t>
            </a:r>
          </a:p>
        </p:txBody>
      </p:sp>
      <p:sp>
        <p:nvSpPr>
          <p:cNvPr id="786454" name="Text Box 22"/>
          <p:cNvSpPr txBox="1">
            <a:spLocks noChangeArrowheads="1"/>
          </p:cNvSpPr>
          <p:nvPr/>
        </p:nvSpPr>
        <p:spPr bwMode="auto">
          <a:xfrm>
            <a:off x="4827588" y="3592513"/>
            <a:ext cx="2171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tx2"/>
                </a:solidFill>
              </a:rPr>
              <a:t>Transaction Record</a:t>
            </a:r>
          </a:p>
        </p:txBody>
      </p:sp>
      <p:sp>
        <p:nvSpPr>
          <p:cNvPr id="786455" name="AutoShape 23"/>
          <p:cNvSpPr>
            <a:spLocks noChangeArrowheads="1"/>
          </p:cNvSpPr>
          <p:nvPr/>
        </p:nvSpPr>
        <p:spPr bwMode="auto">
          <a:xfrm>
            <a:off x="6602413" y="2159000"/>
            <a:ext cx="1866900" cy="9906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400"/>
              <a:t>Reserved to avoid cache line ping ponging</a:t>
            </a:r>
          </a:p>
        </p:txBody>
      </p:sp>
      <p:sp>
        <p:nvSpPr>
          <p:cNvPr id="105497" name="Rectangle 25"/>
          <p:cNvSpPr>
            <a:spLocks noGrp="1" noChangeArrowheads="1"/>
          </p:cNvSpPr>
          <p:nvPr>
            <p:ph type="body" idx="1"/>
          </p:nvPr>
        </p:nvSpPr>
        <p:spPr>
          <a:xfrm>
            <a:off x="366713" y="4838700"/>
            <a:ext cx="8407400" cy="1273175"/>
          </a:xfrm>
          <a:noFill/>
        </p:spPr>
        <p:txBody>
          <a:bodyPr lIns="91400" tIns="45702" rIns="91400" bIns="45702"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/>
              <a:t>Addresses map to a transaction record via a hash function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>
                <a:ea typeface="ＭＳ Ｐゴシック" pitchFamily="-108" charset="-128"/>
              </a:rPr>
              <a:t>Different addresses can map to the same record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6437" grpId="0" animBg="1"/>
      <p:bldP spid="786439" grpId="0"/>
      <p:bldP spid="786440" grpId="0"/>
      <p:bldP spid="786441" grpId="0"/>
      <p:bldP spid="786447" grpId="0"/>
      <p:bldP spid="786451" grpId="0" animBg="1"/>
      <p:bldP spid="786454" grpId="0"/>
      <p:bldP spid="786455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663DC83-B3F4-2E47-ACB1-BB1103613EE3}" type="slidenum">
              <a:rPr lang="en-US" smtClean="0"/>
              <a:pPr/>
              <a:t>78</a:t>
            </a:fld>
            <a:endParaRPr lang="en-US" smtClean="0"/>
          </a:p>
        </p:txBody>
      </p:sp>
      <p:sp>
        <p:nvSpPr>
          <p:cNvPr id="1075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Refined Hash Function</a:t>
            </a:r>
          </a:p>
        </p:txBody>
      </p:sp>
      <p:sp>
        <p:nvSpPr>
          <p:cNvPr id="1075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4786313"/>
            <a:ext cx="8237537" cy="1228725"/>
          </a:xfrm>
        </p:spPr>
        <p:txBody>
          <a:bodyPr/>
          <a:lstStyle/>
          <a:p>
            <a:pPr lvl="1" eaLnBrk="1" hangingPunct="1"/>
            <a:r>
              <a:rPr lang="en-US" sz="2400" dirty="0" smtClean="0">
                <a:ea typeface="ＭＳ Ｐゴシック" pitchFamily="-108" charset="-128"/>
              </a:rPr>
              <a:t>4 </a:t>
            </a:r>
            <a:r>
              <a:rPr lang="en-US" sz="2400" dirty="0">
                <a:ea typeface="ＭＳ Ｐゴシック" pitchFamily="-108" charset="-128"/>
              </a:rPr>
              <a:t>additional bits to</a:t>
            </a:r>
            <a:r>
              <a:rPr lang="en-US" sz="2400" dirty="0" smtClean="0">
                <a:ea typeface="ＭＳ Ｐゴシック" pitchFamily="-108" charset="-128"/>
              </a:rPr>
              <a:t> index into transaction record</a:t>
            </a:r>
          </a:p>
          <a:p>
            <a:pPr lvl="1" eaLnBrk="1" hangingPunct="1"/>
            <a:r>
              <a:rPr lang="en-US" sz="2400" dirty="0" smtClean="0">
                <a:ea typeface="ＭＳ Ｐゴシック" pitchFamily="-108" charset="-128"/>
              </a:rPr>
              <a:t>Reduce false conflict vs. </a:t>
            </a:r>
            <a:r>
              <a:rPr lang="en-US" sz="2400" dirty="0" err="1" smtClean="0">
                <a:ea typeface="ＭＳ Ｐゴシック" pitchFamily="-108" charset="-128"/>
              </a:rPr>
              <a:t>pontentially</a:t>
            </a:r>
            <a:r>
              <a:rPr lang="en-US" sz="2400" dirty="0" smtClean="0">
                <a:ea typeface="ＭＳ Ｐゴシック" pitchFamily="-108" charset="-128"/>
              </a:rPr>
              <a:t> increasing cache ping-ponging</a:t>
            </a:r>
          </a:p>
          <a:p>
            <a:pPr marL="0" indent="0" eaLnBrk="1" hangingPunct="1"/>
            <a:endParaRPr lang="en-US" sz="2400" dirty="0"/>
          </a:p>
        </p:txBody>
      </p:sp>
      <p:sp>
        <p:nvSpPr>
          <p:cNvPr id="107526" name="Rectangle 4"/>
          <p:cNvSpPr>
            <a:spLocks noChangeArrowheads="1"/>
          </p:cNvSpPr>
          <p:nvPr/>
        </p:nvSpPr>
        <p:spPr bwMode="auto">
          <a:xfrm>
            <a:off x="1179513" y="1851025"/>
            <a:ext cx="4049712" cy="3810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9509" name="Rectangle 5"/>
          <p:cNvSpPr>
            <a:spLocks noChangeArrowheads="1"/>
          </p:cNvSpPr>
          <p:nvPr/>
        </p:nvSpPr>
        <p:spPr bwMode="auto">
          <a:xfrm>
            <a:off x="2628900" y="1851025"/>
            <a:ext cx="1479550" cy="381000"/>
          </a:xfrm>
          <a:prstGeom prst="rect">
            <a:avLst/>
          </a:prstGeom>
          <a:solidFill>
            <a:schemeClr val="tx1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528" name="Rectangle 6"/>
          <p:cNvSpPr>
            <a:spLocks noChangeArrowheads="1"/>
          </p:cNvSpPr>
          <p:nvPr/>
        </p:nvSpPr>
        <p:spPr bwMode="auto">
          <a:xfrm>
            <a:off x="5011738" y="15875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07529" name="Rectangle 10"/>
          <p:cNvSpPr>
            <a:spLocks noChangeArrowheads="1"/>
          </p:cNvSpPr>
          <p:nvPr/>
        </p:nvSpPr>
        <p:spPr bwMode="auto">
          <a:xfrm>
            <a:off x="1158875" y="1604963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31</a:t>
            </a:r>
          </a:p>
        </p:txBody>
      </p:sp>
      <p:sp>
        <p:nvSpPr>
          <p:cNvPr id="107530" name="Text Box 11"/>
          <p:cNvSpPr txBox="1">
            <a:spLocks noChangeArrowheads="1"/>
          </p:cNvSpPr>
          <p:nvPr/>
        </p:nvSpPr>
        <p:spPr bwMode="auto">
          <a:xfrm>
            <a:off x="224330" y="1946275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dirty="0">
                <a:solidFill>
                  <a:schemeClr val="tx2"/>
                </a:solidFill>
              </a:rPr>
              <a:t>Address</a:t>
            </a:r>
          </a:p>
        </p:txBody>
      </p:sp>
      <p:sp>
        <p:nvSpPr>
          <p:cNvPr id="107531" name="Rectangle 12"/>
          <p:cNvSpPr>
            <a:spLocks noChangeArrowheads="1"/>
          </p:cNvSpPr>
          <p:nvPr/>
        </p:nvSpPr>
        <p:spPr bwMode="auto">
          <a:xfrm>
            <a:off x="5786438" y="2779713"/>
            <a:ext cx="2795587" cy="3810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532" name="Rectangle 13"/>
          <p:cNvSpPr>
            <a:spLocks noChangeArrowheads="1"/>
          </p:cNvSpPr>
          <p:nvPr/>
        </p:nvSpPr>
        <p:spPr bwMode="auto">
          <a:xfrm>
            <a:off x="5786438" y="3157538"/>
            <a:ext cx="2795587" cy="3810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9523" name="Rectangle 19"/>
          <p:cNvSpPr>
            <a:spLocks noChangeArrowheads="1"/>
          </p:cNvSpPr>
          <p:nvPr/>
        </p:nvSpPr>
        <p:spPr bwMode="auto">
          <a:xfrm>
            <a:off x="6122988" y="3157538"/>
            <a:ext cx="363537" cy="381000"/>
          </a:xfrm>
          <a:prstGeom prst="rect">
            <a:avLst/>
          </a:prstGeom>
          <a:solidFill>
            <a:schemeClr val="tx1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89525" name="AutoShape 21"/>
          <p:cNvCxnSpPr>
            <a:cxnSpLocks noChangeShapeType="1"/>
            <a:stCxn id="789509" idx="2"/>
            <a:endCxn id="107532" idx="1"/>
          </p:cNvCxnSpPr>
          <p:nvPr/>
        </p:nvCxnSpPr>
        <p:spPr bwMode="auto">
          <a:xfrm rot="16200000" flipH="1">
            <a:off x="4019550" y="1600200"/>
            <a:ext cx="1096963" cy="2398713"/>
          </a:xfrm>
          <a:prstGeom prst="bentConnector2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789527" name="Rectangle 23"/>
          <p:cNvSpPr>
            <a:spLocks noChangeArrowheads="1"/>
          </p:cNvSpPr>
          <p:nvPr/>
        </p:nvSpPr>
        <p:spPr bwMode="auto">
          <a:xfrm>
            <a:off x="2206625" y="1851025"/>
            <a:ext cx="423863" cy="381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9528" name="Rectangle 24"/>
          <p:cNvSpPr>
            <a:spLocks noChangeArrowheads="1"/>
          </p:cNvSpPr>
          <p:nvPr/>
        </p:nvSpPr>
        <p:spPr bwMode="auto">
          <a:xfrm>
            <a:off x="1974850" y="1576388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23</a:t>
            </a:r>
          </a:p>
        </p:txBody>
      </p:sp>
      <p:cxnSp>
        <p:nvCxnSpPr>
          <p:cNvPr id="789529" name="AutoShape 25"/>
          <p:cNvCxnSpPr>
            <a:cxnSpLocks noChangeShapeType="1"/>
            <a:stCxn id="789527" idx="2"/>
            <a:endCxn id="789523" idx="0"/>
          </p:cNvCxnSpPr>
          <p:nvPr/>
        </p:nvCxnSpPr>
        <p:spPr bwMode="auto">
          <a:xfrm rot="16200000" flipH="1">
            <a:off x="3918743" y="751682"/>
            <a:ext cx="887413" cy="3886200"/>
          </a:xfrm>
          <a:prstGeom prst="bentConnector3">
            <a:avLst>
              <a:gd name="adj1" fmla="val 49912"/>
            </a:avLst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789530" name="Rectangle 26"/>
          <p:cNvSpPr>
            <a:spLocks noChangeArrowheads="1"/>
          </p:cNvSpPr>
          <p:nvPr/>
        </p:nvSpPr>
        <p:spPr bwMode="auto">
          <a:xfrm>
            <a:off x="4073525" y="1585913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789531" name="Rectangle 27"/>
          <p:cNvSpPr>
            <a:spLocks noChangeArrowheads="1"/>
          </p:cNvSpPr>
          <p:nvPr/>
        </p:nvSpPr>
        <p:spPr bwMode="auto">
          <a:xfrm>
            <a:off x="3913188" y="1584325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6</a:t>
            </a:r>
          </a:p>
        </p:txBody>
      </p:sp>
      <p:sp>
        <p:nvSpPr>
          <p:cNvPr id="789532" name="Rectangle 28"/>
          <p:cNvSpPr>
            <a:spLocks noChangeArrowheads="1"/>
          </p:cNvSpPr>
          <p:nvPr/>
        </p:nvSpPr>
        <p:spPr bwMode="auto">
          <a:xfrm>
            <a:off x="2660650" y="1584325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19</a:t>
            </a:r>
          </a:p>
        </p:txBody>
      </p:sp>
      <p:sp>
        <p:nvSpPr>
          <p:cNvPr id="789533" name="Rectangle 29"/>
          <p:cNvSpPr>
            <a:spLocks noChangeArrowheads="1"/>
          </p:cNvSpPr>
          <p:nvPr/>
        </p:nvSpPr>
        <p:spPr bwMode="auto">
          <a:xfrm>
            <a:off x="2398713" y="1584325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20</a:t>
            </a:r>
          </a:p>
        </p:txBody>
      </p:sp>
      <p:sp>
        <p:nvSpPr>
          <p:cNvPr id="107542" name="Text Box 30"/>
          <p:cNvSpPr txBox="1">
            <a:spLocks noChangeArrowheads="1"/>
          </p:cNvSpPr>
          <p:nvPr/>
        </p:nvSpPr>
        <p:spPr bwMode="auto">
          <a:xfrm>
            <a:off x="7042150" y="3556000"/>
            <a:ext cx="677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chemeClr val="tx2"/>
                </a:solidFill>
              </a:rPr>
              <a:t>…</a:t>
            </a:r>
          </a:p>
        </p:txBody>
      </p:sp>
      <p:sp>
        <p:nvSpPr>
          <p:cNvPr id="107543" name="Rectangle 31"/>
          <p:cNvSpPr>
            <a:spLocks noChangeArrowheads="1"/>
          </p:cNvSpPr>
          <p:nvPr/>
        </p:nvSpPr>
        <p:spPr bwMode="auto">
          <a:xfrm>
            <a:off x="5207000" y="2824163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0x0000</a:t>
            </a:r>
          </a:p>
        </p:txBody>
      </p:sp>
      <p:sp>
        <p:nvSpPr>
          <p:cNvPr id="107544" name="Rectangle 32"/>
          <p:cNvSpPr>
            <a:spLocks noChangeArrowheads="1"/>
          </p:cNvSpPr>
          <p:nvPr/>
        </p:nvSpPr>
        <p:spPr bwMode="auto">
          <a:xfrm>
            <a:off x="5187950" y="4111625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0x3FFF</a:t>
            </a:r>
          </a:p>
        </p:txBody>
      </p:sp>
      <p:sp>
        <p:nvSpPr>
          <p:cNvPr id="107545" name="Text Box 33"/>
          <p:cNvSpPr txBox="1">
            <a:spLocks noChangeArrowheads="1"/>
          </p:cNvSpPr>
          <p:nvPr/>
        </p:nvSpPr>
        <p:spPr bwMode="auto">
          <a:xfrm>
            <a:off x="6075363" y="2371725"/>
            <a:ext cx="2193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tx2"/>
                </a:solidFill>
              </a:rPr>
              <a:t>Ownership Table</a:t>
            </a:r>
          </a:p>
        </p:txBody>
      </p:sp>
      <p:sp>
        <p:nvSpPr>
          <p:cNvPr id="789538" name="Text Box 34"/>
          <p:cNvSpPr txBox="1">
            <a:spLocks noChangeArrowheads="1"/>
          </p:cNvSpPr>
          <p:nvPr/>
        </p:nvSpPr>
        <p:spPr bwMode="auto">
          <a:xfrm>
            <a:off x="4827588" y="3592513"/>
            <a:ext cx="2171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tx2"/>
                </a:solidFill>
              </a:rPr>
              <a:t>Transaction Record</a:t>
            </a:r>
          </a:p>
        </p:txBody>
      </p:sp>
      <p:sp>
        <p:nvSpPr>
          <p:cNvPr id="107547" name="Rectangle 35"/>
          <p:cNvSpPr>
            <a:spLocks noChangeArrowheads="1"/>
          </p:cNvSpPr>
          <p:nvPr/>
        </p:nvSpPr>
        <p:spPr bwMode="auto">
          <a:xfrm>
            <a:off x="5786438" y="4040188"/>
            <a:ext cx="2795587" cy="3810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509" grpId="0" animBg="1"/>
      <p:bldP spid="789523" grpId="0" animBg="1"/>
      <p:bldP spid="789527" grpId="0" animBg="1"/>
      <p:bldP spid="789528" grpId="0"/>
      <p:bldP spid="789530" grpId="0"/>
      <p:bldP spid="789531" grpId="0"/>
      <p:bldP spid="789532" grpId="0"/>
      <p:bldP spid="789533" grpId="0"/>
      <p:bldP spid="789538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B7BBF42-365B-7945-B436-A4474B4A6952}" type="slidenum">
              <a:rPr lang="en-US" smtClean="0"/>
              <a:pPr/>
              <a:t>79</a:t>
            </a:fld>
            <a:endParaRPr lang="en-US" smtClean="0"/>
          </a:p>
        </p:txBody>
      </p:sp>
      <p:sp>
        <p:nvSpPr>
          <p:cNvPr id="1095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False Conflicts Reduced</a:t>
            </a:r>
          </a:p>
        </p:txBody>
      </p:sp>
      <p:sp>
        <p:nvSpPr>
          <p:cNvPr id="109573" name="Line 55"/>
          <p:cNvSpPr>
            <a:spLocks noChangeShapeType="1"/>
          </p:cNvSpPr>
          <p:nvPr/>
        </p:nvSpPr>
        <p:spPr bwMode="auto">
          <a:xfrm>
            <a:off x="2954338" y="1612900"/>
            <a:ext cx="206375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74" name="Freeform 56"/>
          <p:cNvSpPr>
            <a:spLocks/>
          </p:cNvSpPr>
          <p:nvPr/>
        </p:nvSpPr>
        <p:spPr bwMode="auto">
          <a:xfrm>
            <a:off x="3019425" y="1574800"/>
            <a:ext cx="69850" cy="74613"/>
          </a:xfrm>
          <a:custGeom>
            <a:avLst/>
            <a:gdLst>
              <a:gd name="T0" fmla="*/ 22 w 44"/>
              <a:gd name="T1" fmla="*/ 0 h 47"/>
              <a:gd name="T2" fmla="*/ 44 w 44"/>
              <a:gd name="T3" fmla="*/ 24 h 47"/>
              <a:gd name="T4" fmla="*/ 22 w 44"/>
              <a:gd name="T5" fmla="*/ 47 h 47"/>
              <a:gd name="T6" fmla="*/ 0 w 44"/>
              <a:gd name="T7" fmla="*/ 24 h 47"/>
              <a:gd name="T8" fmla="*/ 22 w 44"/>
              <a:gd name="T9" fmla="*/ 0 h 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47"/>
              <a:gd name="T17" fmla="*/ 44 w 44"/>
              <a:gd name="T18" fmla="*/ 47 h 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47">
                <a:moveTo>
                  <a:pt x="22" y="0"/>
                </a:moveTo>
                <a:lnTo>
                  <a:pt x="44" y="24"/>
                </a:lnTo>
                <a:lnTo>
                  <a:pt x="22" y="47"/>
                </a:lnTo>
                <a:lnTo>
                  <a:pt x="0" y="24"/>
                </a:lnTo>
                <a:lnTo>
                  <a:pt x="22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75" name="Rectangle 57"/>
          <p:cNvSpPr>
            <a:spLocks noChangeArrowheads="1"/>
          </p:cNvSpPr>
          <p:nvPr/>
        </p:nvSpPr>
        <p:spPr bwMode="auto">
          <a:xfrm>
            <a:off x="3197225" y="1522413"/>
            <a:ext cx="5334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GLOCK</a:t>
            </a:r>
            <a:endParaRPr lang="en-US"/>
          </a:p>
        </p:txBody>
      </p:sp>
      <p:sp>
        <p:nvSpPr>
          <p:cNvPr id="109576" name="Line 58"/>
          <p:cNvSpPr>
            <a:spLocks noChangeShapeType="1"/>
          </p:cNvSpPr>
          <p:nvPr/>
        </p:nvSpPr>
        <p:spPr bwMode="auto">
          <a:xfrm>
            <a:off x="3789363" y="1612900"/>
            <a:ext cx="206375" cy="0"/>
          </a:xfrm>
          <a:prstGeom prst="line">
            <a:avLst/>
          </a:prstGeom>
          <a:noFill/>
          <a:ln w="28575">
            <a:solidFill>
              <a:srgbClr val="66FF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77" name="Rectangle 59"/>
          <p:cNvSpPr>
            <a:spLocks noChangeArrowheads="1"/>
          </p:cNvSpPr>
          <p:nvPr/>
        </p:nvSpPr>
        <p:spPr bwMode="auto">
          <a:xfrm>
            <a:off x="3852863" y="1574800"/>
            <a:ext cx="65087" cy="68263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78" name="Rectangle 60"/>
          <p:cNvSpPr>
            <a:spLocks noChangeArrowheads="1"/>
          </p:cNvSpPr>
          <p:nvPr/>
        </p:nvSpPr>
        <p:spPr bwMode="auto">
          <a:xfrm>
            <a:off x="4032250" y="1522413"/>
            <a:ext cx="103981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STM (old hash)</a:t>
            </a:r>
            <a:endParaRPr lang="en-US"/>
          </a:p>
        </p:txBody>
      </p:sp>
      <p:sp>
        <p:nvSpPr>
          <p:cNvPr id="109579" name="Line 61"/>
          <p:cNvSpPr>
            <a:spLocks noChangeShapeType="1"/>
          </p:cNvSpPr>
          <p:nvPr/>
        </p:nvSpPr>
        <p:spPr bwMode="auto">
          <a:xfrm>
            <a:off x="5108575" y="1612900"/>
            <a:ext cx="207963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80" name="Freeform 62"/>
          <p:cNvSpPr>
            <a:spLocks/>
          </p:cNvSpPr>
          <p:nvPr/>
        </p:nvSpPr>
        <p:spPr bwMode="auto">
          <a:xfrm>
            <a:off x="5173663" y="1574800"/>
            <a:ext cx="71437" cy="74613"/>
          </a:xfrm>
          <a:custGeom>
            <a:avLst/>
            <a:gdLst>
              <a:gd name="T0" fmla="*/ 22 w 45"/>
              <a:gd name="T1" fmla="*/ 0 h 47"/>
              <a:gd name="T2" fmla="*/ 45 w 45"/>
              <a:gd name="T3" fmla="*/ 47 h 47"/>
              <a:gd name="T4" fmla="*/ 0 w 45"/>
              <a:gd name="T5" fmla="*/ 47 h 47"/>
              <a:gd name="T6" fmla="*/ 22 w 45"/>
              <a:gd name="T7" fmla="*/ 0 h 47"/>
              <a:gd name="T8" fmla="*/ 0 60000 65536"/>
              <a:gd name="T9" fmla="*/ 0 60000 65536"/>
              <a:gd name="T10" fmla="*/ 0 60000 65536"/>
              <a:gd name="T11" fmla="*/ 0 60000 65536"/>
              <a:gd name="T12" fmla="*/ 0 w 45"/>
              <a:gd name="T13" fmla="*/ 0 h 47"/>
              <a:gd name="T14" fmla="*/ 45 w 45"/>
              <a:gd name="T15" fmla="*/ 47 h 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" h="47">
                <a:moveTo>
                  <a:pt x="22" y="0"/>
                </a:moveTo>
                <a:lnTo>
                  <a:pt x="45" y="47"/>
                </a:lnTo>
                <a:lnTo>
                  <a:pt x="0" y="47"/>
                </a:lnTo>
                <a:lnTo>
                  <a:pt x="22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81" name="Rectangle 63"/>
          <p:cNvSpPr>
            <a:spLocks noChangeArrowheads="1"/>
          </p:cNvSpPr>
          <p:nvPr/>
        </p:nvSpPr>
        <p:spPr bwMode="auto">
          <a:xfrm>
            <a:off x="5351463" y="1522413"/>
            <a:ext cx="11160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STM (new hash)</a:t>
            </a:r>
            <a:endParaRPr lang="en-US"/>
          </a:p>
        </p:txBody>
      </p:sp>
      <p:sp>
        <p:nvSpPr>
          <p:cNvPr id="109582" name="Line 12"/>
          <p:cNvSpPr>
            <a:spLocks noChangeShapeType="1"/>
          </p:cNvSpPr>
          <p:nvPr/>
        </p:nvSpPr>
        <p:spPr bwMode="auto">
          <a:xfrm>
            <a:off x="762000" y="1905000"/>
            <a:ext cx="0" cy="18684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83" name="Line 13"/>
          <p:cNvSpPr>
            <a:spLocks noChangeShapeType="1"/>
          </p:cNvSpPr>
          <p:nvPr/>
        </p:nvSpPr>
        <p:spPr bwMode="auto">
          <a:xfrm>
            <a:off x="733425" y="3773488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84" name="Line 14"/>
          <p:cNvSpPr>
            <a:spLocks noChangeShapeType="1"/>
          </p:cNvSpPr>
          <p:nvPr/>
        </p:nvSpPr>
        <p:spPr bwMode="auto">
          <a:xfrm>
            <a:off x="733425" y="3460750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85" name="Line 15"/>
          <p:cNvSpPr>
            <a:spLocks noChangeShapeType="1"/>
          </p:cNvSpPr>
          <p:nvPr/>
        </p:nvSpPr>
        <p:spPr bwMode="auto">
          <a:xfrm>
            <a:off x="733425" y="3151188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86" name="Line 16"/>
          <p:cNvSpPr>
            <a:spLocks noChangeShapeType="1"/>
          </p:cNvSpPr>
          <p:nvPr/>
        </p:nvSpPr>
        <p:spPr bwMode="auto">
          <a:xfrm>
            <a:off x="733425" y="2838450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87" name="Line 17"/>
          <p:cNvSpPr>
            <a:spLocks noChangeShapeType="1"/>
          </p:cNvSpPr>
          <p:nvPr/>
        </p:nvSpPr>
        <p:spPr bwMode="auto">
          <a:xfrm>
            <a:off x="733425" y="2527300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88" name="Line 18"/>
          <p:cNvSpPr>
            <a:spLocks noChangeShapeType="1"/>
          </p:cNvSpPr>
          <p:nvPr/>
        </p:nvSpPr>
        <p:spPr bwMode="auto">
          <a:xfrm>
            <a:off x="733425" y="2216150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89" name="Line 19"/>
          <p:cNvSpPr>
            <a:spLocks noChangeShapeType="1"/>
          </p:cNvSpPr>
          <p:nvPr/>
        </p:nvSpPr>
        <p:spPr bwMode="auto">
          <a:xfrm>
            <a:off x="733425" y="1905000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90" name="Line 20"/>
          <p:cNvSpPr>
            <a:spLocks noChangeShapeType="1"/>
          </p:cNvSpPr>
          <p:nvPr/>
        </p:nvSpPr>
        <p:spPr bwMode="auto">
          <a:xfrm>
            <a:off x="762000" y="3773488"/>
            <a:ext cx="3735388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91" name="Line 21"/>
          <p:cNvSpPr>
            <a:spLocks noChangeShapeType="1"/>
          </p:cNvSpPr>
          <p:nvPr/>
        </p:nvSpPr>
        <p:spPr bwMode="auto">
          <a:xfrm flipV="1">
            <a:off x="762000" y="3773488"/>
            <a:ext cx="0" cy="476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92" name="Line 22"/>
          <p:cNvSpPr>
            <a:spLocks noChangeShapeType="1"/>
          </p:cNvSpPr>
          <p:nvPr/>
        </p:nvSpPr>
        <p:spPr bwMode="auto">
          <a:xfrm flipV="1">
            <a:off x="1239838" y="3773488"/>
            <a:ext cx="0" cy="476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93" name="Line 23"/>
          <p:cNvSpPr>
            <a:spLocks noChangeShapeType="1"/>
          </p:cNvSpPr>
          <p:nvPr/>
        </p:nvSpPr>
        <p:spPr bwMode="auto">
          <a:xfrm flipV="1">
            <a:off x="2189163" y="3773488"/>
            <a:ext cx="0" cy="476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94" name="Line 24"/>
          <p:cNvSpPr>
            <a:spLocks noChangeShapeType="1"/>
          </p:cNvSpPr>
          <p:nvPr/>
        </p:nvSpPr>
        <p:spPr bwMode="auto">
          <a:xfrm flipV="1">
            <a:off x="3144838" y="3773488"/>
            <a:ext cx="0" cy="476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95" name="Line 25"/>
          <p:cNvSpPr>
            <a:spLocks noChangeShapeType="1"/>
          </p:cNvSpPr>
          <p:nvPr/>
        </p:nvSpPr>
        <p:spPr bwMode="auto">
          <a:xfrm flipV="1">
            <a:off x="4094163" y="3773488"/>
            <a:ext cx="0" cy="476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96" name="Freeform 26"/>
          <p:cNvSpPr>
            <a:spLocks/>
          </p:cNvSpPr>
          <p:nvPr/>
        </p:nvSpPr>
        <p:spPr bwMode="auto">
          <a:xfrm>
            <a:off x="1239838" y="2762250"/>
            <a:ext cx="2854325" cy="346075"/>
          </a:xfrm>
          <a:custGeom>
            <a:avLst/>
            <a:gdLst>
              <a:gd name="T0" fmla="*/ 0 w 400"/>
              <a:gd name="T1" fmla="*/ 50 h 50"/>
              <a:gd name="T2" fmla="*/ 133 w 400"/>
              <a:gd name="T3" fmla="*/ 24 h 50"/>
              <a:gd name="T4" fmla="*/ 267 w 400"/>
              <a:gd name="T5" fmla="*/ 0 h 50"/>
              <a:gd name="T6" fmla="*/ 400 w 400"/>
              <a:gd name="T7" fmla="*/ 13 h 50"/>
              <a:gd name="T8" fmla="*/ 0 60000 65536"/>
              <a:gd name="T9" fmla="*/ 0 60000 65536"/>
              <a:gd name="T10" fmla="*/ 0 60000 65536"/>
              <a:gd name="T11" fmla="*/ 0 60000 65536"/>
              <a:gd name="T12" fmla="*/ 0 w 400"/>
              <a:gd name="T13" fmla="*/ 0 h 50"/>
              <a:gd name="T14" fmla="*/ 400 w 400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0" h="50">
                <a:moveTo>
                  <a:pt x="0" y="50"/>
                </a:moveTo>
                <a:lnTo>
                  <a:pt x="133" y="24"/>
                </a:lnTo>
                <a:lnTo>
                  <a:pt x="267" y="0"/>
                </a:lnTo>
                <a:lnTo>
                  <a:pt x="400" y="13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97" name="Freeform 27"/>
          <p:cNvSpPr>
            <a:spLocks/>
          </p:cNvSpPr>
          <p:nvPr/>
        </p:nvSpPr>
        <p:spPr bwMode="auto">
          <a:xfrm>
            <a:off x="1239838" y="2139950"/>
            <a:ext cx="2854325" cy="166688"/>
          </a:xfrm>
          <a:custGeom>
            <a:avLst/>
            <a:gdLst>
              <a:gd name="T0" fmla="*/ 0 w 400"/>
              <a:gd name="T1" fmla="*/ 24 h 24"/>
              <a:gd name="T2" fmla="*/ 133 w 400"/>
              <a:gd name="T3" fmla="*/ 7 h 24"/>
              <a:gd name="T4" fmla="*/ 267 w 400"/>
              <a:gd name="T5" fmla="*/ 0 h 24"/>
              <a:gd name="T6" fmla="*/ 400 w 400"/>
              <a:gd name="T7" fmla="*/ 24 h 24"/>
              <a:gd name="T8" fmla="*/ 0 60000 65536"/>
              <a:gd name="T9" fmla="*/ 0 60000 65536"/>
              <a:gd name="T10" fmla="*/ 0 60000 65536"/>
              <a:gd name="T11" fmla="*/ 0 60000 65536"/>
              <a:gd name="T12" fmla="*/ 0 w 400"/>
              <a:gd name="T13" fmla="*/ 0 h 24"/>
              <a:gd name="T14" fmla="*/ 400 w 400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0" h="24">
                <a:moveTo>
                  <a:pt x="0" y="24"/>
                </a:moveTo>
                <a:lnTo>
                  <a:pt x="133" y="7"/>
                </a:lnTo>
                <a:lnTo>
                  <a:pt x="267" y="0"/>
                </a:lnTo>
                <a:lnTo>
                  <a:pt x="400" y="24"/>
                </a:lnTo>
              </a:path>
            </a:pathLst>
          </a:custGeom>
          <a:noFill/>
          <a:ln w="28575">
            <a:solidFill>
              <a:srgbClr val="66FF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98" name="Freeform 28"/>
          <p:cNvSpPr>
            <a:spLocks/>
          </p:cNvSpPr>
          <p:nvPr/>
        </p:nvSpPr>
        <p:spPr bwMode="auto">
          <a:xfrm>
            <a:off x="1239838" y="2251075"/>
            <a:ext cx="2854325" cy="844550"/>
          </a:xfrm>
          <a:custGeom>
            <a:avLst/>
            <a:gdLst>
              <a:gd name="T0" fmla="*/ 0 w 400"/>
              <a:gd name="T1" fmla="*/ 0 h 122"/>
              <a:gd name="T2" fmla="*/ 133 w 400"/>
              <a:gd name="T3" fmla="*/ 8 h 122"/>
              <a:gd name="T4" fmla="*/ 267 w 400"/>
              <a:gd name="T5" fmla="*/ 73 h 122"/>
              <a:gd name="T6" fmla="*/ 400 w 400"/>
              <a:gd name="T7" fmla="*/ 122 h 122"/>
              <a:gd name="T8" fmla="*/ 0 60000 65536"/>
              <a:gd name="T9" fmla="*/ 0 60000 65536"/>
              <a:gd name="T10" fmla="*/ 0 60000 65536"/>
              <a:gd name="T11" fmla="*/ 0 60000 65536"/>
              <a:gd name="T12" fmla="*/ 0 w 400"/>
              <a:gd name="T13" fmla="*/ 0 h 122"/>
              <a:gd name="T14" fmla="*/ 400 w 400"/>
              <a:gd name="T15" fmla="*/ 122 h 12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0" h="122">
                <a:moveTo>
                  <a:pt x="0" y="0"/>
                </a:moveTo>
                <a:lnTo>
                  <a:pt x="133" y="8"/>
                </a:lnTo>
                <a:lnTo>
                  <a:pt x="267" y="73"/>
                </a:lnTo>
                <a:lnTo>
                  <a:pt x="400" y="122"/>
                </a:lnTo>
              </a:path>
            </a:pathLst>
          </a:cu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99" name="Freeform 29"/>
          <p:cNvSpPr>
            <a:spLocks/>
          </p:cNvSpPr>
          <p:nvPr/>
        </p:nvSpPr>
        <p:spPr bwMode="auto">
          <a:xfrm>
            <a:off x="1204913" y="3073400"/>
            <a:ext cx="71437" cy="69850"/>
          </a:xfrm>
          <a:custGeom>
            <a:avLst/>
            <a:gdLst>
              <a:gd name="T0" fmla="*/ 22 w 45"/>
              <a:gd name="T1" fmla="*/ 0 h 47"/>
              <a:gd name="T2" fmla="*/ 45 w 45"/>
              <a:gd name="T3" fmla="*/ 23 h 47"/>
              <a:gd name="T4" fmla="*/ 22 w 45"/>
              <a:gd name="T5" fmla="*/ 47 h 47"/>
              <a:gd name="T6" fmla="*/ 0 w 45"/>
              <a:gd name="T7" fmla="*/ 23 h 47"/>
              <a:gd name="T8" fmla="*/ 22 w 45"/>
              <a:gd name="T9" fmla="*/ 0 h 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7"/>
              <a:gd name="T17" fmla="*/ 45 w 45"/>
              <a:gd name="T18" fmla="*/ 47 h 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7">
                <a:moveTo>
                  <a:pt x="22" y="0"/>
                </a:moveTo>
                <a:lnTo>
                  <a:pt x="45" y="23"/>
                </a:lnTo>
                <a:lnTo>
                  <a:pt x="22" y="47"/>
                </a:lnTo>
                <a:lnTo>
                  <a:pt x="0" y="23"/>
                </a:lnTo>
                <a:lnTo>
                  <a:pt x="22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00" name="Freeform 30"/>
          <p:cNvSpPr>
            <a:spLocks/>
          </p:cNvSpPr>
          <p:nvPr/>
        </p:nvSpPr>
        <p:spPr bwMode="auto">
          <a:xfrm>
            <a:off x="2154238" y="2894013"/>
            <a:ext cx="69850" cy="73025"/>
          </a:xfrm>
          <a:custGeom>
            <a:avLst/>
            <a:gdLst>
              <a:gd name="T0" fmla="*/ 22 w 44"/>
              <a:gd name="T1" fmla="*/ 0 h 47"/>
              <a:gd name="T2" fmla="*/ 44 w 44"/>
              <a:gd name="T3" fmla="*/ 23 h 47"/>
              <a:gd name="T4" fmla="*/ 22 w 44"/>
              <a:gd name="T5" fmla="*/ 47 h 47"/>
              <a:gd name="T6" fmla="*/ 0 w 44"/>
              <a:gd name="T7" fmla="*/ 23 h 47"/>
              <a:gd name="T8" fmla="*/ 22 w 44"/>
              <a:gd name="T9" fmla="*/ 0 h 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47"/>
              <a:gd name="T17" fmla="*/ 44 w 44"/>
              <a:gd name="T18" fmla="*/ 47 h 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47">
                <a:moveTo>
                  <a:pt x="22" y="0"/>
                </a:moveTo>
                <a:lnTo>
                  <a:pt x="44" y="23"/>
                </a:lnTo>
                <a:lnTo>
                  <a:pt x="22" y="47"/>
                </a:lnTo>
                <a:lnTo>
                  <a:pt x="0" y="23"/>
                </a:lnTo>
                <a:lnTo>
                  <a:pt x="22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01" name="Freeform 31"/>
          <p:cNvSpPr>
            <a:spLocks/>
          </p:cNvSpPr>
          <p:nvPr/>
        </p:nvSpPr>
        <p:spPr bwMode="auto">
          <a:xfrm>
            <a:off x="3109913" y="2727325"/>
            <a:ext cx="71437" cy="69850"/>
          </a:xfrm>
          <a:custGeom>
            <a:avLst/>
            <a:gdLst>
              <a:gd name="T0" fmla="*/ 22 w 45"/>
              <a:gd name="T1" fmla="*/ 0 h 48"/>
              <a:gd name="T2" fmla="*/ 45 w 45"/>
              <a:gd name="T3" fmla="*/ 24 h 48"/>
              <a:gd name="T4" fmla="*/ 22 w 45"/>
              <a:gd name="T5" fmla="*/ 48 h 48"/>
              <a:gd name="T6" fmla="*/ 0 w 45"/>
              <a:gd name="T7" fmla="*/ 24 h 48"/>
              <a:gd name="T8" fmla="*/ 22 w 45"/>
              <a:gd name="T9" fmla="*/ 0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8"/>
              <a:gd name="T17" fmla="*/ 45 w 45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8">
                <a:moveTo>
                  <a:pt x="22" y="0"/>
                </a:moveTo>
                <a:lnTo>
                  <a:pt x="45" y="24"/>
                </a:lnTo>
                <a:lnTo>
                  <a:pt x="22" y="48"/>
                </a:lnTo>
                <a:lnTo>
                  <a:pt x="0" y="24"/>
                </a:lnTo>
                <a:lnTo>
                  <a:pt x="22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02" name="Freeform 32"/>
          <p:cNvSpPr>
            <a:spLocks/>
          </p:cNvSpPr>
          <p:nvPr/>
        </p:nvSpPr>
        <p:spPr bwMode="auto">
          <a:xfrm>
            <a:off x="4057650" y="2817813"/>
            <a:ext cx="71438" cy="69850"/>
          </a:xfrm>
          <a:custGeom>
            <a:avLst/>
            <a:gdLst>
              <a:gd name="T0" fmla="*/ 23 w 45"/>
              <a:gd name="T1" fmla="*/ 0 h 47"/>
              <a:gd name="T2" fmla="*/ 45 w 45"/>
              <a:gd name="T3" fmla="*/ 23 h 47"/>
              <a:gd name="T4" fmla="*/ 23 w 45"/>
              <a:gd name="T5" fmla="*/ 47 h 47"/>
              <a:gd name="T6" fmla="*/ 0 w 45"/>
              <a:gd name="T7" fmla="*/ 23 h 47"/>
              <a:gd name="T8" fmla="*/ 23 w 45"/>
              <a:gd name="T9" fmla="*/ 0 h 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7"/>
              <a:gd name="T17" fmla="*/ 45 w 45"/>
              <a:gd name="T18" fmla="*/ 47 h 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7">
                <a:moveTo>
                  <a:pt x="23" y="0"/>
                </a:moveTo>
                <a:lnTo>
                  <a:pt x="45" y="23"/>
                </a:lnTo>
                <a:lnTo>
                  <a:pt x="23" y="47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03" name="Rectangle 33"/>
          <p:cNvSpPr>
            <a:spLocks noChangeArrowheads="1"/>
          </p:cNvSpPr>
          <p:nvPr/>
        </p:nvSpPr>
        <p:spPr bwMode="auto">
          <a:xfrm>
            <a:off x="1204913" y="2271713"/>
            <a:ext cx="63500" cy="61912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04" name="Rectangle 34"/>
          <p:cNvSpPr>
            <a:spLocks noChangeArrowheads="1"/>
          </p:cNvSpPr>
          <p:nvPr/>
        </p:nvSpPr>
        <p:spPr bwMode="auto">
          <a:xfrm>
            <a:off x="2154238" y="2154238"/>
            <a:ext cx="63500" cy="61912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05" name="Rectangle 35"/>
          <p:cNvSpPr>
            <a:spLocks noChangeArrowheads="1"/>
          </p:cNvSpPr>
          <p:nvPr/>
        </p:nvSpPr>
        <p:spPr bwMode="auto">
          <a:xfrm>
            <a:off x="3109913" y="2105025"/>
            <a:ext cx="63500" cy="61913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06" name="Rectangle 36"/>
          <p:cNvSpPr>
            <a:spLocks noChangeArrowheads="1"/>
          </p:cNvSpPr>
          <p:nvPr/>
        </p:nvSpPr>
        <p:spPr bwMode="auto">
          <a:xfrm>
            <a:off x="4057650" y="2271713"/>
            <a:ext cx="65088" cy="61912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07" name="Freeform 37"/>
          <p:cNvSpPr>
            <a:spLocks/>
          </p:cNvSpPr>
          <p:nvPr/>
        </p:nvSpPr>
        <p:spPr bwMode="auto">
          <a:xfrm>
            <a:off x="1204913" y="2216150"/>
            <a:ext cx="71437" cy="68263"/>
          </a:xfrm>
          <a:custGeom>
            <a:avLst/>
            <a:gdLst>
              <a:gd name="T0" fmla="*/ 22 w 45"/>
              <a:gd name="T1" fmla="*/ 0 h 48"/>
              <a:gd name="T2" fmla="*/ 45 w 45"/>
              <a:gd name="T3" fmla="*/ 48 h 48"/>
              <a:gd name="T4" fmla="*/ 0 w 45"/>
              <a:gd name="T5" fmla="*/ 48 h 48"/>
              <a:gd name="T6" fmla="*/ 22 w 45"/>
              <a:gd name="T7" fmla="*/ 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45"/>
              <a:gd name="T13" fmla="*/ 0 h 48"/>
              <a:gd name="T14" fmla="*/ 45 w 45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" h="48">
                <a:moveTo>
                  <a:pt x="22" y="0"/>
                </a:moveTo>
                <a:lnTo>
                  <a:pt x="45" y="48"/>
                </a:lnTo>
                <a:lnTo>
                  <a:pt x="0" y="48"/>
                </a:lnTo>
                <a:lnTo>
                  <a:pt x="22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08" name="Freeform 38"/>
          <p:cNvSpPr>
            <a:spLocks/>
          </p:cNvSpPr>
          <p:nvPr/>
        </p:nvSpPr>
        <p:spPr bwMode="auto">
          <a:xfrm>
            <a:off x="2154238" y="2271713"/>
            <a:ext cx="69850" cy="63500"/>
          </a:xfrm>
          <a:custGeom>
            <a:avLst/>
            <a:gdLst>
              <a:gd name="T0" fmla="*/ 22 w 44"/>
              <a:gd name="T1" fmla="*/ 0 h 48"/>
              <a:gd name="T2" fmla="*/ 44 w 44"/>
              <a:gd name="T3" fmla="*/ 48 h 48"/>
              <a:gd name="T4" fmla="*/ 0 w 44"/>
              <a:gd name="T5" fmla="*/ 48 h 48"/>
              <a:gd name="T6" fmla="*/ 22 w 44"/>
              <a:gd name="T7" fmla="*/ 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44"/>
              <a:gd name="T13" fmla="*/ 0 h 48"/>
              <a:gd name="T14" fmla="*/ 44 w 44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" h="48">
                <a:moveTo>
                  <a:pt x="22" y="0"/>
                </a:moveTo>
                <a:lnTo>
                  <a:pt x="44" y="48"/>
                </a:lnTo>
                <a:lnTo>
                  <a:pt x="0" y="48"/>
                </a:lnTo>
                <a:lnTo>
                  <a:pt x="22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09" name="Freeform 39"/>
          <p:cNvSpPr>
            <a:spLocks/>
          </p:cNvSpPr>
          <p:nvPr/>
        </p:nvSpPr>
        <p:spPr bwMode="auto">
          <a:xfrm>
            <a:off x="3109913" y="2722563"/>
            <a:ext cx="71437" cy="66675"/>
          </a:xfrm>
          <a:custGeom>
            <a:avLst/>
            <a:gdLst>
              <a:gd name="T0" fmla="*/ 22 w 45"/>
              <a:gd name="T1" fmla="*/ 0 h 47"/>
              <a:gd name="T2" fmla="*/ 45 w 45"/>
              <a:gd name="T3" fmla="*/ 47 h 47"/>
              <a:gd name="T4" fmla="*/ 0 w 45"/>
              <a:gd name="T5" fmla="*/ 47 h 47"/>
              <a:gd name="T6" fmla="*/ 22 w 45"/>
              <a:gd name="T7" fmla="*/ 0 h 47"/>
              <a:gd name="T8" fmla="*/ 0 60000 65536"/>
              <a:gd name="T9" fmla="*/ 0 60000 65536"/>
              <a:gd name="T10" fmla="*/ 0 60000 65536"/>
              <a:gd name="T11" fmla="*/ 0 60000 65536"/>
              <a:gd name="T12" fmla="*/ 0 w 45"/>
              <a:gd name="T13" fmla="*/ 0 h 47"/>
              <a:gd name="T14" fmla="*/ 45 w 45"/>
              <a:gd name="T15" fmla="*/ 47 h 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" h="47">
                <a:moveTo>
                  <a:pt x="22" y="0"/>
                </a:moveTo>
                <a:lnTo>
                  <a:pt x="45" y="47"/>
                </a:lnTo>
                <a:lnTo>
                  <a:pt x="0" y="47"/>
                </a:lnTo>
                <a:lnTo>
                  <a:pt x="22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10" name="Freeform 40"/>
          <p:cNvSpPr>
            <a:spLocks/>
          </p:cNvSpPr>
          <p:nvPr/>
        </p:nvSpPr>
        <p:spPr bwMode="auto">
          <a:xfrm>
            <a:off x="4057650" y="3060700"/>
            <a:ext cx="71438" cy="68263"/>
          </a:xfrm>
          <a:custGeom>
            <a:avLst/>
            <a:gdLst>
              <a:gd name="T0" fmla="*/ 23 w 45"/>
              <a:gd name="T1" fmla="*/ 0 h 48"/>
              <a:gd name="T2" fmla="*/ 45 w 45"/>
              <a:gd name="T3" fmla="*/ 48 h 48"/>
              <a:gd name="T4" fmla="*/ 0 w 45"/>
              <a:gd name="T5" fmla="*/ 48 h 48"/>
              <a:gd name="T6" fmla="*/ 23 w 45"/>
              <a:gd name="T7" fmla="*/ 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45"/>
              <a:gd name="T13" fmla="*/ 0 h 48"/>
              <a:gd name="T14" fmla="*/ 45 w 45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" h="48">
                <a:moveTo>
                  <a:pt x="23" y="0"/>
                </a:moveTo>
                <a:lnTo>
                  <a:pt x="45" y="48"/>
                </a:lnTo>
                <a:lnTo>
                  <a:pt x="0" y="48"/>
                </a:lnTo>
                <a:lnTo>
                  <a:pt x="23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11" name="Rectangle 41"/>
          <p:cNvSpPr>
            <a:spLocks noChangeArrowheads="1"/>
          </p:cNvSpPr>
          <p:nvPr/>
        </p:nvSpPr>
        <p:spPr bwMode="auto">
          <a:xfrm>
            <a:off x="641350" y="37163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0</a:t>
            </a:r>
            <a:endParaRPr lang="en-US" sz="900"/>
          </a:p>
        </p:txBody>
      </p:sp>
      <p:sp>
        <p:nvSpPr>
          <p:cNvPr id="109612" name="Rectangle 42"/>
          <p:cNvSpPr>
            <a:spLocks noChangeArrowheads="1"/>
          </p:cNvSpPr>
          <p:nvPr/>
        </p:nvSpPr>
        <p:spPr bwMode="auto">
          <a:xfrm>
            <a:off x="641350" y="34067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2</a:t>
            </a:r>
            <a:endParaRPr lang="en-US" sz="900"/>
          </a:p>
        </p:txBody>
      </p:sp>
      <p:sp>
        <p:nvSpPr>
          <p:cNvPr id="109613" name="Rectangle 43"/>
          <p:cNvSpPr>
            <a:spLocks noChangeArrowheads="1"/>
          </p:cNvSpPr>
          <p:nvPr/>
        </p:nvSpPr>
        <p:spPr bwMode="auto">
          <a:xfrm>
            <a:off x="641350" y="309562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4</a:t>
            </a:r>
            <a:endParaRPr lang="en-US" sz="900"/>
          </a:p>
        </p:txBody>
      </p:sp>
      <p:sp>
        <p:nvSpPr>
          <p:cNvPr id="109614" name="Rectangle 44"/>
          <p:cNvSpPr>
            <a:spLocks noChangeArrowheads="1"/>
          </p:cNvSpPr>
          <p:nvPr/>
        </p:nvSpPr>
        <p:spPr bwMode="auto">
          <a:xfrm>
            <a:off x="641350" y="278288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6</a:t>
            </a:r>
            <a:endParaRPr lang="en-US" sz="900"/>
          </a:p>
        </p:txBody>
      </p:sp>
      <p:sp>
        <p:nvSpPr>
          <p:cNvPr id="109615" name="Rectangle 45"/>
          <p:cNvSpPr>
            <a:spLocks noChangeArrowheads="1"/>
          </p:cNvSpPr>
          <p:nvPr/>
        </p:nvSpPr>
        <p:spPr bwMode="auto">
          <a:xfrm>
            <a:off x="641350" y="247332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8</a:t>
            </a:r>
            <a:endParaRPr lang="en-US" sz="900"/>
          </a:p>
        </p:txBody>
      </p:sp>
      <p:sp>
        <p:nvSpPr>
          <p:cNvPr id="109616" name="Rectangle 46"/>
          <p:cNvSpPr>
            <a:spLocks noChangeArrowheads="1"/>
          </p:cNvSpPr>
          <p:nvPr/>
        </p:nvSpPr>
        <p:spPr bwMode="auto">
          <a:xfrm>
            <a:off x="590550" y="2160588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10</a:t>
            </a:r>
            <a:endParaRPr lang="en-US" sz="900"/>
          </a:p>
        </p:txBody>
      </p:sp>
      <p:sp>
        <p:nvSpPr>
          <p:cNvPr id="109617" name="Rectangle 47"/>
          <p:cNvSpPr>
            <a:spLocks noChangeArrowheads="1"/>
          </p:cNvSpPr>
          <p:nvPr/>
        </p:nvSpPr>
        <p:spPr bwMode="auto">
          <a:xfrm>
            <a:off x="590550" y="1849438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12</a:t>
            </a:r>
            <a:endParaRPr lang="en-US" sz="900"/>
          </a:p>
        </p:txBody>
      </p:sp>
      <p:sp>
        <p:nvSpPr>
          <p:cNvPr id="109618" name="Rectangle 48"/>
          <p:cNvSpPr>
            <a:spLocks noChangeArrowheads="1"/>
          </p:cNvSpPr>
          <p:nvPr/>
        </p:nvSpPr>
        <p:spPr bwMode="auto">
          <a:xfrm>
            <a:off x="1196975" y="3917950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1</a:t>
            </a:r>
            <a:endParaRPr lang="en-US" sz="1200"/>
          </a:p>
        </p:txBody>
      </p:sp>
      <p:sp>
        <p:nvSpPr>
          <p:cNvPr id="109619" name="Rectangle 49"/>
          <p:cNvSpPr>
            <a:spLocks noChangeArrowheads="1"/>
          </p:cNvSpPr>
          <p:nvPr/>
        </p:nvSpPr>
        <p:spPr bwMode="auto">
          <a:xfrm>
            <a:off x="2146300" y="3917950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2</a:t>
            </a:r>
            <a:endParaRPr lang="en-US" sz="1200"/>
          </a:p>
        </p:txBody>
      </p:sp>
      <p:sp>
        <p:nvSpPr>
          <p:cNvPr id="109620" name="Rectangle 50"/>
          <p:cNvSpPr>
            <a:spLocks noChangeArrowheads="1"/>
          </p:cNvSpPr>
          <p:nvPr/>
        </p:nvSpPr>
        <p:spPr bwMode="auto">
          <a:xfrm>
            <a:off x="3101975" y="3917950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4</a:t>
            </a:r>
            <a:endParaRPr lang="en-US" sz="1200"/>
          </a:p>
        </p:txBody>
      </p:sp>
      <p:sp>
        <p:nvSpPr>
          <p:cNvPr id="109621" name="Rectangle 51"/>
          <p:cNvSpPr>
            <a:spLocks noChangeArrowheads="1"/>
          </p:cNvSpPr>
          <p:nvPr/>
        </p:nvSpPr>
        <p:spPr bwMode="auto">
          <a:xfrm>
            <a:off x="4051300" y="3917950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8</a:t>
            </a:r>
            <a:endParaRPr lang="en-US" sz="1200"/>
          </a:p>
        </p:txBody>
      </p:sp>
      <p:sp>
        <p:nvSpPr>
          <p:cNvPr id="109622" name="Line 67"/>
          <p:cNvSpPr>
            <a:spLocks noChangeShapeType="1"/>
          </p:cNvSpPr>
          <p:nvPr/>
        </p:nvSpPr>
        <p:spPr bwMode="auto">
          <a:xfrm>
            <a:off x="4786313" y="1939925"/>
            <a:ext cx="0" cy="1824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23" name="Line 68"/>
          <p:cNvSpPr>
            <a:spLocks noChangeShapeType="1"/>
          </p:cNvSpPr>
          <p:nvPr/>
        </p:nvSpPr>
        <p:spPr bwMode="auto">
          <a:xfrm>
            <a:off x="4757738" y="3763963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24" name="Line 69"/>
          <p:cNvSpPr>
            <a:spLocks noChangeShapeType="1"/>
          </p:cNvSpPr>
          <p:nvPr/>
        </p:nvSpPr>
        <p:spPr bwMode="auto">
          <a:xfrm>
            <a:off x="4757738" y="3457575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25" name="Line 70"/>
          <p:cNvSpPr>
            <a:spLocks noChangeShapeType="1"/>
          </p:cNvSpPr>
          <p:nvPr/>
        </p:nvSpPr>
        <p:spPr bwMode="auto">
          <a:xfrm>
            <a:off x="4757738" y="3159125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26" name="Line 71"/>
          <p:cNvSpPr>
            <a:spLocks noChangeShapeType="1"/>
          </p:cNvSpPr>
          <p:nvPr/>
        </p:nvSpPr>
        <p:spPr bwMode="auto">
          <a:xfrm>
            <a:off x="4757738" y="2852738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27" name="Line 72"/>
          <p:cNvSpPr>
            <a:spLocks noChangeShapeType="1"/>
          </p:cNvSpPr>
          <p:nvPr/>
        </p:nvSpPr>
        <p:spPr bwMode="auto">
          <a:xfrm>
            <a:off x="4757738" y="2546350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28" name="Line 73"/>
          <p:cNvSpPr>
            <a:spLocks noChangeShapeType="1"/>
          </p:cNvSpPr>
          <p:nvPr/>
        </p:nvSpPr>
        <p:spPr bwMode="auto">
          <a:xfrm>
            <a:off x="4757738" y="2247900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29" name="Line 74"/>
          <p:cNvSpPr>
            <a:spLocks noChangeShapeType="1"/>
          </p:cNvSpPr>
          <p:nvPr/>
        </p:nvSpPr>
        <p:spPr bwMode="auto">
          <a:xfrm>
            <a:off x="4757738" y="1939925"/>
            <a:ext cx="285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30" name="Line 75"/>
          <p:cNvSpPr>
            <a:spLocks noChangeShapeType="1"/>
          </p:cNvSpPr>
          <p:nvPr/>
        </p:nvSpPr>
        <p:spPr bwMode="auto">
          <a:xfrm>
            <a:off x="4786313" y="3763963"/>
            <a:ext cx="392112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31" name="Line 76"/>
          <p:cNvSpPr>
            <a:spLocks noChangeShapeType="1"/>
          </p:cNvSpPr>
          <p:nvPr/>
        </p:nvSpPr>
        <p:spPr bwMode="auto">
          <a:xfrm flipV="1">
            <a:off x="4786313" y="3763963"/>
            <a:ext cx="0" cy="523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32" name="Line 77"/>
          <p:cNvSpPr>
            <a:spLocks noChangeShapeType="1"/>
          </p:cNvSpPr>
          <p:nvPr/>
        </p:nvSpPr>
        <p:spPr bwMode="auto">
          <a:xfrm flipV="1">
            <a:off x="5295900" y="3763963"/>
            <a:ext cx="0" cy="523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33" name="Line 78"/>
          <p:cNvSpPr>
            <a:spLocks noChangeShapeType="1"/>
          </p:cNvSpPr>
          <p:nvPr/>
        </p:nvSpPr>
        <p:spPr bwMode="auto">
          <a:xfrm flipV="1">
            <a:off x="6315075" y="3763963"/>
            <a:ext cx="0" cy="523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34" name="Line 79"/>
          <p:cNvSpPr>
            <a:spLocks noChangeShapeType="1"/>
          </p:cNvSpPr>
          <p:nvPr/>
        </p:nvSpPr>
        <p:spPr bwMode="auto">
          <a:xfrm flipV="1">
            <a:off x="7335838" y="3763963"/>
            <a:ext cx="0" cy="523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35" name="Line 80"/>
          <p:cNvSpPr>
            <a:spLocks noChangeShapeType="1"/>
          </p:cNvSpPr>
          <p:nvPr/>
        </p:nvSpPr>
        <p:spPr bwMode="auto">
          <a:xfrm flipV="1">
            <a:off x="8356600" y="3763963"/>
            <a:ext cx="0" cy="523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36" name="Freeform 81"/>
          <p:cNvSpPr>
            <a:spLocks/>
          </p:cNvSpPr>
          <p:nvPr/>
        </p:nvSpPr>
        <p:spPr bwMode="auto">
          <a:xfrm>
            <a:off x="5299075" y="2203450"/>
            <a:ext cx="3062288" cy="895350"/>
          </a:xfrm>
          <a:custGeom>
            <a:avLst/>
            <a:gdLst>
              <a:gd name="T0" fmla="*/ 0 w 423"/>
              <a:gd name="T1" fmla="*/ 120 h 120"/>
              <a:gd name="T2" fmla="*/ 141 w 423"/>
              <a:gd name="T3" fmla="*/ 28 h 120"/>
              <a:gd name="T4" fmla="*/ 282 w 423"/>
              <a:gd name="T5" fmla="*/ 0 h 120"/>
              <a:gd name="T6" fmla="*/ 423 w 423"/>
              <a:gd name="T7" fmla="*/ 3 h 120"/>
              <a:gd name="T8" fmla="*/ 0 60000 65536"/>
              <a:gd name="T9" fmla="*/ 0 60000 65536"/>
              <a:gd name="T10" fmla="*/ 0 60000 65536"/>
              <a:gd name="T11" fmla="*/ 0 60000 65536"/>
              <a:gd name="T12" fmla="*/ 0 w 423"/>
              <a:gd name="T13" fmla="*/ 0 h 120"/>
              <a:gd name="T14" fmla="*/ 423 w 423"/>
              <a:gd name="T15" fmla="*/ 120 h 1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3" h="120">
                <a:moveTo>
                  <a:pt x="0" y="120"/>
                </a:moveTo>
                <a:lnTo>
                  <a:pt x="141" y="28"/>
                </a:lnTo>
                <a:lnTo>
                  <a:pt x="282" y="0"/>
                </a:lnTo>
                <a:lnTo>
                  <a:pt x="423" y="3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37" name="Freeform 82"/>
          <p:cNvSpPr>
            <a:spLocks/>
          </p:cNvSpPr>
          <p:nvPr/>
        </p:nvSpPr>
        <p:spPr bwMode="auto">
          <a:xfrm>
            <a:off x="5299075" y="2211388"/>
            <a:ext cx="3062288" cy="566737"/>
          </a:xfrm>
          <a:custGeom>
            <a:avLst/>
            <a:gdLst>
              <a:gd name="T0" fmla="*/ 0 w 423"/>
              <a:gd name="T1" fmla="*/ 9 h 76"/>
              <a:gd name="T2" fmla="*/ 141 w 423"/>
              <a:gd name="T3" fmla="*/ 0 h 76"/>
              <a:gd name="T4" fmla="*/ 282 w 423"/>
              <a:gd name="T5" fmla="*/ 39 h 76"/>
              <a:gd name="T6" fmla="*/ 423 w 423"/>
              <a:gd name="T7" fmla="*/ 76 h 76"/>
              <a:gd name="T8" fmla="*/ 0 60000 65536"/>
              <a:gd name="T9" fmla="*/ 0 60000 65536"/>
              <a:gd name="T10" fmla="*/ 0 60000 65536"/>
              <a:gd name="T11" fmla="*/ 0 60000 65536"/>
              <a:gd name="T12" fmla="*/ 0 w 423"/>
              <a:gd name="T13" fmla="*/ 0 h 76"/>
              <a:gd name="T14" fmla="*/ 423 w 423"/>
              <a:gd name="T15" fmla="*/ 76 h 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3" h="76">
                <a:moveTo>
                  <a:pt x="0" y="9"/>
                </a:moveTo>
                <a:lnTo>
                  <a:pt x="141" y="0"/>
                </a:lnTo>
                <a:lnTo>
                  <a:pt x="282" y="39"/>
                </a:lnTo>
                <a:lnTo>
                  <a:pt x="423" y="76"/>
                </a:lnTo>
              </a:path>
            </a:pathLst>
          </a:custGeom>
          <a:noFill/>
          <a:ln w="28575">
            <a:solidFill>
              <a:srgbClr val="66FF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38" name="Freeform 83"/>
          <p:cNvSpPr>
            <a:spLocks/>
          </p:cNvSpPr>
          <p:nvPr/>
        </p:nvSpPr>
        <p:spPr bwMode="auto">
          <a:xfrm>
            <a:off x="5299075" y="2255838"/>
            <a:ext cx="3062288" cy="804862"/>
          </a:xfrm>
          <a:custGeom>
            <a:avLst/>
            <a:gdLst>
              <a:gd name="T0" fmla="*/ 0 w 423"/>
              <a:gd name="T1" fmla="*/ 0 h 108"/>
              <a:gd name="T2" fmla="*/ 141 w 423"/>
              <a:gd name="T3" fmla="*/ 18 h 108"/>
              <a:gd name="T4" fmla="*/ 282 w 423"/>
              <a:gd name="T5" fmla="*/ 77 h 108"/>
              <a:gd name="T6" fmla="*/ 423 w 423"/>
              <a:gd name="T7" fmla="*/ 108 h 108"/>
              <a:gd name="T8" fmla="*/ 0 60000 65536"/>
              <a:gd name="T9" fmla="*/ 0 60000 65536"/>
              <a:gd name="T10" fmla="*/ 0 60000 65536"/>
              <a:gd name="T11" fmla="*/ 0 60000 65536"/>
              <a:gd name="T12" fmla="*/ 0 w 423"/>
              <a:gd name="T13" fmla="*/ 0 h 108"/>
              <a:gd name="T14" fmla="*/ 423 w 423"/>
              <a:gd name="T15" fmla="*/ 108 h 1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3" h="108">
                <a:moveTo>
                  <a:pt x="0" y="0"/>
                </a:moveTo>
                <a:lnTo>
                  <a:pt x="141" y="18"/>
                </a:lnTo>
                <a:lnTo>
                  <a:pt x="282" y="77"/>
                </a:lnTo>
                <a:lnTo>
                  <a:pt x="423" y="108"/>
                </a:lnTo>
              </a:path>
            </a:pathLst>
          </a:cu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39" name="Freeform 84"/>
          <p:cNvSpPr>
            <a:spLocks/>
          </p:cNvSpPr>
          <p:nvPr/>
        </p:nvSpPr>
        <p:spPr bwMode="auto">
          <a:xfrm>
            <a:off x="5264150" y="3060700"/>
            <a:ext cx="71438" cy="74613"/>
          </a:xfrm>
          <a:custGeom>
            <a:avLst/>
            <a:gdLst>
              <a:gd name="T0" fmla="*/ 22 w 45"/>
              <a:gd name="T1" fmla="*/ 0 h 48"/>
              <a:gd name="T2" fmla="*/ 45 w 45"/>
              <a:gd name="T3" fmla="*/ 24 h 48"/>
              <a:gd name="T4" fmla="*/ 22 w 45"/>
              <a:gd name="T5" fmla="*/ 48 h 48"/>
              <a:gd name="T6" fmla="*/ 0 w 45"/>
              <a:gd name="T7" fmla="*/ 24 h 48"/>
              <a:gd name="T8" fmla="*/ 22 w 45"/>
              <a:gd name="T9" fmla="*/ 0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8"/>
              <a:gd name="T17" fmla="*/ 45 w 45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8">
                <a:moveTo>
                  <a:pt x="22" y="0"/>
                </a:moveTo>
                <a:lnTo>
                  <a:pt x="45" y="24"/>
                </a:lnTo>
                <a:lnTo>
                  <a:pt x="22" y="48"/>
                </a:lnTo>
                <a:lnTo>
                  <a:pt x="0" y="24"/>
                </a:lnTo>
                <a:lnTo>
                  <a:pt x="22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40" name="Freeform 85"/>
          <p:cNvSpPr>
            <a:spLocks/>
          </p:cNvSpPr>
          <p:nvPr/>
        </p:nvSpPr>
        <p:spPr bwMode="auto">
          <a:xfrm>
            <a:off x="6283325" y="2374900"/>
            <a:ext cx="73025" cy="73025"/>
          </a:xfrm>
          <a:custGeom>
            <a:avLst/>
            <a:gdLst>
              <a:gd name="T0" fmla="*/ 23 w 46"/>
              <a:gd name="T1" fmla="*/ 0 h 48"/>
              <a:gd name="T2" fmla="*/ 46 w 46"/>
              <a:gd name="T3" fmla="*/ 24 h 48"/>
              <a:gd name="T4" fmla="*/ 23 w 46"/>
              <a:gd name="T5" fmla="*/ 48 h 48"/>
              <a:gd name="T6" fmla="*/ 0 w 46"/>
              <a:gd name="T7" fmla="*/ 24 h 48"/>
              <a:gd name="T8" fmla="*/ 23 w 46"/>
              <a:gd name="T9" fmla="*/ 0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48"/>
              <a:gd name="T17" fmla="*/ 46 w 46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48">
                <a:moveTo>
                  <a:pt x="23" y="0"/>
                </a:moveTo>
                <a:lnTo>
                  <a:pt x="46" y="24"/>
                </a:lnTo>
                <a:lnTo>
                  <a:pt x="23" y="48"/>
                </a:lnTo>
                <a:lnTo>
                  <a:pt x="0" y="24"/>
                </a:lnTo>
                <a:lnTo>
                  <a:pt x="23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41" name="Freeform 86"/>
          <p:cNvSpPr>
            <a:spLocks/>
          </p:cNvSpPr>
          <p:nvPr/>
        </p:nvSpPr>
        <p:spPr bwMode="auto">
          <a:xfrm>
            <a:off x="7304088" y="2165350"/>
            <a:ext cx="73025" cy="74613"/>
          </a:xfrm>
          <a:custGeom>
            <a:avLst/>
            <a:gdLst>
              <a:gd name="T0" fmla="*/ 23 w 46"/>
              <a:gd name="T1" fmla="*/ 0 h 48"/>
              <a:gd name="T2" fmla="*/ 46 w 46"/>
              <a:gd name="T3" fmla="*/ 24 h 48"/>
              <a:gd name="T4" fmla="*/ 23 w 46"/>
              <a:gd name="T5" fmla="*/ 48 h 48"/>
              <a:gd name="T6" fmla="*/ 0 w 46"/>
              <a:gd name="T7" fmla="*/ 24 h 48"/>
              <a:gd name="T8" fmla="*/ 23 w 46"/>
              <a:gd name="T9" fmla="*/ 0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48"/>
              <a:gd name="T17" fmla="*/ 46 w 46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48">
                <a:moveTo>
                  <a:pt x="23" y="0"/>
                </a:moveTo>
                <a:lnTo>
                  <a:pt x="46" y="24"/>
                </a:lnTo>
                <a:lnTo>
                  <a:pt x="23" y="48"/>
                </a:lnTo>
                <a:lnTo>
                  <a:pt x="0" y="24"/>
                </a:lnTo>
                <a:lnTo>
                  <a:pt x="23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42" name="Freeform 87"/>
          <p:cNvSpPr>
            <a:spLocks/>
          </p:cNvSpPr>
          <p:nvPr/>
        </p:nvSpPr>
        <p:spPr bwMode="auto">
          <a:xfrm>
            <a:off x="8324850" y="2187575"/>
            <a:ext cx="71438" cy="74613"/>
          </a:xfrm>
          <a:custGeom>
            <a:avLst/>
            <a:gdLst>
              <a:gd name="T0" fmla="*/ 23 w 45"/>
              <a:gd name="T1" fmla="*/ 0 h 48"/>
              <a:gd name="T2" fmla="*/ 45 w 45"/>
              <a:gd name="T3" fmla="*/ 24 h 48"/>
              <a:gd name="T4" fmla="*/ 23 w 45"/>
              <a:gd name="T5" fmla="*/ 48 h 48"/>
              <a:gd name="T6" fmla="*/ 0 w 45"/>
              <a:gd name="T7" fmla="*/ 24 h 48"/>
              <a:gd name="T8" fmla="*/ 23 w 45"/>
              <a:gd name="T9" fmla="*/ 0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8"/>
              <a:gd name="T17" fmla="*/ 45 w 45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8">
                <a:moveTo>
                  <a:pt x="23" y="0"/>
                </a:moveTo>
                <a:lnTo>
                  <a:pt x="45" y="24"/>
                </a:lnTo>
                <a:lnTo>
                  <a:pt x="23" y="48"/>
                </a:lnTo>
                <a:lnTo>
                  <a:pt x="0" y="24"/>
                </a:lnTo>
                <a:lnTo>
                  <a:pt x="23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43" name="Rectangle 88"/>
          <p:cNvSpPr>
            <a:spLocks noChangeArrowheads="1"/>
          </p:cNvSpPr>
          <p:nvPr/>
        </p:nvSpPr>
        <p:spPr bwMode="auto">
          <a:xfrm>
            <a:off x="5264150" y="2239963"/>
            <a:ext cx="65088" cy="66675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44" name="Rectangle 89"/>
          <p:cNvSpPr>
            <a:spLocks noChangeArrowheads="1"/>
          </p:cNvSpPr>
          <p:nvPr/>
        </p:nvSpPr>
        <p:spPr bwMode="auto">
          <a:xfrm>
            <a:off x="6283325" y="2171700"/>
            <a:ext cx="65088" cy="68263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45" name="Rectangle 90"/>
          <p:cNvSpPr>
            <a:spLocks noChangeArrowheads="1"/>
          </p:cNvSpPr>
          <p:nvPr/>
        </p:nvSpPr>
        <p:spPr bwMode="auto">
          <a:xfrm>
            <a:off x="7304088" y="2463800"/>
            <a:ext cx="65087" cy="68263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46" name="Rectangle 91"/>
          <p:cNvSpPr>
            <a:spLocks noChangeArrowheads="1"/>
          </p:cNvSpPr>
          <p:nvPr/>
        </p:nvSpPr>
        <p:spPr bwMode="auto">
          <a:xfrm>
            <a:off x="8324850" y="2740025"/>
            <a:ext cx="65088" cy="68263"/>
          </a:xfrm>
          <a:prstGeom prst="rect">
            <a:avLst/>
          </a:prstGeom>
          <a:solidFill>
            <a:srgbClr val="66FF66"/>
          </a:solidFill>
          <a:ln w="38100">
            <a:solidFill>
              <a:srgbClr val="66FF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47" name="Freeform 92"/>
          <p:cNvSpPr>
            <a:spLocks/>
          </p:cNvSpPr>
          <p:nvPr/>
        </p:nvSpPr>
        <p:spPr bwMode="auto">
          <a:xfrm>
            <a:off x="5264150" y="2216150"/>
            <a:ext cx="71438" cy="76200"/>
          </a:xfrm>
          <a:custGeom>
            <a:avLst/>
            <a:gdLst>
              <a:gd name="T0" fmla="*/ 22 w 45"/>
              <a:gd name="T1" fmla="*/ 0 h 49"/>
              <a:gd name="T2" fmla="*/ 45 w 45"/>
              <a:gd name="T3" fmla="*/ 49 h 49"/>
              <a:gd name="T4" fmla="*/ 0 w 45"/>
              <a:gd name="T5" fmla="*/ 49 h 49"/>
              <a:gd name="T6" fmla="*/ 22 w 45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  <a:gd name="T12" fmla="*/ 0 w 45"/>
              <a:gd name="T13" fmla="*/ 0 h 49"/>
              <a:gd name="T14" fmla="*/ 45 w 45"/>
              <a:gd name="T15" fmla="*/ 49 h 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" h="49">
                <a:moveTo>
                  <a:pt x="22" y="0"/>
                </a:moveTo>
                <a:lnTo>
                  <a:pt x="45" y="49"/>
                </a:lnTo>
                <a:lnTo>
                  <a:pt x="0" y="49"/>
                </a:lnTo>
                <a:lnTo>
                  <a:pt x="22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48" name="Freeform 93"/>
          <p:cNvSpPr>
            <a:spLocks/>
          </p:cNvSpPr>
          <p:nvPr/>
        </p:nvSpPr>
        <p:spPr bwMode="auto">
          <a:xfrm>
            <a:off x="6283325" y="2351088"/>
            <a:ext cx="73025" cy="76200"/>
          </a:xfrm>
          <a:custGeom>
            <a:avLst/>
            <a:gdLst>
              <a:gd name="T0" fmla="*/ 23 w 46"/>
              <a:gd name="T1" fmla="*/ 0 h 49"/>
              <a:gd name="T2" fmla="*/ 46 w 46"/>
              <a:gd name="T3" fmla="*/ 49 h 49"/>
              <a:gd name="T4" fmla="*/ 0 w 46"/>
              <a:gd name="T5" fmla="*/ 49 h 49"/>
              <a:gd name="T6" fmla="*/ 23 w 46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  <a:gd name="T12" fmla="*/ 0 w 46"/>
              <a:gd name="T13" fmla="*/ 0 h 49"/>
              <a:gd name="T14" fmla="*/ 46 w 46"/>
              <a:gd name="T15" fmla="*/ 49 h 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" h="49">
                <a:moveTo>
                  <a:pt x="23" y="0"/>
                </a:moveTo>
                <a:lnTo>
                  <a:pt x="46" y="49"/>
                </a:lnTo>
                <a:lnTo>
                  <a:pt x="0" y="49"/>
                </a:lnTo>
                <a:lnTo>
                  <a:pt x="23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49" name="Freeform 94"/>
          <p:cNvSpPr>
            <a:spLocks/>
          </p:cNvSpPr>
          <p:nvPr/>
        </p:nvSpPr>
        <p:spPr bwMode="auto">
          <a:xfrm>
            <a:off x="7304088" y="2792413"/>
            <a:ext cx="73025" cy="74612"/>
          </a:xfrm>
          <a:custGeom>
            <a:avLst/>
            <a:gdLst>
              <a:gd name="T0" fmla="*/ 23 w 46"/>
              <a:gd name="T1" fmla="*/ 0 h 48"/>
              <a:gd name="T2" fmla="*/ 46 w 46"/>
              <a:gd name="T3" fmla="*/ 48 h 48"/>
              <a:gd name="T4" fmla="*/ 0 w 46"/>
              <a:gd name="T5" fmla="*/ 48 h 48"/>
              <a:gd name="T6" fmla="*/ 23 w 46"/>
              <a:gd name="T7" fmla="*/ 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46"/>
              <a:gd name="T13" fmla="*/ 0 h 48"/>
              <a:gd name="T14" fmla="*/ 46 w 46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" h="48">
                <a:moveTo>
                  <a:pt x="23" y="0"/>
                </a:moveTo>
                <a:lnTo>
                  <a:pt x="46" y="48"/>
                </a:lnTo>
                <a:lnTo>
                  <a:pt x="0" y="48"/>
                </a:lnTo>
                <a:lnTo>
                  <a:pt x="23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50" name="Freeform 95"/>
          <p:cNvSpPr>
            <a:spLocks/>
          </p:cNvSpPr>
          <p:nvPr/>
        </p:nvSpPr>
        <p:spPr bwMode="auto">
          <a:xfrm>
            <a:off x="8324850" y="3024188"/>
            <a:ext cx="71438" cy="74612"/>
          </a:xfrm>
          <a:custGeom>
            <a:avLst/>
            <a:gdLst>
              <a:gd name="T0" fmla="*/ 23 w 45"/>
              <a:gd name="T1" fmla="*/ 0 h 48"/>
              <a:gd name="T2" fmla="*/ 45 w 45"/>
              <a:gd name="T3" fmla="*/ 48 h 48"/>
              <a:gd name="T4" fmla="*/ 0 w 45"/>
              <a:gd name="T5" fmla="*/ 48 h 48"/>
              <a:gd name="T6" fmla="*/ 23 w 45"/>
              <a:gd name="T7" fmla="*/ 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45"/>
              <a:gd name="T13" fmla="*/ 0 h 48"/>
              <a:gd name="T14" fmla="*/ 45 w 45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" h="48">
                <a:moveTo>
                  <a:pt x="23" y="0"/>
                </a:moveTo>
                <a:lnTo>
                  <a:pt x="45" y="48"/>
                </a:lnTo>
                <a:lnTo>
                  <a:pt x="0" y="48"/>
                </a:lnTo>
                <a:lnTo>
                  <a:pt x="23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51" name="Rectangle 96"/>
          <p:cNvSpPr>
            <a:spLocks noChangeArrowheads="1"/>
          </p:cNvSpPr>
          <p:nvPr/>
        </p:nvSpPr>
        <p:spPr bwMode="auto">
          <a:xfrm>
            <a:off x="4662488" y="37036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0</a:t>
            </a:r>
            <a:endParaRPr lang="en-US" sz="900"/>
          </a:p>
        </p:txBody>
      </p:sp>
      <p:sp>
        <p:nvSpPr>
          <p:cNvPr id="109652" name="Rectangle 97"/>
          <p:cNvSpPr>
            <a:spLocks noChangeArrowheads="1"/>
          </p:cNvSpPr>
          <p:nvPr/>
        </p:nvSpPr>
        <p:spPr bwMode="auto">
          <a:xfrm>
            <a:off x="4662488" y="33988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5</a:t>
            </a:r>
            <a:endParaRPr lang="en-US" sz="900"/>
          </a:p>
        </p:txBody>
      </p:sp>
      <p:sp>
        <p:nvSpPr>
          <p:cNvPr id="109653" name="Rectangle 98"/>
          <p:cNvSpPr>
            <a:spLocks noChangeArrowheads="1"/>
          </p:cNvSpPr>
          <p:nvPr/>
        </p:nvSpPr>
        <p:spPr bwMode="auto">
          <a:xfrm>
            <a:off x="4611688" y="3098800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10</a:t>
            </a:r>
            <a:endParaRPr lang="en-US" sz="900"/>
          </a:p>
        </p:txBody>
      </p:sp>
      <p:sp>
        <p:nvSpPr>
          <p:cNvPr id="109654" name="Rectangle 99"/>
          <p:cNvSpPr>
            <a:spLocks noChangeArrowheads="1"/>
          </p:cNvSpPr>
          <p:nvPr/>
        </p:nvSpPr>
        <p:spPr bwMode="auto">
          <a:xfrm>
            <a:off x="4611688" y="2792413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15</a:t>
            </a:r>
            <a:endParaRPr lang="en-US" sz="900"/>
          </a:p>
        </p:txBody>
      </p:sp>
      <p:sp>
        <p:nvSpPr>
          <p:cNvPr id="109655" name="Rectangle 100"/>
          <p:cNvSpPr>
            <a:spLocks noChangeArrowheads="1"/>
          </p:cNvSpPr>
          <p:nvPr/>
        </p:nvSpPr>
        <p:spPr bwMode="auto">
          <a:xfrm>
            <a:off x="4611688" y="2487613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20</a:t>
            </a:r>
            <a:endParaRPr lang="en-US" sz="900"/>
          </a:p>
        </p:txBody>
      </p:sp>
      <p:sp>
        <p:nvSpPr>
          <p:cNvPr id="109656" name="Rectangle 101"/>
          <p:cNvSpPr>
            <a:spLocks noChangeArrowheads="1"/>
          </p:cNvSpPr>
          <p:nvPr/>
        </p:nvSpPr>
        <p:spPr bwMode="auto">
          <a:xfrm>
            <a:off x="4611688" y="2187575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25</a:t>
            </a:r>
            <a:endParaRPr lang="en-US" sz="900"/>
          </a:p>
        </p:txBody>
      </p:sp>
      <p:sp>
        <p:nvSpPr>
          <p:cNvPr id="109657" name="Rectangle 102"/>
          <p:cNvSpPr>
            <a:spLocks noChangeArrowheads="1"/>
          </p:cNvSpPr>
          <p:nvPr/>
        </p:nvSpPr>
        <p:spPr bwMode="auto">
          <a:xfrm>
            <a:off x="4611688" y="1881188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30</a:t>
            </a:r>
            <a:endParaRPr lang="en-US" sz="900"/>
          </a:p>
        </p:txBody>
      </p:sp>
      <p:sp>
        <p:nvSpPr>
          <p:cNvPr id="109658" name="Rectangle 103"/>
          <p:cNvSpPr>
            <a:spLocks noChangeArrowheads="1"/>
          </p:cNvSpPr>
          <p:nvPr/>
        </p:nvSpPr>
        <p:spPr bwMode="auto">
          <a:xfrm>
            <a:off x="5256213" y="3921125"/>
            <a:ext cx="84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1</a:t>
            </a:r>
            <a:endParaRPr lang="en-US" sz="1200"/>
          </a:p>
        </p:txBody>
      </p:sp>
      <p:sp>
        <p:nvSpPr>
          <p:cNvPr id="109659" name="Rectangle 104"/>
          <p:cNvSpPr>
            <a:spLocks noChangeArrowheads="1"/>
          </p:cNvSpPr>
          <p:nvPr/>
        </p:nvSpPr>
        <p:spPr bwMode="auto">
          <a:xfrm>
            <a:off x="6276975" y="3921125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2</a:t>
            </a:r>
            <a:endParaRPr lang="en-US" sz="1200"/>
          </a:p>
        </p:txBody>
      </p:sp>
      <p:sp>
        <p:nvSpPr>
          <p:cNvPr id="109660" name="Rectangle 105"/>
          <p:cNvSpPr>
            <a:spLocks noChangeArrowheads="1"/>
          </p:cNvSpPr>
          <p:nvPr/>
        </p:nvSpPr>
        <p:spPr bwMode="auto">
          <a:xfrm>
            <a:off x="7297738" y="3921125"/>
            <a:ext cx="84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4</a:t>
            </a:r>
            <a:endParaRPr lang="en-US" sz="1200"/>
          </a:p>
        </p:txBody>
      </p:sp>
      <p:sp>
        <p:nvSpPr>
          <p:cNvPr id="109661" name="Rectangle 106"/>
          <p:cNvSpPr>
            <a:spLocks noChangeArrowheads="1"/>
          </p:cNvSpPr>
          <p:nvPr/>
        </p:nvSpPr>
        <p:spPr bwMode="auto">
          <a:xfrm>
            <a:off x="8316913" y="3921125"/>
            <a:ext cx="84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8</a:t>
            </a:r>
            <a:endParaRPr lang="en-US" sz="1200"/>
          </a:p>
        </p:txBody>
      </p:sp>
      <p:sp>
        <p:nvSpPr>
          <p:cNvPr id="109662" name="Rectangle 118"/>
          <p:cNvSpPr>
            <a:spLocks noChangeArrowheads="1"/>
          </p:cNvSpPr>
          <p:nvPr/>
        </p:nvSpPr>
        <p:spPr bwMode="auto">
          <a:xfrm>
            <a:off x="2554288" y="4060825"/>
            <a:ext cx="787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# threads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09663" name="Rectangle 119"/>
          <p:cNvSpPr>
            <a:spLocks noChangeArrowheads="1"/>
          </p:cNvSpPr>
          <p:nvPr/>
        </p:nvSpPr>
        <p:spPr bwMode="auto">
          <a:xfrm>
            <a:off x="6642100" y="4076700"/>
            <a:ext cx="787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# threads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09664" name="Text Box 120"/>
          <p:cNvSpPr txBox="1">
            <a:spLocks noChangeArrowheads="1"/>
          </p:cNvSpPr>
          <p:nvPr/>
        </p:nvSpPr>
        <p:spPr bwMode="auto">
          <a:xfrm>
            <a:off x="623888" y="1116013"/>
            <a:ext cx="3736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Arial" pitchFamily="-108" charset="0"/>
              </a:rPr>
              <a:t>Genome</a:t>
            </a:r>
          </a:p>
        </p:txBody>
      </p:sp>
      <p:sp>
        <p:nvSpPr>
          <p:cNvPr id="109665" name="Text Box 121"/>
          <p:cNvSpPr txBox="1">
            <a:spLocks noChangeArrowheads="1"/>
          </p:cNvSpPr>
          <p:nvPr/>
        </p:nvSpPr>
        <p:spPr bwMode="auto">
          <a:xfrm>
            <a:off x="4867275" y="1120775"/>
            <a:ext cx="35893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Arial" pitchFamily="-108" charset="0"/>
              </a:rPr>
              <a:t>Vacation</a:t>
            </a:r>
          </a:p>
        </p:txBody>
      </p:sp>
      <p:sp>
        <p:nvSpPr>
          <p:cNvPr id="109666" name="Rectangle 122"/>
          <p:cNvSpPr>
            <a:spLocks noChangeArrowheads="1"/>
          </p:cNvSpPr>
          <p:nvPr/>
        </p:nvSpPr>
        <p:spPr bwMode="auto">
          <a:xfrm rot="-5400000">
            <a:off x="-300037" y="2635250"/>
            <a:ext cx="1574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Execution Time (s)</a:t>
            </a:r>
            <a:endParaRPr lang="en-US" sz="14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96AAEE5-D0D2-5E47-9709-C9AFA487E256}" type="slidenum">
              <a:rPr lang="en-US" smtClean="0"/>
              <a:pPr/>
              <a:t>80</a:t>
            </a:fld>
            <a:endParaRPr lang="en-US" smtClean="0"/>
          </a:p>
        </p:txBody>
      </p:sp>
      <p:sp>
        <p:nvSpPr>
          <p:cNvPr id="1116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Over-Instrumentation</a:t>
            </a:r>
          </a:p>
        </p:txBody>
      </p:sp>
      <p:sp>
        <p:nvSpPr>
          <p:cNvPr id="1116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000"/>
              <a:t>Compiler generates more barriers than necessary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>
                <a:ea typeface="ＭＳ Ｐゴシック" pitchFamily="-108" charset="-128"/>
              </a:rPr>
              <a:t>Thread-local memory accesses,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>
                <a:ea typeface="ＭＳ Ｐゴシック" pitchFamily="-108" charset="-128"/>
              </a:rPr>
              <a:t>Objects alternating between modification and constant phase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>
                <a:ea typeface="ＭＳ Ｐゴシック" pitchFamily="-108" charset="-128"/>
              </a:rPr>
              <a:t>Constant global objects</a:t>
            </a:r>
          </a:p>
        </p:txBody>
      </p:sp>
      <p:graphicFrame>
        <p:nvGraphicFramePr>
          <p:cNvPr id="793650" name="Group 50"/>
          <p:cNvGraphicFramePr>
            <a:graphicFrameLocks noGrp="1"/>
          </p:cNvGraphicFramePr>
          <p:nvPr/>
        </p:nvGraphicFramePr>
        <p:xfrm>
          <a:off x="193675" y="2894013"/>
          <a:ext cx="8707438" cy="2595563"/>
        </p:xfrm>
        <a:graphic>
          <a:graphicData uri="http://schemas.openxmlformats.org/drawingml/2006/table">
            <a:tbl>
              <a:tblPr/>
              <a:tblGrid>
                <a:gridCol w="993775"/>
                <a:gridCol w="1335088"/>
                <a:gridCol w="1357312"/>
                <a:gridCol w="1387475"/>
                <a:gridCol w="1344613"/>
                <a:gridCol w="1144587"/>
                <a:gridCol w="1144588"/>
              </a:tblGrid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Verdana" pitchFamily="-10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-108" charset="0"/>
                        </a:rPr>
                        <a:t>TxLD (optimal)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Verdana" pitchFamily="-10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-108" charset="0"/>
                        </a:rPr>
                        <a:t>TxLD (compiler)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Verdana" pitchFamily="-10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-108" charset="0"/>
                        </a:rPr>
                        <a:t>TxST (optimal)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Verdana" pitchFamily="-10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-108" charset="0"/>
                        </a:rPr>
                        <a:t>TxST (compiler)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Verdana" pitchFamily="-10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-108" charset="0"/>
                        </a:rPr>
                        <a:t>TxLD overhead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Verdana" pitchFamily="-10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-108" charset="0"/>
                        </a:rPr>
                        <a:t>TxST overhead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Verdana" pitchFamily="-10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-108" charset="0"/>
                        </a:rPr>
                        <a:t>Genome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</a:rPr>
                        <a:t>58,701,959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</a:rPr>
                        <a:t>624,073,490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</a:rPr>
                        <a:t>2,252,291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</a:rPr>
                        <a:t>19,078,705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-108" charset="0"/>
                        </a:rPr>
                        <a:t>10.63x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-108" charset="0"/>
                        </a:rPr>
                        <a:t>8.60x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-108" charset="0"/>
                        </a:rPr>
                        <a:t>Kmeans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</a:rPr>
                        <a:t>86,666,710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</a:rPr>
                        <a:t>255,662,754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</a:rPr>
                        <a:t>86,666,710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</a:rPr>
                        <a:t>86,666,711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</a:rPr>
                        <a:t>2.95x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</a:rPr>
                        <a:t>1.00x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-108" charset="0"/>
                        </a:rPr>
                        <a:t>Vacation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</a:rPr>
                        <a:t>785,775,435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</a:rPr>
                        <a:t>925,584,125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</a:rPr>
                        <a:t>26,300,714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</a:rPr>
                        <a:t>122,543,905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108" charset="0"/>
                        </a:rPr>
                        <a:t>1.18x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-108" charset="0"/>
                        </a:rPr>
                        <a:t>4.66x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93646" name="Text Box 46"/>
          <p:cNvSpPr txBox="1">
            <a:spLocks noChangeArrowheads="1"/>
          </p:cNvSpPr>
          <p:nvPr/>
        </p:nvSpPr>
        <p:spPr bwMode="auto">
          <a:xfrm>
            <a:off x="3014663" y="5748338"/>
            <a:ext cx="4159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Arial" pitchFamily="-108" charset="0"/>
              </a:rPr>
              <a:t>Transactional Barrier Counts for STAMP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3646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32C6EFA-01EB-E54E-9124-E39F44158E6C}" type="slidenum">
              <a:rPr lang="en-US" smtClean="0"/>
              <a:pPr/>
              <a:t>81</a:t>
            </a:fld>
            <a:endParaRPr lang="en-US" smtClean="0"/>
          </a:p>
        </p:txBody>
      </p:sp>
      <p:sp>
        <p:nvSpPr>
          <p:cNvPr id="1136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pitchFamily="-108" charset="0"/>
              </a:rPr>
              <a:t>__tm_waiver</a:t>
            </a:r>
            <a:endParaRPr lang="en-US"/>
          </a:p>
        </p:txBody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237537" cy="1111250"/>
          </a:xfrm>
        </p:spPr>
        <p:txBody>
          <a:bodyPr/>
          <a:lstStyle/>
          <a:p>
            <a:pPr marL="0" indent="0" eaLnBrk="1" hangingPunct="1"/>
            <a:r>
              <a:rPr lang="en-US"/>
              <a:t>No instrumentation for a block or function marked with </a:t>
            </a:r>
            <a:r>
              <a:rPr lang="en-US" b="1">
                <a:solidFill>
                  <a:srgbClr val="66FF66"/>
                </a:solidFill>
                <a:latin typeface="Arial" pitchFamily="-108" charset="0"/>
              </a:rPr>
              <a:t>__tm_waiver</a:t>
            </a:r>
          </a:p>
        </p:txBody>
      </p:sp>
      <p:sp>
        <p:nvSpPr>
          <p:cNvPr id="113670" name="Rectangle 4"/>
          <p:cNvSpPr>
            <a:spLocks noChangeArrowheads="1"/>
          </p:cNvSpPr>
          <p:nvPr/>
        </p:nvSpPr>
        <p:spPr bwMode="auto">
          <a:xfrm>
            <a:off x="452438" y="4835525"/>
            <a:ext cx="8237537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FontTx/>
              <a:buChar char="•"/>
            </a:pPr>
            <a:r>
              <a:rPr lang="en-US" sz="3200"/>
              <a:t>Allows incremental optimizations but should be used with caution</a:t>
            </a:r>
            <a:endParaRPr lang="en-US" sz="3200" b="1">
              <a:solidFill>
                <a:srgbClr val="66FF66"/>
              </a:solidFill>
              <a:latin typeface="Arial" pitchFamily="-108" charset="0"/>
            </a:endParaRPr>
          </a:p>
        </p:txBody>
      </p:sp>
      <p:sp>
        <p:nvSpPr>
          <p:cNvPr id="113671" name="Rectangle 5"/>
          <p:cNvSpPr>
            <a:spLocks noChangeArrowheads="1"/>
          </p:cNvSpPr>
          <p:nvPr/>
        </p:nvSpPr>
        <p:spPr bwMode="auto">
          <a:xfrm>
            <a:off x="1682750" y="2506663"/>
            <a:ext cx="5754688" cy="210185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200" b="1">
                <a:solidFill>
                  <a:srgbClr val="66FF66"/>
                </a:solidFill>
              </a:rPr>
              <a:t>__tm_atomic {</a:t>
            </a:r>
          </a:p>
          <a:p>
            <a:r>
              <a:rPr lang="en-US" sz="2200"/>
              <a:t>  y= ++x;     </a:t>
            </a:r>
            <a:r>
              <a:rPr lang="en-US" sz="2200">
                <a:solidFill>
                  <a:schemeClr val="tx2"/>
                </a:solidFill>
              </a:rPr>
              <a:t>// instrumented</a:t>
            </a:r>
          </a:p>
          <a:p>
            <a:r>
              <a:rPr lang="en-US" sz="2200"/>
              <a:t>  </a:t>
            </a:r>
            <a:r>
              <a:rPr lang="en-US" sz="2200" b="1">
                <a:solidFill>
                  <a:srgbClr val="66FF66"/>
                </a:solidFill>
              </a:rPr>
              <a:t>__tm_waiver {</a:t>
            </a:r>
          </a:p>
          <a:p>
            <a:r>
              <a:rPr lang="en-US" sz="2200"/>
              <a:t>    ++local;   </a:t>
            </a:r>
            <a:r>
              <a:rPr lang="en-US" sz="2200">
                <a:solidFill>
                  <a:schemeClr val="tx2"/>
                </a:solidFill>
              </a:rPr>
              <a:t>// no instrumentation</a:t>
            </a:r>
          </a:p>
          <a:p>
            <a:r>
              <a:rPr lang="en-US" sz="2200" b="1">
                <a:solidFill>
                  <a:srgbClr val="66FF66"/>
                </a:solidFill>
              </a:rPr>
              <a:t>  }</a:t>
            </a:r>
          </a:p>
          <a:p>
            <a:r>
              <a:rPr lang="en-US" sz="2200" b="1">
                <a:solidFill>
                  <a:srgbClr val="66FF66"/>
                </a:solidFill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2DCC61F-7A2A-9B4B-BE3C-73D699183A52}" type="slidenum">
              <a:rPr lang="en-US" smtClean="0"/>
              <a:pPr/>
              <a:t>82</a:t>
            </a:fld>
            <a:endParaRPr lang="en-US" smtClean="0"/>
          </a:p>
        </p:txBody>
      </p:sp>
      <p:sp>
        <p:nvSpPr>
          <p:cNvPr id="114692" name="Freeform 169"/>
          <p:cNvSpPr>
            <a:spLocks/>
          </p:cNvSpPr>
          <p:nvPr/>
        </p:nvSpPr>
        <p:spPr bwMode="auto">
          <a:xfrm>
            <a:off x="6246813" y="2314575"/>
            <a:ext cx="92075" cy="92075"/>
          </a:xfrm>
          <a:custGeom>
            <a:avLst/>
            <a:gdLst>
              <a:gd name="T0" fmla="*/ 14 w 29"/>
              <a:gd name="T1" fmla="*/ 0 h 29"/>
              <a:gd name="T2" fmla="*/ 29 w 29"/>
              <a:gd name="T3" fmla="*/ 14 h 29"/>
              <a:gd name="T4" fmla="*/ 14 w 29"/>
              <a:gd name="T5" fmla="*/ 29 h 29"/>
              <a:gd name="T6" fmla="*/ 0 w 29"/>
              <a:gd name="T7" fmla="*/ 14 h 29"/>
              <a:gd name="T8" fmla="*/ 14 w 29"/>
              <a:gd name="T9" fmla="*/ 0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"/>
              <a:gd name="T16" fmla="*/ 0 h 29"/>
              <a:gd name="T17" fmla="*/ 29 w 29"/>
              <a:gd name="T18" fmla="*/ 29 h 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" h="29">
                <a:moveTo>
                  <a:pt x="14" y="0"/>
                </a:moveTo>
                <a:lnTo>
                  <a:pt x="29" y="14"/>
                </a:lnTo>
                <a:lnTo>
                  <a:pt x="14" y="29"/>
                </a:lnTo>
                <a:lnTo>
                  <a:pt x="0" y="14"/>
                </a:lnTo>
                <a:lnTo>
                  <a:pt x="14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6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/>
              <a:t>Over-Instrumentation Reduced</a:t>
            </a:r>
          </a:p>
        </p:txBody>
      </p:sp>
      <p:sp>
        <p:nvSpPr>
          <p:cNvPr id="1146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4013" y="4756150"/>
            <a:ext cx="8407400" cy="13176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b="1">
                <a:solidFill>
                  <a:srgbClr val="66FF66"/>
                </a:solidFill>
                <a:latin typeface="Arial" pitchFamily="-108" charset="0"/>
              </a:rPr>
              <a:t>__tm_waiver</a:t>
            </a:r>
            <a:r>
              <a:rPr lang="en-US"/>
              <a:t> used for</a:t>
            </a:r>
          </a:p>
          <a:p>
            <a:pPr lvl="2" eaLnBrk="1" hangingPunct="1">
              <a:lnSpc>
                <a:spcPct val="90000"/>
              </a:lnSpc>
            </a:pPr>
            <a:r>
              <a:rPr lang="en-US">
                <a:ea typeface="ＭＳ Ｐゴシック" pitchFamily="-108" charset="-128"/>
              </a:rPr>
              <a:t>thread-local object allocation routines </a:t>
            </a:r>
          </a:p>
          <a:p>
            <a:pPr lvl="2" eaLnBrk="1" hangingPunct="1">
              <a:lnSpc>
                <a:spcPct val="90000"/>
              </a:lnSpc>
            </a:pPr>
            <a:r>
              <a:rPr lang="en-US">
                <a:ea typeface="ＭＳ Ｐゴシック" pitchFamily="-108" charset="-128"/>
              </a:rPr>
              <a:t>quasi-static shared objects</a:t>
            </a:r>
            <a:endParaRPr lang="en-US">
              <a:latin typeface="Courier" pitchFamily="-108" charset="0"/>
              <a:ea typeface="ＭＳ Ｐゴシック" pitchFamily="-108" charset="-128"/>
            </a:endParaRPr>
          </a:p>
        </p:txBody>
      </p:sp>
      <p:sp>
        <p:nvSpPr>
          <p:cNvPr id="114695" name="Line 85"/>
          <p:cNvSpPr>
            <a:spLocks noChangeShapeType="1"/>
          </p:cNvSpPr>
          <p:nvPr/>
        </p:nvSpPr>
        <p:spPr bwMode="auto">
          <a:xfrm>
            <a:off x="833438" y="1954213"/>
            <a:ext cx="0" cy="1797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696" name="Line 86"/>
          <p:cNvSpPr>
            <a:spLocks noChangeShapeType="1"/>
          </p:cNvSpPr>
          <p:nvPr/>
        </p:nvSpPr>
        <p:spPr bwMode="auto">
          <a:xfrm>
            <a:off x="773113" y="3751263"/>
            <a:ext cx="6032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697" name="Line 87"/>
          <p:cNvSpPr>
            <a:spLocks noChangeShapeType="1"/>
          </p:cNvSpPr>
          <p:nvPr/>
        </p:nvSpPr>
        <p:spPr bwMode="auto">
          <a:xfrm>
            <a:off x="773113" y="3454400"/>
            <a:ext cx="6032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698" name="Line 88"/>
          <p:cNvSpPr>
            <a:spLocks noChangeShapeType="1"/>
          </p:cNvSpPr>
          <p:nvPr/>
        </p:nvSpPr>
        <p:spPr bwMode="auto">
          <a:xfrm>
            <a:off x="773113" y="3151188"/>
            <a:ext cx="6032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699" name="Line 89"/>
          <p:cNvSpPr>
            <a:spLocks noChangeShapeType="1"/>
          </p:cNvSpPr>
          <p:nvPr/>
        </p:nvSpPr>
        <p:spPr bwMode="auto">
          <a:xfrm>
            <a:off x="773113" y="2854325"/>
            <a:ext cx="6032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00" name="Line 90"/>
          <p:cNvSpPr>
            <a:spLocks noChangeShapeType="1"/>
          </p:cNvSpPr>
          <p:nvPr/>
        </p:nvSpPr>
        <p:spPr bwMode="auto">
          <a:xfrm>
            <a:off x="773113" y="2555875"/>
            <a:ext cx="6032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01" name="Line 91"/>
          <p:cNvSpPr>
            <a:spLocks noChangeShapeType="1"/>
          </p:cNvSpPr>
          <p:nvPr/>
        </p:nvSpPr>
        <p:spPr bwMode="auto">
          <a:xfrm>
            <a:off x="773113" y="2251075"/>
            <a:ext cx="6032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02" name="Line 92"/>
          <p:cNvSpPr>
            <a:spLocks noChangeShapeType="1"/>
          </p:cNvSpPr>
          <p:nvPr/>
        </p:nvSpPr>
        <p:spPr bwMode="auto">
          <a:xfrm>
            <a:off x="773113" y="1954213"/>
            <a:ext cx="6032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03" name="Line 93"/>
          <p:cNvSpPr>
            <a:spLocks noChangeShapeType="1"/>
          </p:cNvSpPr>
          <p:nvPr/>
        </p:nvSpPr>
        <p:spPr bwMode="auto">
          <a:xfrm>
            <a:off x="833438" y="3751263"/>
            <a:ext cx="36512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04" name="Line 94"/>
          <p:cNvSpPr>
            <a:spLocks noChangeShapeType="1"/>
          </p:cNvSpPr>
          <p:nvPr/>
        </p:nvSpPr>
        <p:spPr bwMode="auto">
          <a:xfrm flipV="1">
            <a:off x="833438" y="3751263"/>
            <a:ext cx="0" cy="428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05" name="Line 95"/>
          <p:cNvSpPr>
            <a:spLocks noChangeShapeType="1"/>
          </p:cNvSpPr>
          <p:nvPr/>
        </p:nvSpPr>
        <p:spPr bwMode="auto">
          <a:xfrm flipV="1">
            <a:off x="1285875" y="3751263"/>
            <a:ext cx="0" cy="428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06" name="Line 96"/>
          <p:cNvSpPr>
            <a:spLocks noChangeShapeType="1"/>
          </p:cNvSpPr>
          <p:nvPr/>
        </p:nvSpPr>
        <p:spPr bwMode="auto">
          <a:xfrm flipV="1">
            <a:off x="2208213" y="3751263"/>
            <a:ext cx="0" cy="428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07" name="Line 97"/>
          <p:cNvSpPr>
            <a:spLocks noChangeShapeType="1"/>
          </p:cNvSpPr>
          <p:nvPr/>
        </p:nvSpPr>
        <p:spPr bwMode="auto">
          <a:xfrm flipV="1">
            <a:off x="3138488" y="3751263"/>
            <a:ext cx="0" cy="428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08" name="Line 98"/>
          <p:cNvSpPr>
            <a:spLocks noChangeShapeType="1"/>
          </p:cNvSpPr>
          <p:nvPr/>
        </p:nvSpPr>
        <p:spPr bwMode="auto">
          <a:xfrm flipV="1">
            <a:off x="4060825" y="3751263"/>
            <a:ext cx="0" cy="428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09" name="Freeform 99"/>
          <p:cNvSpPr>
            <a:spLocks/>
          </p:cNvSpPr>
          <p:nvPr/>
        </p:nvSpPr>
        <p:spPr bwMode="auto">
          <a:xfrm>
            <a:off x="1293813" y="2781300"/>
            <a:ext cx="2782887" cy="333375"/>
          </a:xfrm>
          <a:custGeom>
            <a:avLst/>
            <a:gdLst>
              <a:gd name="T0" fmla="*/ 0 w 326"/>
              <a:gd name="T1" fmla="*/ 55 h 55"/>
              <a:gd name="T2" fmla="*/ 109 w 326"/>
              <a:gd name="T3" fmla="*/ 27 h 55"/>
              <a:gd name="T4" fmla="*/ 217 w 326"/>
              <a:gd name="T5" fmla="*/ 0 h 55"/>
              <a:gd name="T6" fmla="*/ 326 w 326"/>
              <a:gd name="T7" fmla="*/ 14 h 55"/>
              <a:gd name="T8" fmla="*/ 0 60000 65536"/>
              <a:gd name="T9" fmla="*/ 0 60000 65536"/>
              <a:gd name="T10" fmla="*/ 0 60000 65536"/>
              <a:gd name="T11" fmla="*/ 0 60000 65536"/>
              <a:gd name="T12" fmla="*/ 0 w 326"/>
              <a:gd name="T13" fmla="*/ 0 h 55"/>
              <a:gd name="T14" fmla="*/ 326 w 326"/>
              <a:gd name="T15" fmla="*/ 55 h 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6" h="55">
                <a:moveTo>
                  <a:pt x="0" y="55"/>
                </a:moveTo>
                <a:lnTo>
                  <a:pt x="109" y="27"/>
                </a:lnTo>
                <a:lnTo>
                  <a:pt x="217" y="0"/>
                </a:lnTo>
                <a:lnTo>
                  <a:pt x="326" y="14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10" name="Freeform 100"/>
          <p:cNvSpPr>
            <a:spLocks/>
          </p:cNvSpPr>
          <p:nvPr/>
        </p:nvSpPr>
        <p:spPr bwMode="auto">
          <a:xfrm>
            <a:off x="1293813" y="2289175"/>
            <a:ext cx="2782887" cy="812800"/>
          </a:xfrm>
          <a:custGeom>
            <a:avLst/>
            <a:gdLst>
              <a:gd name="T0" fmla="*/ 0 w 326"/>
              <a:gd name="T1" fmla="*/ 0 h 134"/>
              <a:gd name="T2" fmla="*/ 109 w 326"/>
              <a:gd name="T3" fmla="*/ 8 h 134"/>
              <a:gd name="T4" fmla="*/ 217 w 326"/>
              <a:gd name="T5" fmla="*/ 80 h 134"/>
              <a:gd name="T6" fmla="*/ 326 w 326"/>
              <a:gd name="T7" fmla="*/ 134 h 134"/>
              <a:gd name="T8" fmla="*/ 0 60000 65536"/>
              <a:gd name="T9" fmla="*/ 0 60000 65536"/>
              <a:gd name="T10" fmla="*/ 0 60000 65536"/>
              <a:gd name="T11" fmla="*/ 0 60000 65536"/>
              <a:gd name="T12" fmla="*/ 0 w 326"/>
              <a:gd name="T13" fmla="*/ 0 h 134"/>
              <a:gd name="T14" fmla="*/ 326 w 326"/>
              <a:gd name="T15" fmla="*/ 134 h 13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6" h="134">
                <a:moveTo>
                  <a:pt x="0" y="0"/>
                </a:moveTo>
                <a:lnTo>
                  <a:pt x="109" y="8"/>
                </a:lnTo>
                <a:lnTo>
                  <a:pt x="217" y="80"/>
                </a:lnTo>
                <a:lnTo>
                  <a:pt x="326" y="134"/>
                </a:lnTo>
              </a:path>
            </a:pathLst>
          </a:cu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11" name="Freeform 101"/>
          <p:cNvSpPr>
            <a:spLocks/>
          </p:cNvSpPr>
          <p:nvPr/>
        </p:nvSpPr>
        <p:spPr bwMode="auto">
          <a:xfrm>
            <a:off x="1293813" y="2408238"/>
            <a:ext cx="2782887" cy="827087"/>
          </a:xfrm>
          <a:custGeom>
            <a:avLst/>
            <a:gdLst>
              <a:gd name="T0" fmla="*/ 0 w 326"/>
              <a:gd name="T1" fmla="*/ 0 h 136"/>
              <a:gd name="T2" fmla="*/ 109 w 326"/>
              <a:gd name="T3" fmla="*/ 70 h 136"/>
              <a:gd name="T4" fmla="*/ 217 w 326"/>
              <a:gd name="T5" fmla="*/ 114 h 136"/>
              <a:gd name="T6" fmla="*/ 326 w 326"/>
              <a:gd name="T7" fmla="*/ 136 h 136"/>
              <a:gd name="T8" fmla="*/ 0 60000 65536"/>
              <a:gd name="T9" fmla="*/ 0 60000 65536"/>
              <a:gd name="T10" fmla="*/ 0 60000 65536"/>
              <a:gd name="T11" fmla="*/ 0 60000 65536"/>
              <a:gd name="T12" fmla="*/ 0 w 326"/>
              <a:gd name="T13" fmla="*/ 0 h 136"/>
              <a:gd name="T14" fmla="*/ 326 w 326"/>
              <a:gd name="T15" fmla="*/ 136 h 1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6" h="136">
                <a:moveTo>
                  <a:pt x="0" y="0"/>
                </a:moveTo>
                <a:lnTo>
                  <a:pt x="109" y="70"/>
                </a:lnTo>
                <a:lnTo>
                  <a:pt x="217" y="114"/>
                </a:lnTo>
                <a:lnTo>
                  <a:pt x="326" y="136"/>
                </a:lnTo>
              </a:path>
            </a:pathLst>
          </a:custGeom>
          <a:noFill/>
          <a:ln w="28575">
            <a:solidFill>
              <a:srgbClr val="FF99CC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12" name="Freeform 102"/>
          <p:cNvSpPr>
            <a:spLocks/>
          </p:cNvSpPr>
          <p:nvPr/>
        </p:nvSpPr>
        <p:spPr bwMode="auto">
          <a:xfrm>
            <a:off x="1270000" y="3067050"/>
            <a:ext cx="92075" cy="92075"/>
          </a:xfrm>
          <a:custGeom>
            <a:avLst/>
            <a:gdLst>
              <a:gd name="T0" fmla="*/ 14 w 28"/>
              <a:gd name="T1" fmla="*/ 0 h 29"/>
              <a:gd name="T2" fmla="*/ 28 w 28"/>
              <a:gd name="T3" fmla="*/ 15 h 29"/>
              <a:gd name="T4" fmla="*/ 14 w 28"/>
              <a:gd name="T5" fmla="*/ 29 h 29"/>
              <a:gd name="T6" fmla="*/ 0 w 28"/>
              <a:gd name="T7" fmla="*/ 15 h 29"/>
              <a:gd name="T8" fmla="*/ 14 w 28"/>
              <a:gd name="T9" fmla="*/ 0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"/>
              <a:gd name="T16" fmla="*/ 0 h 29"/>
              <a:gd name="T17" fmla="*/ 28 w 28"/>
              <a:gd name="T18" fmla="*/ 29 h 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" h="29">
                <a:moveTo>
                  <a:pt x="14" y="0"/>
                </a:moveTo>
                <a:lnTo>
                  <a:pt x="28" y="15"/>
                </a:lnTo>
                <a:lnTo>
                  <a:pt x="14" y="29"/>
                </a:lnTo>
                <a:lnTo>
                  <a:pt x="0" y="15"/>
                </a:lnTo>
                <a:lnTo>
                  <a:pt x="14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13" name="Freeform 103"/>
          <p:cNvSpPr>
            <a:spLocks/>
          </p:cNvSpPr>
          <p:nvPr/>
        </p:nvSpPr>
        <p:spPr bwMode="auto">
          <a:xfrm>
            <a:off x="2198688" y="2897188"/>
            <a:ext cx="92075" cy="92075"/>
          </a:xfrm>
          <a:custGeom>
            <a:avLst/>
            <a:gdLst>
              <a:gd name="T0" fmla="*/ 14 w 29"/>
              <a:gd name="T1" fmla="*/ 0 h 29"/>
              <a:gd name="T2" fmla="*/ 29 w 29"/>
              <a:gd name="T3" fmla="*/ 14 h 29"/>
              <a:gd name="T4" fmla="*/ 14 w 29"/>
              <a:gd name="T5" fmla="*/ 29 h 29"/>
              <a:gd name="T6" fmla="*/ 0 w 29"/>
              <a:gd name="T7" fmla="*/ 14 h 29"/>
              <a:gd name="T8" fmla="*/ 14 w 29"/>
              <a:gd name="T9" fmla="*/ 0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"/>
              <a:gd name="T16" fmla="*/ 0 h 29"/>
              <a:gd name="T17" fmla="*/ 29 w 29"/>
              <a:gd name="T18" fmla="*/ 29 h 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" h="29">
                <a:moveTo>
                  <a:pt x="14" y="0"/>
                </a:moveTo>
                <a:lnTo>
                  <a:pt x="29" y="14"/>
                </a:lnTo>
                <a:lnTo>
                  <a:pt x="14" y="29"/>
                </a:lnTo>
                <a:lnTo>
                  <a:pt x="0" y="14"/>
                </a:lnTo>
                <a:lnTo>
                  <a:pt x="14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14" name="Freeform 104"/>
          <p:cNvSpPr>
            <a:spLocks/>
          </p:cNvSpPr>
          <p:nvPr/>
        </p:nvSpPr>
        <p:spPr bwMode="auto">
          <a:xfrm>
            <a:off x="3122613" y="2725738"/>
            <a:ext cx="92075" cy="92075"/>
          </a:xfrm>
          <a:custGeom>
            <a:avLst/>
            <a:gdLst>
              <a:gd name="T0" fmla="*/ 14 w 28"/>
              <a:gd name="T1" fmla="*/ 0 h 28"/>
              <a:gd name="T2" fmla="*/ 28 w 28"/>
              <a:gd name="T3" fmla="*/ 14 h 28"/>
              <a:gd name="T4" fmla="*/ 14 w 28"/>
              <a:gd name="T5" fmla="*/ 28 h 28"/>
              <a:gd name="T6" fmla="*/ 0 w 28"/>
              <a:gd name="T7" fmla="*/ 14 h 28"/>
              <a:gd name="T8" fmla="*/ 14 w 28"/>
              <a:gd name="T9" fmla="*/ 0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"/>
              <a:gd name="T16" fmla="*/ 0 h 28"/>
              <a:gd name="T17" fmla="*/ 28 w 28"/>
              <a:gd name="T18" fmla="*/ 28 h 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" h="28">
                <a:moveTo>
                  <a:pt x="14" y="0"/>
                </a:moveTo>
                <a:lnTo>
                  <a:pt x="28" y="14"/>
                </a:lnTo>
                <a:lnTo>
                  <a:pt x="14" y="28"/>
                </a:lnTo>
                <a:lnTo>
                  <a:pt x="0" y="14"/>
                </a:lnTo>
                <a:lnTo>
                  <a:pt x="14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15" name="Freeform 105"/>
          <p:cNvSpPr>
            <a:spLocks/>
          </p:cNvSpPr>
          <p:nvPr/>
        </p:nvSpPr>
        <p:spPr bwMode="auto">
          <a:xfrm>
            <a:off x="4051300" y="2833688"/>
            <a:ext cx="92075" cy="92075"/>
          </a:xfrm>
          <a:custGeom>
            <a:avLst/>
            <a:gdLst>
              <a:gd name="T0" fmla="*/ 14 w 29"/>
              <a:gd name="T1" fmla="*/ 0 h 29"/>
              <a:gd name="T2" fmla="*/ 29 w 29"/>
              <a:gd name="T3" fmla="*/ 14 h 29"/>
              <a:gd name="T4" fmla="*/ 14 w 29"/>
              <a:gd name="T5" fmla="*/ 29 h 29"/>
              <a:gd name="T6" fmla="*/ 0 w 29"/>
              <a:gd name="T7" fmla="*/ 14 h 29"/>
              <a:gd name="T8" fmla="*/ 14 w 29"/>
              <a:gd name="T9" fmla="*/ 0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"/>
              <a:gd name="T16" fmla="*/ 0 h 29"/>
              <a:gd name="T17" fmla="*/ 29 w 29"/>
              <a:gd name="T18" fmla="*/ 29 h 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" h="29">
                <a:moveTo>
                  <a:pt x="14" y="0"/>
                </a:moveTo>
                <a:lnTo>
                  <a:pt x="29" y="14"/>
                </a:lnTo>
                <a:lnTo>
                  <a:pt x="14" y="29"/>
                </a:lnTo>
                <a:lnTo>
                  <a:pt x="0" y="14"/>
                </a:lnTo>
                <a:lnTo>
                  <a:pt x="14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16" name="Rectangle 130"/>
          <p:cNvSpPr>
            <a:spLocks noChangeArrowheads="1"/>
          </p:cNvSpPr>
          <p:nvPr/>
        </p:nvSpPr>
        <p:spPr bwMode="auto">
          <a:xfrm>
            <a:off x="695325" y="36861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0</a:t>
            </a:r>
            <a:endParaRPr lang="en-US" sz="900"/>
          </a:p>
        </p:txBody>
      </p:sp>
      <p:sp>
        <p:nvSpPr>
          <p:cNvPr id="114717" name="Rectangle 131"/>
          <p:cNvSpPr>
            <a:spLocks noChangeArrowheads="1"/>
          </p:cNvSpPr>
          <p:nvPr/>
        </p:nvSpPr>
        <p:spPr bwMode="auto">
          <a:xfrm>
            <a:off x="695325" y="3389313"/>
            <a:ext cx="63500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2</a:t>
            </a:r>
            <a:endParaRPr lang="en-US" sz="900"/>
          </a:p>
        </p:txBody>
      </p:sp>
      <p:sp>
        <p:nvSpPr>
          <p:cNvPr id="114718" name="Rectangle 132"/>
          <p:cNvSpPr>
            <a:spLocks noChangeArrowheads="1"/>
          </p:cNvSpPr>
          <p:nvPr/>
        </p:nvSpPr>
        <p:spPr bwMode="auto">
          <a:xfrm>
            <a:off x="695325" y="308292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4</a:t>
            </a:r>
            <a:endParaRPr lang="en-US" sz="900"/>
          </a:p>
        </p:txBody>
      </p:sp>
      <p:sp>
        <p:nvSpPr>
          <p:cNvPr id="114719" name="Rectangle 133"/>
          <p:cNvSpPr>
            <a:spLocks noChangeArrowheads="1"/>
          </p:cNvSpPr>
          <p:nvPr/>
        </p:nvSpPr>
        <p:spPr bwMode="auto">
          <a:xfrm>
            <a:off x="695325" y="2787650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6</a:t>
            </a:r>
            <a:endParaRPr lang="en-US" sz="900"/>
          </a:p>
        </p:txBody>
      </p:sp>
      <p:sp>
        <p:nvSpPr>
          <p:cNvPr id="114720" name="Rectangle 134"/>
          <p:cNvSpPr>
            <a:spLocks noChangeArrowheads="1"/>
          </p:cNvSpPr>
          <p:nvPr/>
        </p:nvSpPr>
        <p:spPr bwMode="auto">
          <a:xfrm>
            <a:off x="695325" y="2489200"/>
            <a:ext cx="63500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8</a:t>
            </a:r>
            <a:endParaRPr lang="en-US" sz="900"/>
          </a:p>
        </p:txBody>
      </p:sp>
      <p:sp>
        <p:nvSpPr>
          <p:cNvPr id="114721" name="Rectangle 135"/>
          <p:cNvSpPr>
            <a:spLocks noChangeArrowheads="1"/>
          </p:cNvSpPr>
          <p:nvPr/>
        </p:nvSpPr>
        <p:spPr bwMode="auto">
          <a:xfrm>
            <a:off x="628650" y="2184400"/>
            <a:ext cx="127000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10</a:t>
            </a:r>
            <a:endParaRPr lang="en-US" sz="900"/>
          </a:p>
        </p:txBody>
      </p:sp>
      <p:sp>
        <p:nvSpPr>
          <p:cNvPr id="114722" name="Rectangle 136"/>
          <p:cNvSpPr>
            <a:spLocks noChangeArrowheads="1"/>
          </p:cNvSpPr>
          <p:nvPr/>
        </p:nvSpPr>
        <p:spPr bwMode="auto">
          <a:xfrm>
            <a:off x="628650" y="1887538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12</a:t>
            </a:r>
            <a:endParaRPr lang="en-US" sz="900"/>
          </a:p>
        </p:txBody>
      </p:sp>
      <p:sp>
        <p:nvSpPr>
          <p:cNvPr id="114723" name="Rectangle 137"/>
          <p:cNvSpPr>
            <a:spLocks noChangeArrowheads="1"/>
          </p:cNvSpPr>
          <p:nvPr/>
        </p:nvSpPr>
        <p:spPr bwMode="auto">
          <a:xfrm>
            <a:off x="1243013" y="3879850"/>
            <a:ext cx="84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1</a:t>
            </a:r>
            <a:endParaRPr lang="en-US" sz="1200"/>
          </a:p>
        </p:txBody>
      </p:sp>
      <p:sp>
        <p:nvSpPr>
          <p:cNvPr id="114724" name="Rectangle 138"/>
          <p:cNvSpPr>
            <a:spLocks noChangeArrowheads="1"/>
          </p:cNvSpPr>
          <p:nvPr/>
        </p:nvSpPr>
        <p:spPr bwMode="auto">
          <a:xfrm>
            <a:off x="2174875" y="3879850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2</a:t>
            </a:r>
            <a:endParaRPr lang="en-US" sz="1200"/>
          </a:p>
        </p:txBody>
      </p:sp>
      <p:sp>
        <p:nvSpPr>
          <p:cNvPr id="114725" name="Rectangle 139"/>
          <p:cNvSpPr>
            <a:spLocks noChangeArrowheads="1"/>
          </p:cNvSpPr>
          <p:nvPr/>
        </p:nvSpPr>
        <p:spPr bwMode="auto">
          <a:xfrm>
            <a:off x="3095625" y="3879850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4</a:t>
            </a:r>
            <a:endParaRPr lang="en-US" sz="1200"/>
          </a:p>
        </p:txBody>
      </p:sp>
      <p:sp>
        <p:nvSpPr>
          <p:cNvPr id="114726" name="Rectangle 140"/>
          <p:cNvSpPr>
            <a:spLocks noChangeArrowheads="1"/>
          </p:cNvSpPr>
          <p:nvPr/>
        </p:nvSpPr>
        <p:spPr bwMode="auto">
          <a:xfrm>
            <a:off x="4027488" y="3879850"/>
            <a:ext cx="84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8</a:t>
            </a:r>
            <a:endParaRPr lang="en-US" sz="1200"/>
          </a:p>
        </p:txBody>
      </p:sp>
      <p:sp>
        <p:nvSpPr>
          <p:cNvPr id="114727" name="Line 11"/>
          <p:cNvSpPr>
            <a:spLocks noChangeShapeType="1"/>
          </p:cNvSpPr>
          <p:nvPr/>
        </p:nvSpPr>
        <p:spPr bwMode="auto">
          <a:xfrm>
            <a:off x="4775200" y="1938338"/>
            <a:ext cx="0" cy="18192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28" name="Line 12"/>
          <p:cNvSpPr>
            <a:spLocks noChangeShapeType="1"/>
          </p:cNvSpPr>
          <p:nvPr/>
        </p:nvSpPr>
        <p:spPr bwMode="auto">
          <a:xfrm>
            <a:off x="4722813" y="3757613"/>
            <a:ext cx="523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29" name="Line 13"/>
          <p:cNvSpPr>
            <a:spLocks noChangeShapeType="1"/>
          </p:cNvSpPr>
          <p:nvPr/>
        </p:nvSpPr>
        <p:spPr bwMode="auto">
          <a:xfrm>
            <a:off x="4722813" y="3446463"/>
            <a:ext cx="523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30" name="Line 14"/>
          <p:cNvSpPr>
            <a:spLocks noChangeShapeType="1"/>
          </p:cNvSpPr>
          <p:nvPr/>
        </p:nvSpPr>
        <p:spPr bwMode="auto">
          <a:xfrm>
            <a:off x="4722813" y="3136900"/>
            <a:ext cx="523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31" name="Line 15"/>
          <p:cNvSpPr>
            <a:spLocks noChangeShapeType="1"/>
          </p:cNvSpPr>
          <p:nvPr/>
        </p:nvSpPr>
        <p:spPr bwMode="auto">
          <a:xfrm>
            <a:off x="4722813" y="2827338"/>
            <a:ext cx="523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32" name="Line 16"/>
          <p:cNvSpPr>
            <a:spLocks noChangeShapeType="1"/>
          </p:cNvSpPr>
          <p:nvPr/>
        </p:nvSpPr>
        <p:spPr bwMode="auto">
          <a:xfrm>
            <a:off x="4722813" y="2516188"/>
            <a:ext cx="523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33" name="Line 17"/>
          <p:cNvSpPr>
            <a:spLocks noChangeShapeType="1"/>
          </p:cNvSpPr>
          <p:nvPr/>
        </p:nvSpPr>
        <p:spPr bwMode="auto">
          <a:xfrm>
            <a:off x="4722813" y="2206625"/>
            <a:ext cx="523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34" name="Line 18"/>
          <p:cNvSpPr>
            <a:spLocks noChangeShapeType="1"/>
          </p:cNvSpPr>
          <p:nvPr/>
        </p:nvSpPr>
        <p:spPr bwMode="auto">
          <a:xfrm>
            <a:off x="4722813" y="1951038"/>
            <a:ext cx="523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35" name="Line 19"/>
          <p:cNvSpPr>
            <a:spLocks noChangeShapeType="1"/>
          </p:cNvSpPr>
          <p:nvPr/>
        </p:nvSpPr>
        <p:spPr bwMode="auto">
          <a:xfrm>
            <a:off x="4775200" y="3757613"/>
            <a:ext cx="3951288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36" name="Line 20"/>
          <p:cNvSpPr>
            <a:spLocks noChangeShapeType="1"/>
          </p:cNvSpPr>
          <p:nvPr/>
        </p:nvSpPr>
        <p:spPr bwMode="auto">
          <a:xfrm flipV="1">
            <a:off x="4775200" y="3757613"/>
            <a:ext cx="0" cy="428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37" name="Line 21"/>
          <p:cNvSpPr>
            <a:spLocks noChangeShapeType="1"/>
          </p:cNvSpPr>
          <p:nvPr/>
        </p:nvSpPr>
        <p:spPr bwMode="auto">
          <a:xfrm flipV="1">
            <a:off x="5281613" y="3757613"/>
            <a:ext cx="0" cy="428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38" name="Line 22"/>
          <p:cNvSpPr>
            <a:spLocks noChangeShapeType="1"/>
          </p:cNvSpPr>
          <p:nvPr/>
        </p:nvSpPr>
        <p:spPr bwMode="auto">
          <a:xfrm flipV="1">
            <a:off x="6292850" y="3757613"/>
            <a:ext cx="0" cy="428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39" name="Line 23"/>
          <p:cNvSpPr>
            <a:spLocks noChangeShapeType="1"/>
          </p:cNvSpPr>
          <p:nvPr/>
        </p:nvSpPr>
        <p:spPr bwMode="auto">
          <a:xfrm flipV="1">
            <a:off x="7296150" y="3757613"/>
            <a:ext cx="0" cy="428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40" name="Line 24"/>
          <p:cNvSpPr>
            <a:spLocks noChangeShapeType="1"/>
          </p:cNvSpPr>
          <p:nvPr/>
        </p:nvSpPr>
        <p:spPr bwMode="auto">
          <a:xfrm flipV="1">
            <a:off x="8297863" y="3757613"/>
            <a:ext cx="0" cy="428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41" name="Freeform 25"/>
          <p:cNvSpPr>
            <a:spLocks/>
          </p:cNvSpPr>
          <p:nvPr/>
        </p:nvSpPr>
        <p:spPr bwMode="auto">
          <a:xfrm>
            <a:off x="5276850" y="2168525"/>
            <a:ext cx="3016250" cy="906463"/>
          </a:xfrm>
          <a:custGeom>
            <a:avLst/>
            <a:gdLst>
              <a:gd name="T0" fmla="*/ 0 w 409"/>
              <a:gd name="T1" fmla="*/ 146 h 146"/>
              <a:gd name="T2" fmla="*/ 136 w 409"/>
              <a:gd name="T3" fmla="*/ 34 h 146"/>
              <a:gd name="T4" fmla="*/ 273 w 409"/>
              <a:gd name="T5" fmla="*/ 0 h 146"/>
              <a:gd name="T6" fmla="*/ 409 w 409"/>
              <a:gd name="T7" fmla="*/ 2 h 146"/>
              <a:gd name="T8" fmla="*/ 0 60000 65536"/>
              <a:gd name="T9" fmla="*/ 0 60000 65536"/>
              <a:gd name="T10" fmla="*/ 0 60000 65536"/>
              <a:gd name="T11" fmla="*/ 0 60000 65536"/>
              <a:gd name="T12" fmla="*/ 0 w 409"/>
              <a:gd name="T13" fmla="*/ 0 h 146"/>
              <a:gd name="T14" fmla="*/ 409 w 409"/>
              <a:gd name="T15" fmla="*/ 146 h 14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9" h="146">
                <a:moveTo>
                  <a:pt x="0" y="146"/>
                </a:moveTo>
                <a:lnTo>
                  <a:pt x="136" y="34"/>
                </a:lnTo>
                <a:lnTo>
                  <a:pt x="273" y="0"/>
                </a:lnTo>
                <a:lnTo>
                  <a:pt x="409" y="2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42" name="Freeform 26"/>
          <p:cNvSpPr>
            <a:spLocks/>
          </p:cNvSpPr>
          <p:nvPr/>
        </p:nvSpPr>
        <p:spPr bwMode="auto">
          <a:xfrm>
            <a:off x="5276850" y="2219325"/>
            <a:ext cx="3016250" cy="817563"/>
          </a:xfrm>
          <a:custGeom>
            <a:avLst/>
            <a:gdLst>
              <a:gd name="T0" fmla="*/ 0 w 409"/>
              <a:gd name="T1" fmla="*/ 0 h 132"/>
              <a:gd name="T2" fmla="*/ 136 w 409"/>
              <a:gd name="T3" fmla="*/ 22 h 132"/>
              <a:gd name="T4" fmla="*/ 273 w 409"/>
              <a:gd name="T5" fmla="*/ 94 h 132"/>
              <a:gd name="T6" fmla="*/ 409 w 409"/>
              <a:gd name="T7" fmla="*/ 132 h 132"/>
              <a:gd name="T8" fmla="*/ 0 60000 65536"/>
              <a:gd name="T9" fmla="*/ 0 60000 65536"/>
              <a:gd name="T10" fmla="*/ 0 60000 65536"/>
              <a:gd name="T11" fmla="*/ 0 60000 65536"/>
              <a:gd name="T12" fmla="*/ 0 w 409"/>
              <a:gd name="T13" fmla="*/ 0 h 132"/>
              <a:gd name="T14" fmla="*/ 409 w 409"/>
              <a:gd name="T15" fmla="*/ 132 h 13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9" h="132">
                <a:moveTo>
                  <a:pt x="0" y="0"/>
                </a:moveTo>
                <a:lnTo>
                  <a:pt x="136" y="22"/>
                </a:lnTo>
                <a:lnTo>
                  <a:pt x="273" y="94"/>
                </a:lnTo>
                <a:lnTo>
                  <a:pt x="409" y="132"/>
                </a:lnTo>
              </a:path>
            </a:pathLst>
          </a:cu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43" name="Freeform 27"/>
          <p:cNvSpPr>
            <a:spLocks/>
          </p:cNvSpPr>
          <p:nvPr/>
        </p:nvSpPr>
        <p:spPr bwMode="auto">
          <a:xfrm>
            <a:off x="5276850" y="2379663"/>
            <a:ext cx="3016250" cy="739775"/>
          </a:xfrm>
          <a:custGeom>
            <a:avLst/>
            <a:gdLst>
              <a:gd name="T0" fmla="*/ 0 w 409"/>
              <a:gd name="T1" fmla="*/ 0 h 119"/>
              <a:gd name="T2" fmla="*/ 136 w 409"/>
              <a:gd name="T3" fmla="*/ 21 h 119"/>
              <a:gd name="T4" fmla="*/ 273 w 409"/>
              <a:gd name="T5" fmla="*/ 85 h 119"/>
              <a:gd name="T6" fmla="*/ 409 w 409"/>
              <a:gd name="T7" fmla="*/ 119 h 119"/>
              <a:gd name="T8" fmla="*/ 0 60000 65536"/>
              <a:gd name="T9" fmla="*/ 0 60000 65536"/>
              <a:gd name="T10" fmla="*/ 0 60000 65536"/>
              <a:gd name="T11" fmla="*/ 0 60000 65536"/>
              <a:gd name="T12" fmla="*/ 0 w 409"/>
              <a:gd name="T13" fmla="*/ 0 h 119"/>
              <a:gd name="T14" fmla="*/ 409 w 409"/>
              <a:gd name="T15" fmla="*/ 119 h 11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9" h="119">
                <a:moveTo>
                  <a:pt x="0" y="0"/>
                </a:moveTo>
                <a:lnTo>
                  <a:pt x="136" y="21"/>
                </a:lnTo>
                <a:lnTo>
                  <a:pt x="273" y="85"/>
                </a:lnTo>
                <a:lnTo>
                  <a:pt x="409" y="119"/>
                </a:lnTo>
              </a:path>
            </a:pathLst>
          </a:custGeom>
          <a:noFill/>
          <a:ln w="28575">
            <a:solidFill>
              <a:srgbClr val="FF99CC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44" name="Rectangle 56"/>
          <p:cNvSpPr>
            <a:spLocks noChangeArrowheads="1"/>
          </p:cNvSpPr>
          <p:nvPr/>
        </p:nvSpPr>
        <p:spPr bwMode="auto">
          <a:xfrm>
            <a:off x="4643438" y="3700463"/>
            <a:ext cx="65087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0</a:t>
            </a:r>
            <a:endParaRPr lang="en-US" sz="900"/>
          </a:p>
        </p:txBody>
      </p:sp>
      <p:sp>
        <p:nvSpPr>
          <p:cNvPr id="114745" name="Rectangle 57"/>
          <p:cNvSpPr>
            <a:spLocks noChangeArrowheads="1"/>
          </p:cNvSpPr>
          <p:nvPr/>
        </p:nvSpPr>
        <p:spPr bwMode="auto">
          <a:xfrm>
            <a:off x="4643438" y="3389313"/>
            <a:ext cx="65087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5</a:t>
            </a:r>
            <a:endParaRPr lang="en-US" sz="900"/>
          </a:p>
        </p:txBody>
      </p:sp>
      <p:sp>
        <p:nvSpPr>
          <p:cNvPr id="114746" name="Rectangle 58"/>
          <p:cNvSpPr>
            <a:spLocks noChangeArrowheads="1"/>
          </p:cNvSpPr>
          <p:nvPr/>
        </p:nvSpPr>
        <p:spPr bwMode="auto">
          <a:xfrm>
            <a:off x="4575175" y="3079750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10</a:t>
            </a:r>
            <a:endParaRPr lang="en-US" sz="900"/>
          </a:p>
        </p:txBody>
      </p:sp>
      <p:sp>
        <p:nvSpPr>
          <p:cNvPr id="114747" name="Rectangle 59"/>
          <p:cNvSpPr>
            <a:spLocks noChangeArrowheads="1"/>
          </p:cNvSpPr>
          <p:nvPr/>
        </p:nvSpPr>
        <p:spPr bwMode="auto">
          <a:xfrm>
            <a:off x="4575175" y="2770188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15</a:t>
            </a:r>
            <a:endParaRPr lang="en-US" sz="900"/>
          </a:p>
        </p:txBody>
      </p:sp>
      <p:sp>
        <p:nvSpPr>
          <p:cNvPr id="114748" name="Rectangle 60"/>
          <p:cNvSpPr>
            <a:spLocks noChangeArrowheads="1"/>
          </p:cNvSpPr>
          <p:nvPr/>
        </p:nvSpPr>
        <p:spPr bwMode="auto">
          <a:xfrm>
            <a:off x="4575175" y="2459038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20</a:t>
            </a:r>
            <a:endParaRPr lang="en-US" sz="900"/>
          </a:p>
        </p:txBody>
      </p:sp>
      <p:sp>
        <p:nvSpPr>
          <p:cNvPr id="114749" name="Rectangle 61"/>
          <p:cNvSpPr>
            <a:spLocks noChangeArrowheads="1"/>
          </p:cNvSpPr>
          <p:nvPr/>
        </p:nvSpPr>
        <p:spPr bwMode="auto">
          <a:xfrm>
            <a:off x="4575175" y="2151063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25</a:t>
            </a:r>
            <a:endParaRPr lang="en-US" sz="900"/>
          </a:p>
        </p:txBody>
      </p:sp>
      <p:sp>
        <p:nvSpPr>
          <p:cNvPr id="114750" name="Rectangle 62"/>
          <p:cNvSpPr>
            <a:spLocks noChangeArrowheads="1"/>
          </p:cNvSpPr>
          <p:nvPr/>
        </p:nvSpPr>
        <p:spPr bwMode="auto">
          <a:xfrm>
            <a:off x="4575175" y="1871663"/>
            <a:ext cx="127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 pitchFamily="-108" charset="0"/>
              </a:rPr>
              <a:t>30</a:t>
            </a:r>
            <a:endParaRPr lang="en-US" sz="900"/>
          </a:p>
        </p:txBody>
      </p:sp>
      <p:sp>
        <p:nvSpPr>
          <p:cNvPr id="114751" name="Rectangle 63"/>
          <p:cNvSpPr>
            <a:spLocks noChangeArrowheads="1"/>
          </p:cNvSpPr>
          <p:nvPr/>
        </p:nvSpPr>
        <p:spPr bwMode="auto">
          <a:xfrm>
            <a:off x="5230813" y="3887788"/>
            <a:ext cx="841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1</a:t>
            </a:r>
            <a:endParaRPr lang="en-US" sz="1200"/>
          </a:p>
        </p:txBody>
      </p:sp>
      <p:sp>
        <p:nvSpPr>
          <p:cNvPr id="114752" name="Rectangle 64"/>
          <p:cNvSpPr>
            <a:spLocks noChangeArrowheads="1"/>
          </p:cNvSpPr>
          <p:nvPr/>
        </p:nvSpPr>
        <p:spPr bwMode="auto">
          <a:xfrm>
            <a:off x="6235700" y="3887788"/>
            <a:ext cx="8255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2</a:t>
            </a:r>
            <a:endParaRPr lang="en-US" sz="1200"/>
          </a:p>
        </p:txBody>
      </p:sp>
      <p:sp>
        <p:nvSpPr>
          <p:cNvPr id="114753" name="Rectangle 65"/>
          <p:cNvSpPr>
            <a:spLocks noChangeArrowheads="1"/>
          </p:cNvSpPr>
          <p:nvPr/>
        </p:nvSpPr>
        <p:spPr bwMode="auto">
          <a:xfrm>
            <a:off x="7243763" y="3887788"/>
            <a:ext cx="841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4</a:t>
            </a:r>
            <a:endParaRPr lang="en-US" sz="1200"/>
          </a:p>
        </p:txBody>
      </p:sp>
      <p:sp>
        <p:nvSpPr>
          <p:cNvPr id="114754" name="Rectangle 66"/>
          <p:cNvSpPr>
            <a:spLocks noChangeArrowheads="1"/>
          </p:cNvSpPr>
          <p:nvPr/>
        </p:nvSpPr>
        <p:spPr bwMode="auto">
          <a:xfrm>
            <a:off x="8247063" y="3887788"/>
            <a:ext cx="841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8</a:t>
            </a:r>
            <a:endParaRPr lang="en-US" sz="1200"/>
          </a:p>
        </p:txBody>
      </p:sp>
      <p:sp>
        <p:nvSpPr>
          <p:cNvPr id="114755" name="Line 69"/>
          <p:cNvSpPr>
            <a:spLocks noChangeShapeType="1"/>
          </p:cNvSpPr>
          <p:nvPr/>
        </p:nvSpPr>
        <p:spPr bwMode="auto">
          <a:xfrm>
            <a:off x="2225675" y="1628775"/>
            <a:ext cx="192088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56" name="Freeform 70"/>
          <p:cNvSpPr>
            <a:spLocks/>
          </p:cNvSpPr>
          <p:nvPr/>
        </p:nvSpPr>
        <p:spPr bwMode="auto">
          <a:xfrm>
            <a:off x="2278063" y="1579563"/>
            <a:ext cx="92075" cy="92075"/>
          </a:xfrm>
          <a:custGeom>
            <a:avLst/>
            <a:gdLst>
              <a:gd name="T0" fmla="*/ 13 w 25"/>
              <a:gd name="T1" fmla="*/ 0 h 27"/>
              <a:gd name="T2" fmla="*/ 25 w 25"/>
              <a:gd name="T3" fmla="*/ 14 h 27"/>
              <a:gd name="T4" fmla="*/ 13 w 25"/>
              <a:gd name="T5" fmla="*/ 27 h 27"/>
              <a:gd name="T6" fmla="*/ 0 w 25"/>
              <a:gd name="T7" fmla="*/ 14 h 27"/>
              <a:gd name="T8" fmla="*/ 13 w 25"/>
              <a:gd name="T9" fmla="*/ 0 h 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"/>
              <a:gd name="T16" fmla="*/ 0 h 27"/>
              <a:gd name="T17" fmla="*/ 25 w 25"/>
              <a:gd name="T18" fmla="*/ 27 h 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" h="27">
                <a:moveTo>
                  <a:pt x="13" y="0"/>
                </a:moveTo>
                <a:lnTo>
                  <a:pt x="25" y="14"/>
                </a:lnTo>
                <a:lnTo>
                  <a:pt x="13" y="27"/>
                </a:lnTo>
                <a:lnTo>
                  <a:pt x="0" y="14"/>
                </a:lnTo>
                <a:lnTo>
                  <a:pt x="13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57" name="Rectangle 71"/>
          <p:cNvSpPr>
            <a:spLocks noChangeArrowheads="1"/>
          </p:cNvSpPr>
          <p:nvPr/>
        </p:nvSpPr>
        <p:spPr bwMode="auto">
          <a:xfrm>
            <a:off x="2454275" y="1550988"/>
            <a:ext cx="5334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GLOCK</a:t>
            </a:r>
            <a:endParaRPr lang="en-US"/>
          </a:p>
        </p:txBody>
      </p:sp>
      <p:sp>
        <p:nvSpPr>
          <p:cNvPr id="114758" name="Line 72"/>
          <p:cNvSpPr>
            <a:spLocks noChangeShapeType="1"/>
          </p:cNvSpPr>
          <p:nvPr/>
        </p:nvSpPr>
        <p:spPr bwMode="auto">
          <a:xfrm>
            <a:off x="3025775" y="1628775"/>
            <a:ext cx="192088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59" name="Rectangle 74"/>
          <p:cNvSpPr>
            <a:spLocks noChangeArrowheads="1"/>
          </p:cNvSpPr>
          <p:nvPr/>
        </p:nvSpPr>
        <p:spPr bwMode="auto">
          <a:xfrm>
            <a:off x="3254375" y="1549400"/>
            <a:ext cx="111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STM (new hash)</a:t>
            </a:r>
            <a:endParaRPr lang="en-US"/>
          </a:p>
        </p:txBody>
      </p:sp>
      <p:sp>
        <p:nvSpPr>
          <p:cNvPr id="114760" name="Line 75"/>
          <p:cNvSpPr>
            <a:spLocks noChangeShapeType="1"/>
          </p:cNvSpPr>
          <p:nvPr/>
        </p:nvSpPr>
        <p:spPr bwMode="auto">
          <a:xfrm>
            <a:off x="4389438" y="1639888"/>
            <a:ext cx="192087" cy="0"/>
          </a:xfrm>
          <a:prstGeom prst="line">
            <a:avLst/>
          </a:prstGeom>
          <a:noFill/>
          <a:ln w="28575">
            <a:solidFill>
              <a:srgbClr val="FF99CC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61" name="Rectangle 81"/>
          <p:cNvSpPr>
            <a:spLocks noChangeArrowheads="1"/>
          </p:cNvSpPr>
          <p:nvPr/>
        </p:nvSpPr>
        <p:spPr bwMode="auto">
          <a:xfrm>
            <a:off x="4598988" y="1558925"/>
            <a:ext cx="215106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 pitchFamily="-108" charset="0"/>
              </a:rPr>
              <a:t>STM (new hash + __tm_waiver)</a:t>
            </a:r>
            <a:endParaRPr lang="en-US"/>
          </a:p>
        </p:txBody>
      </p:sp>
      <p:sp>
        <p:nvSpPr>
          <p:cNvPr id="114762" name="Rectangle 157"/>
          <p:cNvSpPr>
            <a:spLocks noChangeArrowheads="1"/>
          </p:cNvSpPr>
          <p:nvPr/>
        </p:nvSpPr>
        <p:spPr bwMode="auto">
          <a:xfrm>
            <a:off x="2554288" y="4060825"/>
            <a:ext cx="787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# threads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14763" name="Rectangle 158"/>
          <p:cNvSpPr>
            <a:spLocks noChangeArrowheads="1"/>
          </p:cNvSpPr>
          <p:nvPr/>
        </p:nvSpPr>
        <p:spPr bwMode="auto">
          <a:xfrm>
            <a:off x="6642100" y="4076700"/>
            <a:ext cx="787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# threads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14764" name="Text Box 159"/>
          <p:cNvSpPr txBox="1">
            <a:spLocks noChangeArrowheads="1"/>
          </p:cNvSpPr>
          <p:nvPr/>
        </p:nvSpPr>
        <p:spPr bwMode="auto">
          <a:xfrm>
            <a:off x="623888" y="1116013"/>
            <a:ext cx="3736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Arial" pitchFamily="-108" charset="0"/>
              </a:rPr>
              <a:t>Genome</a:t>
            </a:r>
          </a:p>
        </p:txBody>
      </p:sp>
      <p:sp>
        <p:nvSpPr>
          <p:cNvPr id="114765" name="Text Box 160"/>
          <p:cNvSpPr txBox="1">
            <a:spLocks noChangeArrowheads="1"/>
          </p:cNvSpPr>
          <p:nvPr/>
        </p:nvSpPr>
        <p:spPr bwMode="auto">
          <a:xfrm>
            <a:off x="4867275" y="1120775"/>
            <a:ext cx="35893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Arial" pitchFamily="-108" charset="0"/>
              </a:rPr>
              <a:t>Vacation</a:t>
            </a:r>
          </a:p>
        </p:txBody>
      </p:sp>
      <p:sp>
        <p:nvSpPr>
          <p:cNvPr id="114766" name="Rectangle 161"/>
          <p:cNvSpPr>
            <a:spLocks noChangeArrowheads="1"/>
          </p:cNvSpPr>
          <p:nvPr/>
        </p:nvSpPr>
        <p:spPr bwMode="auto">
          <a:xfrm rot="-5400000">
            <a:off x="-300037" y="2635250"/>
            <a:ext cx="1574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Arial" pitchFamily="-108" charset="0"/>
              </a:rPr>
              <a:t>Execution Time (s)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14767" name="Freeform 167"/>
          <p:cNvSpPr>
            <a:spLocks/>
          </p:cNvSpPr>
          <p:nvPr/>
        </p:nvSpPr>
        <p:spPr bwMode="auto">
          <a:xfrm>
            <a:off x="4057650" y="3060700"/>
            <a:ext cx="71438" cy="68263"/>
          </a:xfrm>
          <a:custGeom>
            <a:avLst/>
            <a:gdLst>
              <a:gd name="T0" fmla="*/ 23 w 45"/>
              <a:gd name="T1" fmla="*/ 0 h 48"/>
              <a:gd name="T2" fmla="*/ 45 w 45"/>
              <a:gd name="T3" fmla="*/ 48 h 48"/>
              <a:gd name="T4" fmla="*/ 0 w 45"/>
              <a:gd name="T5" fmla="*/ 48 h 48"/>
              <a:gd name="T6" fmla="*/ 23 w 45"/>
              <a:gd name="T7" fmla="*/ 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45"/>
              <a:gd name="T13" fmla="*/ 0 h 48"/>
              <a:gd name="T14" fmla="*/ 45 w 45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" h="48">
                <a:moveTo>
                  <a:pt x="23" y="0"/>
                </a:moveTo>
                <a:lnTo>
                  <a:pt x="45" y="48"/>
                </a:lnTo>
                <a:lnTo>
                  <a:pt x="0" y="48"/>
                </a:lnTo>
                <a:lnTo>
                  <a:pt x="23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68" name="Freeform 168"/>
          <p:cNvSpPr>
            <a:spLocks/>
          </p:cNvSpPr>
          <p:nvPr/>
        </p:nvSpPr>
        <p:spPr bwMode="auto">
          <a:xfrm>
            <a:off x="5237163" y="3019425"/>
            <a:ext cx="92075" cy="92075"/>
          </a:xfrm>
          <a:custGeom>
            <a:avLst/>
            <a:gdLst>
              <a:gd name="T0" fmla="*/ 14 w 29"/>
              <a:gd name="T1" fmla="*/ 0 h 29"/>
              <a:gd name="T2" fmla="*/ 29 w 29"/>
              <a:gd name="T3" fmla="*/ 14 h 29"/>
              <a:gd name="T4" fmla="*/ 14 w 29"/>
              <a:gd name="T5" fmla="*/ 29 h 29"/>
              <a:gd name="T6" fmla="*/ 0 w 29"/>
              <a:gd name="T7" fmla="*/ 14 h 29"/>
              <a:gd name="T8" fmla="*/ 14 w 29"/>
              <a:gd name="T9" fmla="*/ 0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"/>
              <a:gd name="T16" fmla="*/ 0 h 29"/>
              <a:gd name="T17" fmla="*/ 29 w 29"/>
              <a:gd name="T18" fmla="*/ 29 h 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" h="29">
                <a:moveTo>
                  <a:pt x="14" y="0"/>
                </a:moveTo>
                <a:lnTo>
                  <a:pt x="29" y="14"/>
                </a:lnTo>
                <a:lnTo>
                  <a:pt x="14" y="29"/>
                </a:lnTo>
                <a:lnTo>
                  <a:pt x="0" y="14"/>
                </a:lnTo>
                <a:lnTo>
                  <a:pt x="14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69" name="Freeform 170"/>
          <p:cNvSpPr>
            <a:spLocks/>
          </p:cNvSpPr>
          <p:nvPr/>
        </p:nvSpPr>
        <p:spPr bwMode="auto">
          <a:xfrm>
            <a:off x="7232650" y="2119313"/>
            <a:ext cx="92075" cy="92075"/>
          </a:xfrm>
          <a:custGeom>
            <a:avLst/>
            <a:gdLst>
              <a:gd name="T0" fmla="*/ 14 w 29"/>
              <a:gd name="T1" fmla="*/ 0 h 29"/>
              <a:gd name="T2" fmla="*/ 29 w 29"/>
              <a:gd name="T3" fmla="*/ 14 h 29"/>
              <a:gd name="T4" fmla="*/ 14 w 29"/>
              <a:gd name="T5" fmla="*/ 29 h 29"/>
              <a:gd name="T6" fmla="*/ 0 w 29"/>
              <a:gd name="T7" fmla="*/ 14 h 29"/>
              <a:gd name="T8" fmla="*/ 14 w 29"/>
              <a:gd name="T9" fmla="*/ 0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"/>
              <a:gd name="T16" fmla="*/ 0 h 29"/>
              <a:gd name="T17" fmla="*/ 29 w 29"/>
              <a:gd name="T18" fmla="*/ 29 h 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" h="29">
                <a:moveTo>
                  <a:pt x="14" y="0"/>
                </a:moveTo>
                <a:lnTo>
                  <a:pt x="29" y="14"/>
                </a:lnTo>
                <a:lnTo>
                  <a:pt x="14" y="29"/>
                </a:lnTo>
                <a:lnTo>
                  <a:pt x="0" y="14"/>
                </a:lnTo>
                <a:lnTo>
                  <a:pt x="14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70" name="Freeform 171"/>
          <p:cNvSpPr>
            <a:spLocks/>
          </p:cNvSpPr>
          <p:nvPr/>
        </p:nvSpPr>
        <p:spPr bwMode="auto">
          <a:xfrm>
            <a:off x="8232775" y="2138363"/>
            <a:ext cx="92075" cy="92075"/>
          </a:xfrm>
          <a:custGeom>
            <a:avLst/>
            <a:gdLst>
              <a:gd name="T0" fmla="*/ 14 w 29"/>
              <a:gd name="T1" fmla="*/ 0 h 29"/>
              <a:gd name="T2" fmla="*/ 29 w 29"/>
              <a:gd name="T3" fmla="*/ 14 h 29"/>
              <a:gd name="T4" fmla="*/ 14 w 29"/>
              <a:gd name="T5" fmla="*/ 29 h 29"/>
              <a:gd name="T6" fmla="*/ 0 w 29"/>
              <a:gd name="T7" fmla="*/ 14 h 29"/>
              <a:gd name="T8" fmla="*/ 14 w 29"/>
              <a:gd name="T9" fmla="*/ 0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"/>
              <a:gd name="T16" fmla="*/ 0 h 29"/>
              <a:gd name="T17" fmla="*/ 29 w 29"/>
              <a:gd name="T18" fmla="*/ 29 h 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" h="29">
                <a:moveTo>
                  <a:pt x="14" y="0"/>
                </a:moveTo>
                <a:lnTo>
                  <a:pt x="29" y="14"/>
                </a:lnTo>
                <a:lnTo>
                  <a:pt x="14" y="29"/>
                </a:lnTo>
                <a:lnTo>
                  <a:pt x="0" y="14"/>
                </a:lnTo>
                <a:lnTo>
                  <a:pt x="14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71" name="Freeform 172"/>
          <p:cNvSpPr>
            <a:spLocks/>
          </p:cNvSpPr>
          <p:nvPr/>
        </p:nvSpPr>
        <p:spPr bwMode="auto">
          <a:xfrm>
            <a:off x="3092450" y="1579563"/>
            <a:ext cx="71438" cy="74612"/>
          </a:xfrm>
          <a:custGeom>
            <a:avLst/>
            <a:gdLst>
              <a:gd name="T0" fmla="*/ 22 w 45"/>
              <a:gd name="T1" fmla="*/ 0 h 47"/>
              <a:gd name="T2" fmla="*/ 45 w 45"/>
              <a:gd name="T3" fmla="*/ 47 h 47"/>
              <a:gd name="T4" fmla="*/ 0 w 45"/>
              <a:gd name="T5" fmla="*/ 47 h 47"/>
              <a:gd name="T6" fmla="*/ 22 w 45"/>
              <a:gd name="T7" fmla="*/ 0 h 47"/>
              <a:gd name="T8" fmla="*/ 0 60000 65536"/>
              <a:gd name="T9" fmla="*/ 0 60000 65536"/>
              <a:gd name="T10" fmla="*/ 0 60000 65536"/>
              <a:gd name="T11" fmla="*/ 0 60000 65536"/>
              <a:gd name="T12" fmla="*/ 0 w 45"/>
              <a:gd name="T13" fmla="*/ 0 h 47"/>
              <a:gd name="T14" fmla="*/ 45 w 45"/>
              <a:gd name="T15" fmla="*/ 47 h 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" h="47">
                <a:moveTo>
                  <a:pt x="22" y="0"/>
                </a:moveTo>
                <a:lnTo>
                  <a:pt x="45" y="47"/>
                </a:lnTo>
                <a:lnTo>
                  <a:pt x="0" y="47"/>
                </a:lnTo>
                <a:lnTo>
                  <a:pt x="22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72" name="Freeform 173"/>
          <p:cNvSpPr>
            <a:spLocks/>
          </p:cNvSpPr>
          <p:nvPr/>
        </p:nvSpPr>
        <p:spPr bwMode="auto">
          <a:xfrm>
            <a:off x="1252538" y="2239963"/>
            <a:ext cx="71437" cy="68262"/>
          </a:xfrm>
          <a:custGeom>
            <a:avLst/>
            <a:gdLst>
              <a:gd name="T0" fmla="*/ 22 w 45"/>
              <a:gd name="T1" fmla="*/ 0 h 48"/>
              <a:gd name="T2" fmla="*/ 45 w 45"/>
              <a:gd name="T3" fmla="*/ 48 h 48"/>
              <a:gd name="T4" fmla="*/ 0 w 45"/>
              <a:gd name="T5" fmla="*/ 48 h 48"/>
              <a:gd name="T6" fmla="*/ 22 w 45"/>
              <a:gd name="T7" fmla="*/ 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45"/>
              <a:gd name="T13" fmla="*/ 0 h 48"/>
              <a:gd name="T14" fmla="*/ 45 w 45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" h="48">
                <a:moveTo>
                  <a:pt x="22" y="0"/>
                </a:moveTo>
                <a:lnTo>
                  <a:pt x="45" y="48"/>
                </a:lnTo>
                <a:lnTo>
                  <a:pt x="0" y="48"/>
                </a:lnTo>
                <a:lnTo>
                  <a:pt x="22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73" name="Freeform 174"/>
          <p:cNvSpPr>
            <a:spLocks/>
          </p:cNvSpPr>
          <p:nvPr/>
        </p:nvSpPr>
        <p:spPr bwMode="auto">
          <a:xfrm>
            <a:off x="2201863" y="2295525"/>
            <a:ext cx="69850" cy="63500"/>
          </a:xfrm>
          <a:custGeom>
            <a:avLst/>
            <a:gdLst>
              <a:gd name="T0" fmla="*/ 22 w 44"/>
              <a:gd name="T1" fmla="*/ 0 h 48"/>
              <a:gd name="T2" fmla="*/ 44 w 44"/>
              <a:gd name="T3" fmla="*/ 48 h 48"/>
              <a:gd name="T4" fmla="*/ 0 w 44"/>
              <a:gd name="T5" fmla="*/ 48 h 48"/>
              <a:gd name="T6" fmla="*/ 22 w 44"/>
              <a:gd name="T7" fmla="*/ 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44"/>
              <a:gd name="T13" fmla="*/ 0 h 48"/>
              <a:gd name="T14" fmla="*/ 44 w 44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" h="48">
                <a:moveTo>
                  <a:pt x="22" y="0"/>
                </a:moveTo>
                <a:lnTo>
                  <a:pt x="44" y="48"/>
                </a:lnTo>
                <a:lnTo>
                  <a:pt x="0" y="48"/>
                </a:lnTo>
                <a:lnTo>
                  <a:pt x="22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74" name="Freeform 175"/>
          <p:cNvSpPr>
            <a:spLocks/>
          </p:cNvSpPr>
          <p:nvPr/>
        </p:nvSpPr>
        <p:spPr bwMode="auto">
          <a:xfrm>
            <a:off x="3128963" y="2736850"/>
            <a:ext cx="71437" cy="66675"/>
          </a:xfrm>
          <a:custGeom>
            <a:avLst/>
            <a:gdLst>
              <a:gd name="T0" fmla="*/ 22 w 45"/>
              <a:gd name="T1" fmla="*/ 0 h 47"/>
              <a:gd name="T2" fmla="*/ 45 w 45"/>
              <a:gd name="T3" fmla="*/ 47 h 47"/>
              <a:gd name="T4" fmla="*/ 0 w 45"/>
              <a:gd name="T5" fmla="*/ 47 h 47"/>
              <a:gd name="T6" fmla="*/ 22 w 45"/>
              <a:gd name="T7" fmla="*/ 0 h 47"/>
              <a:gd name="T8" fmla="*/ 0 60000 65536"/>
              <a:gd name="T9" fmla="*/ 0 60000 65536"/>
              <a:gd name="T10" fmla="*/ 0 60000 65536"/>
              <a:gd name="T11" fmla="*/ 0 60000 65536"/>
              <a:gd name="T12" fmla="*/ 0 w 45"/>
              <a:gd name="T13" fmla="*/ 0 h 47"/>
              <a:gd name="T14" fmla="*/ 45 w 45"/>
              <a:gd name="T15" fmla="*/ 47 h 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" h="47">
                <a:moveTo>
                  <a:pt x="22" y="0"/>
                </a:moveTo>
                <a:lnTo>
                  <a:pt x="45" y="47"/>
                </a:lnTo>
                <a:lnTo>
                  <a:pt x="0" y="47"/>
                </a:lnTo>
                <a:lnTo>
                  <a:pt x="22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75" name="Freeform 177"/>
          <p:cNvSpPr>
            <a:spLocks/>
          </p:cNvSpPr>
          <p:nvPr/>
        </p:nvSpPr>
        <p:spPr bwMode="auto">
          <a:xfrm>
            <a:off x="5254625" y="2178050"/>
            <a:ext cx="71438" cy="76200"/>
          </a:xfrm>
          <a:custGeom>
            <a:avLst/>
            <a:gdLst>
              <a:gd name="T0" fmla="*/ 22 w 45"/>
              <a:gd name="T1" fmla="*/ 0 h 49"/>
              <a:gd name="T2" fmla="*/ 45 w 45"/>
              <a:gd name="T3" fmla="*/ 49 h 49"/>
              <a:gd name="T4" fmla="*/ 0 w 45"/>
              <a:gd name="T5" fmla="*/ 49 h 49"/>
              <a:gd name="T6" fmla="*/ 22 w 45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  <a:gd name="T12" fmla="*/ 0 w 45"/>
              <a:gd name="T13" fmla="*/ 0 h 49"/>
              <a:gd name="T14" fmla="*/ 45 w 45"/>
              <a:gd name="T15" fmla="*/ 49 h 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" h="49">
                <a:moveTo>
                  <a:pt x="22" y="0"/>
                </a:moveTo>
                <a:lnTo>
                  <a:pt x="45" y="49"/>
                </a:lnTo>
                <a:lnTo>
                  <a:pt x="0" y="49"/>
                </a:lnTo>
                <a:lnTo>
                  <a:pt x="22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76" name="Freeform 178"/>
          <p:cNvSpPr>
            <a:spLocks/>
          </p:cNvSpPr>
          <p:nvPr/>
        </p:nvSpPr>
        <p:spPr bwMode="auto">
          <a:xfrm>
            <a:off x="6254750" y="2322513"/>
            <a:ext cx="73025" cy="76200"/>
          </a:xfrm>
          <a:custGeom>
            <a:avLst/>
            <a:gdLst>
              <a:gd name="T0" fmla="*/ 23 w 46"/>
              <a:gd name="T1" fmla="*/ 0 h 49"/>
              <a:gd name="T2" fmla="*/ 46 w 46"/>
              <a:gd name="T3" fmla="*/ 49 h 49"/>
              <a:gd name="T4" fmla="*/ 0 w 46"/>
              <a:gd name="T5" fmla="*/ 49 h 49"/>
              <a:gd name="T6" fmla="*/ 23 w 46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  <a:gd name="T12" fmla="*/ 0 w 46"/>
              <a:gd name="T13" fmla="*/ 0 h 49"/>
              <a:gd name="T14" fmla="*/ 46 w 46"/>
              <a:gd name="T15" fmla="*/ 49 h 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" h="49">
                <a:moveTo>
                  <a:pt x="23" y="0"/>
                </a:moveTo>
                <a:lnTo>
                  <a:pt x="46" y="49"/>
                </a:lnTo>
                <a:lnTo>
                  <a:pt x="0" y="49"/>
                </a:lnTo>
                <a:lnTo>
                  <a:pt x="23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77" name="Freeform 179"/>
          <p:cNvSpPr>
            <a:spLocks/>
          </p:cNvSpPr>
          <p:nvPr/>
        </p:nvSpPr>
        <p:spPr bwMode="auto">
          <a:xfrm>
            <a:off x="7256463" y="2749550"/>
            <a:ext cx="73025" cy="74613"/>
          </a:xfrm>
          <a:custGeom>
            <a:avLst/>
            <a:gdLst>
              <a:gd name="T0" fmla="*/ 23 w 46"/>
              <a:gd name="T1" fmla="*/ 0 h 48"/>
              <a:gd name="T2" fmla="*/ 46 w 46"/>
              <a:gd name="T3" fmla="*/ 48 h 48"/>
              <a:gd name="T4" fmla="*/ 0 w 46"/>
              <a:gd name="T5" fmla="*/ 48 h 48"/>
              <a:gd name="T6" fmla="*/ 23 w 46"/>
              <a:gd name="T7" fmla="*/ 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46"/>
              <a:gd name="T13" fmla="*/ 0 h 48"/>
              <a:gd name="T14" fmla="*/ 46 w 46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" h="48">
                <a:moveTo>
                  <a:pt x="23" y="0"/>
                </a:moveTo>
                <a:lnTo>
                  <a:pt x="46" y="48"/>
                </a:lnTo>
                <a:lnTo>
                  <a:pt x="0" y="48"/>
                </a:lnTo>
                <a:lnTo>
                  <a:pt x="23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78" name="Freeform 180"/>
          <p:cNvSpPr>
            <a:spLocks/>
          </p:cNvSpPr>
          <p:nvPr/>
        </p:nvSpPr>
        <p:spPr bwMode="auto">
          <a:xfrm>
            <a:off x="8248650" y="2981325"/>
            <a:ext cx="71438" cy="74613"/>
          </a:xfrm>
          <a:custGeom>
            <a:avLst/>
            <a:gdLst>
              <a:gd name="T0" fmla="*/ 23 w 45"/>
              <a:gd name="T1" fmla="*/ 0 h 48"/>
              <a:gd name="T2" fmla="*/ 45 w 45"/>
              <a:gd name="T3" fmla="*/ 48 h 48"/>
              <a:gd name="T4" fmla="*/ 0 w 45"/>
              <a:gd name="T5" fmla="*/ 48 h 48"/>
              <a:gd name="T6" fmla="*/ 23 w 45"/>
              <a:gd name="T7" fmla="*/ 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45"/>
              <a:gd name="T13" fmla="*/ 0 h 48"/>
              <a:gd name="T14" fmla="*/ 45 w 45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" h="48">
                <a:moveTo>
                  <a:pt x="23" y="0"/>
                </a:moveTo>
                <a:lnTo>
                  <a:pt x="45" y="48"/>
                </a:lnTo>
                <a:lnTo>
                  <a:pt x="0" y="48"/>
                </a:lnTo>
                <a:lnTo>
                  <a:pt x="23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79" name="Oval 181"/>
          <p:cNvSpPr>
            <a:spLocks noChangeArrowheads="1"/>
          </p:cNvSpPr>
          <p:nvPr/>
        </p:nvSpPr>
        <p:spPr bwMode="auto">
          <a:xfrm>
            <a:off x="4056063" y="3200400"/>
            <a:ext cx="73025" cy="73025"/>
          </a:xfrm>
          <a:prstGeom prst="ellipse">
            <a:avLst/>
          </a:prstGeom>
          <a:solidFill>
            <a:srgbClr val="FF99CC"/>
          </a:solidFill>
          <a:ln w="50800">
            <a:solidFill>
              <a:srgbClr val="FF99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80" name="Oval 182"/>
          <p:cNvSpPr>
            <a:spLocks noChangeArrowheads="1"/>
          </p:cNvSpPr>
          <p:nvPr/>
        </p:nvSpPr>
        <p:spPr bwMode="auto">
          <a:xfrm>
            <a:off x="3117850" y="3067050"/>
            <a:ext cx="73025" cy="73025"/>
          </a:xfrm>
          <a:prstGeom prst="ellipse">
            <a:avLst/>
          </a:prstGeom>
          <a:solidFill>
            <a:srgbClr val="FF99CC"/>
          </a:solidFill>
          <a:ln w="50800">
            <a:solidFill>
              <a:srgbClr val="FF99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81" name="Oval 183"/>
          <p:cNvSpPr>
            <a:spLocks noChangeArrowheads="1"/>
          </p:cNvSpPr>
          <p:nvPr/>
        </p:nvSpPr>
        <p:spPr bwMode="auto">
          <a:xfrm>
            <a:off x="2198688" y="2800350"/>
            <a:ext cx="73025" cy="73025"/>
          </a:xfrm>
          <a:prstGeom prst="ellipse">
            <a:avLst/>
          </a:prstGeom>
          <a:solidFill>
            <a:srgbClr val="FF99CC"/>
          </a:solidFill>
          <a:ln w="50800">
            <a:solidFill>
              <a:srgbClr val="FF99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82" name="Oval 184"/>
          <p:cNvSpPr>
            <a:spLocks noChangeArrowheads="1"/>
          </p:cNvSpPr>
          <p:nvPr/>
        </p:nvSpPr>
        <p:spPr bwMode="auto">
          <a:xfrm>
            <a:off x="1250950" y="2366963"/>
            <a:ext cx="73025" cy="73025"/>
          </a:xfrm>
          <a:prstGeom prst="ellipse">
            <a:avLst/>
          </a:prstGeom>
          <a:solidFill>
            <a:srgbClr val="FF99CC"/>
          </a:solidFill>
          <a:ln w="50800">
            <a:solidFill>
              <a:srgbClr val="FF99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83" name="Oval 185"/>
          <p:cNvSpPr>
            <a:spLocks noChangeArrowheads="1"/>
          </p:cNvSpPr>
          <p:nvPr/>
        </p:nvSpPr>
        <p:spPr bwMode="auto">
          <a:xfrm>
            <a:off x="4456113" y="1609725"/>
            <a:ext cx="73025" cy="73025"/>
          </a:xfrm>
          <a:prstGeom prst="ellipse">
            <a:avLst/>
          </a:prstGeom>
          <a:solidFill>
            <a:srgbClr val="FF99CC"/>
          </a:solidFill>
          <a:ln w="50800">
            <a:solidFill>
              <a:srgbClr val="FF99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84" name="Oval 186"/>
          <p:cNvSpPr>
            <a:spLocks noChangeArrowheads="1"/>
          </p:cNvSpPr>
          <p:nvPr/>
        </p:nvSpPr>
        <p:spPr bwMode="auto">
          <a:xfrm>
            <a:off x="5251450" y="2357438"/>
            <a:ext cx="73025" cy="73025"/>
          </a:xfrm>
          <a:prstGeom prst="ellipse">
            <a:avLst/>
          </a:prstGeom>
          <a:solidFill>
            <a:srgbClr val="FF99CC"/>
          </a:solidFill>
          <a:ln w="50800">
            <a:solidFill>
              <a:srgbClr val="FF99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85" name="Oval 187"/>
          <p:cNvSpPr>
            <a:spLocks noChangeArrowheads="1"/>
          </p:cNvSpPr>
          <p:nvPr/>
        </p:nvSpPr>
        <p:spPr bwMode="auto">
          <a:xfrm>
            <a:off x="6251575" y="2471738"/>
            <a:ext cx="73025" cy="73025"/>
          </a:xfrm>
          <a:prstGeom prst="ellipse">
            <a:avLst/>
          </a:prstGeom>
          <a:solidFill>
            <a:srgbClr val="FF99CC"/>
          </a:solidFill>
          <a:ln w="50800">
            <a:solidFill>
              <a:srgbClr val="FF99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86" name="Oval 188"/>
          <p:cNvSpPr>
            <a:spLocks noChangeArrowheads="1"/>
          </p:cNvSpPr>
          <p:nvPr/>
        </p:nvSpPr>
        <p:spPr bwMode="auto">
          <a:xfrm>
            <a:off x="7251700" y="2881313"/>
            <a:ext cx="73025" cy="73025"/>
          </a:xfrm>
          <a:prstGeom prst="ellipse">
            <a:avLst/>
          </a:prstGeom>
          <a:solidFill>
            <a:srgbClr val="FF99CC"/>
          </a:solidFill>
          <a:ln w="50800">
            <a:solidFill>
              <a:srgbClr val="FF99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87" name="Oval 189"/>
          <p:cNvSpPr>
            <a:spLocks noChangeArrowheads="1"/>
          </p:cNvSpPr>
          <p:nvPr/>
        </p:nvSpPr>
        <p:spPr bwMode="auto">
          <a:xfrm>
            <a:off x="8242300" y="3086100"/>
            <a:ext cx="73025" cy="73025"/>
          </a:xfrm>
          <a:prstGeom prst="ellipse">
            <a:avLst/>
          </a:prstGeom>
          <a:solidFill>
            <a:srgbClr val="FF99CC"/>
          </a:solidFill>
          <a:ln w="50800">
            <a:solidFill>
              <a:srgbClr val="FF99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25E8044-C97D-334B-AFC2-0EBB9C6CCAD9}" type="slidenum">
              <a:rPr lang="en-US" smtClean="0"/>
              <a:pPr/>
              <a:t>83</a:t>
            </a:fld>
            <a:endParaRPr lang="en-US" smtClean="0"/>
          </a:p>
        </p:txBody>
      </p:sp>
      <p:sp>
        <p:nvSpPr>
          <p:cNvPr id="116740" name="Line 58"/>
          <p:cNvSpPr>
            <a:spLocks noChangeShapeType="1"/>
          </p:cNvSpPr>
          <p:nvPr/>
        </p:nvSpPr>
        <p:spPr bwMode="auto">
          <a:xfrm>
            <a:off x="2455863" y="2892425"/>
            <a:ext cx="477361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4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9738" y="273050"/>
            <a:ext cx="8237537" cy="889000"/>
          </a:xfrm>
        </p:spPr>
        <p:txBody>
          <a:bodyPr/>
          <a:lstStyle/>
          <a:p>
            <a:pPr eaLnBrk="1" hangingPunct="1"/>
            <a:r>
              <a:rPr lang="en-US" sz="3000"/>
              <a:t>Quiescence Overhead</a:t>
            </a:r>
          </a:p>
        </p:txBody>
      </p:sp>
      <p:sp>
        <p:nvSpPr>
          <p:cNvPr id="1167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8938" y="4929188"/>
            <a:ext cx="8407400" cy="985837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</a:pPr>
            <a:r>
              <a:rPr lang="en-US" sz="2400"/>
              <a:t>Only some programs use privatization idiom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sz="2400"/>
              <a:t>Provide API to let programmer selectively disable privatization safety </a:t>
            </a:r>
          </a:p>
        </p:txBody>
      </p:sp>
      <p:sp>
        <p:nvSpPr>
          <p:cNvPr id="116743" name="Rectangle 12"/>
          <p:cNvSpPr>
            <a:spLocks noChangeArrowheads="1"/>
          </p:cNvSpPr>
          <p:nvPr/>
        </p:nvSpPr>
        <p:spPr bwMode="auto">
          <a:xfrm>
            <a:off x="2630488" y="2868613"/>
            <a:ext cx="209550" cy="1323975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44" name="Rectangle 13"/>
          <p:cNvSpPr>
            <a:spLocks noChangeArrowheads="1"/>
          </p:cNvSpPr>
          <p:nvPr/>
        </p:nvSpPr>
        <p:spPr bwMode="auto">
          <a:xfrm>
            <a:off x="3582988" y="2744788"/>
            <a:ext cx="219075" cy="14478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45" name="Rectangle 14"/>
          <p:cNvSpPr>
            <a:spLocks noChangeArrowheads="1"/>
          </p:cNvSpPr>
          <p:nvPr/>
        </p:nvSpPr>
        <p:spPr bwMode="auto">
          <a:xfrm>
            <a:off x="4545013" y="2620963"/>
            <a:ext cx="209550" cy="1571625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46" name="Rectangle 15"/>
          <p:cNvSpPr>
            <a:spLocks noChangeArrowheads="1"/>
          </p:cNvSpPr>
          <p:nvPr/>
        </p:nvSpPr>
        <p:spPr bwMode="auto">
          <a:xfrm>
            <a:off x="5497513" y="2401888"/>
            <a:ext cx="219075" cy="17907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47" name="Rectangle 16"/>
          <p:cNvSpPr>
            <a:spLocks noChangeArrowheads="1"/>
          </p:cNvSpPr>
          <p:nvPr/>
        </p:nvSpPr>
        <p:spPr bwMode="auto">
          <a:xfrm>
            <a:off x="6459538" y="2706688"/>
            <a:ext cx="209550" cy="14859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48" name="Rectangle 17"/>
          <p:cNvSpPr>
            <a:spLocks noChangeArrowheads="1"/>
          </p:cNvSpPr>
          <p:nvPr/>
        </p:nvSpPr>
        <p:spPr bwMode="auto">
          <a:xfrm>
            <a:off x="2840038" y="2820988"/>
            <a:ext cx="219075" cy="1371600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49" name="Rectangle 18"/>
          <p:cNvSpPr>
            <a:spLocks noChangeArrowheads="1"/>
          </p:cNvSpPr>
          <p:nvPr/>
        </p:nvSpPr>
        <p:spPr bwMode="auto">
          <a:xfrm>
            <a:off x="3802063" y="2640013"/>
            <a:ext cx="209550" cy="1552575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50" name="Rectangle 19"/>
          <p:cNvSpPr>
            <a:spLocks noChangeArrowheads="1"/>
          </p:cNvSpPr>
          <p:nvPr/>
        </p:nvSpPr>
        <p:spPr bwMode="auto">
          <a:xfrm>
            <a:off x="4754563" y="2506663"/>
            <a:ext cx="219075" cy="1685925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51" name="Rectangle 20"/>
          <p:cNvSpPr>
            <a:spLocks noChangeArrowheads="1"/>
          </p:cNvSpPr>
          <p:nvPr/>
        </p:nvSpPr>
        <p:spPr bwMode="auto">
          <a:xfrm>
            <a:off x="5716588" y="2087563"/>
            <a:ext cx="209550" cy="2105025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52" name="Rectangle 21"/>
          <p:cNvSpPr>
            <a:spLocks noChangeArrowheads="1"/>
          </p:cNvSpPr>
          <p:nvPr/>
        </p:nvSpPr>
        <p:spPr bwMode="auto">
          <a:xfrm>
            <a:off x="6669088" y="2573338"/>
            <a:ext cx="219075" cy="1619250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53" name="Rectangle 22"/>
          <p:cNvSpPr>
            <a:spLocks noChangeArrowheads="1"/>
          </p:cNvSpPr>
          <p:nvPr/>
        </p:nvSpPr>
        <p:spPr bwMode="auto">
          <a:xfrm>
            <a:off x="3059113" y="2773363"/>
            <a:ext cx="209550" cy="1419225"/>
          </a:xfrm>
          <a:prstGeom prst="rect">
            <a:avLst/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54" name="Rectangle 23"/>
          <p:cNvSpPr>
            <a:spLocks noChangeArrowheads="1"/>
          </p:cNvSpPr>
          <p:nvPr/>
        </p:nvSpPr>
        <p:spPr bwMode="auto">
          <a:xfrm>
            <a:off x="4011613" y="2535238"/>
            <a:ext cx="219075" cy="165735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55" name="Rectangle 24"/>
          <p:cNvSpPr>
            <a:spLocks noChangeArrowheads="1"/>
          </p:cNvSpPr>
          <p:nvPr/>
        </p:nvSpPr>
        <p:spPr bwMode="auto">
          <a:xfrm>
            <a:off x="4973638" y="2459038"/>
            <a:ext cx="209550" cy="173355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56" name="Rectangle 25"/>
          <p:cNvSpPr>
            <a:spLocks noChangeArrowheads="1"/>
          </p:cNvSpPr>
          <p:nvPr/>
        </p:nvSpPr>
        <p:spPr bwMode="auto">
          <a:xfrm>
            <a:off x="5926138" y="1506538"/>
            <a:ext cx="219075" cy="268605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57" name="Rectangle 26"/>
          <p:cNvSpPr>
            <a:spLocks noChangeArrowheads="1"/>
          </p:cNvSpPr>
          <p:nvPr/>
        </p:nvSpPr>
        <p:spPr bwMode="auto">
          <a:xfrm>
            <a:off x="6888163" y="2478088"/>
            <a:ext cx="209550" cy="171450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58" name="Line 27"/>
          <p:cNvSpPr>
            <a:spLocks noChangeShapeType="1"/>
          </p:cNvSpPr>
          <p:nvPr/>
        </p:nvSpPr>
        <p:spPr bwMode="auto">
          <a:xfrm>
            <a:off x="2478088" y="1311275"/>
            <a:ext cx="0" cy="28813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59" name="Line 28"/>
          <p:cNvSpPr>
            <a:spLocks noChangeShapeType="1"/>
          </p:cNvSpPr>
          <p:nvPr/>
        </p:nvSpPr>
        <p:spPr bwMode="auto">
          <a:xfrm>
            <a:off x="2411413" y="4192588"/>
            <a:ext cx="666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60" name="Line 29"/>
          <p:cNvSpPr>
            <a:spLocks noChangeShapeType="1"/>
          </p:cNvSpPr>
          <p:nvPr/>
        </p:nvSpPr>
        <p:spPr bwMode="auto">
          <a:xfrm>
            <a:off x="2411413" y="3544888"/>
            <a:ext cx="666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61" name="Line 30"/>
          <p:cNvSpPr>
            <a:spLocks noChangeShapeType="1"/>
          </p:cNvSpPr>
          <p:nvPr/>
        </p:nvSpPr>
        <p:spPr bwMode="auto">
          <a:xfrm>
            <a:off x="2411413" y="2897188"/>
            <a:ext cx="666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62" name="Line 31"/>
          <p:cNvSpPr>
            <a:spLocks noChangeShapeType="1"/>
          </p:cNvSpPr>
          <p:nvPr/>
        </p:nvSpPr>
        <p:spPr bwMode="auto">
          <a:xfrm>
            <a:off x="2411413" y="2249488"/>
            <a:ext cx="666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63" name="Line 32"/>
          <p:cNvSpPr>
            <a:spLocks noChangeShapeType="1"/>
          </p:cNvSpPr>
          <p:nvPr/>
        </p:nvSpPr>
        <p:spPr bwMode="auto">
          <a:xfrm>
            <a:off x="2411413" y="1601788"/>
            <a:ext cx="666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64" name="Line 33"/>
          <p:cNvSpPr>
            <a:spLocks noChangeShapeType="1"/>
          </p:cNvSpPr>
          <p:nvPr/>
        </p:nvSpPr>
        <p:spPr bwMode="auto">
          <a:xfrm>
            <a:off x="2478088" y="4192588"/>
            <a:ext cx="47815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65" name="Line 34"/>
          <p:cNvSpPr>
            <a:spLocks noChangeShapeType="1"/>
          </p:cNvSpPr>
          <p:nvPr/>
        </p:nvSpPr>
        <p:spPr bwMode="auto">
          <a:xfrm flipV="1">
            <a:off x="2478088" y="4192588"/>
            <a:ext cx="0" cy="666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66" name="Rectangle 40"/>
          <p:cNvSpPr>
            <a:spLocks noChangeArrowheads="1"/>
          </p:cNvSpPr>
          <p:nvPr/>
        </p:nvSpPr>
        <p:spPr bwMode="auto">
          <a:xfrm>
            <a:off x="2201863" y="4087813"/>
            <a:ext cx="112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Arial" pitchFamily="-108" charset="0"/>
              </a:rPr>
              <a:t>0</a:t>
            </a:r>
            <a:endParaRPr lang="en-US"/>
          </a:p>
        </p:txBody>
      </p:sp>
      <p:sp>
        <p:nvSpPr>
          <p:cNvPr id="116767" name="Rectangle 41"/>
          <p:cNvSpPr>
            <a:spLocks noChangeArrowheads="1"/>
          </p:cNvSpPr>
          <p:nvPr/>
        </p:nvSpPr>
        <p:spPr bwMode="auto">
          <a:xfrm>
            <a:off x="2030413" y="3440113"/>
            <a:ext cx="282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Arial" pitchFamily="-108" charset="0"/>
              </a:rPr>
              <a:t>0.5</a:t>
            </a:r>
            <a:endParaRPr lang="en-US"/>
          </a:p>
        </p:txBody>
      </p:sp>
      <p:sp>
        <p:nvSpPr>
          <p:cNvPr id="116768" name="Rectangle 42"/>
          <p:cNvSpPr>
            <a:spLocks noChangeArrowheads="1"/>
          </p:cNvSpPr>
          <p:nvPr/>
        </p:nvSpPr>
        <p:spPr bwMode="auto">
          <a:xfrm>
            <a:off x="2201863" y="2792413"/>
            <a:ext cx="112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Arial" pitchFamily="-108" charset="0"/>
              </a:rPr>
              <a:t>1</a:t>
            </a:r>
            <a:endParaRPr lang="en-US"/>
          </a:p>
        </p:txBody>
      </p:sp>
      <p:sp>
        <p:nvSpPr>
          <p:cNvPr id="116769" name="Rectangle 43"/>
          <p:cNvSpPr>
            <a:spLocks noChangeArrowheads="1"/>
          </p:cNvSpPr>
          <p:nvPr/>
        </p:nvSpPr>
        <p:spPr bwMode="auto">
          <a:xfrm>
            <a:off x="2030413" y="2144713"/>
            <a:ext cx="282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Arial" pitchFamily="-108" charset="0"/>
              </a:rPr>
              <a:t>1.5</a:t>
            </a:r>
            <a:endParaRPr lang="en-US"/>
          </a:p>
        </p:txBody>
      </p:sp>
      <p:sp>
        <p:nvSpPr>
          <p:cNvPr id="116770" name="Rectangle 44"/>
          <p:cNvSpPr>
            <a:spLocks noChangeArrowheads="1"/>
          </p:cNvSpPr>
          <p:nvPr/>
        </p:nvSpPr>
        <p:spPr bwMode="auto">
          <a:xfrm>
            <a:off x="2201863" y="1497013"/>
            <a:ext cx="112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Arial" pitchFamily="-108" charset="0"/>
              </a:rPr>
              <a:t>2</a:t>
            </a:r>
            <a:endParaRPr lang="en-US"/>
          </a:p>
        </p:txBody>
      </p:sp>
      <p:sp>
        <p:nvSpPr>
          <p:cNvPr id="116771" name="Rectangle 45"/>
          <p:cNvSpPr>
            <a:spLocks noChangeArrowheads="1"/>
          </p:cNvSpPr>
          <p:nvPr/>
        </p:nvSpPr>
        <p:spPr bwMode="auto">
          <a:xfrm>
            <a:off x="2659063" y="4392613"/>
            <a:ext cx="660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tx2"/>
                </a:solidFill>
                <a:latin typeface="Arial" pitchFamily="-108" charset="0"/>
              </a:rPr>
              <a:t>sphinx</a:t>
            </a:r>
            <a:endParaRPr lang="en-US" sz="1800">
              <a:solidFill>
                <a:schemeClr val="tx2"/>
              </a:solidFill>
            </a:endParaRPr>
          </a:p>
        </p:txBody>
      </p:sp>
      <p:sp>
        <p:nvSpPr>
          <p:cNvPr id="116772" name="Rectangle 46"/>
          <p:cNvSpPr>
            <a:spLocks noChangeArrowheads="1"/>
          </p:cNvSpPr>
          <p:nvPr/>
        </p:nvSpPr>
        <p:spPr bwMode="auto">
          <a:xfrm>
            <a:off x="3544888" y="4392613"/>
            <a:ext cx="825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tx2"/>
                </a:solidFill>
                <a:latin typeface="Arial" pitchFamily="-108" charset="0"/>
              </a:rPr>
              <a:t>genome</a:t>
            </a:r>
            <a:endParaRPr lang="en-US" sz="1800">
              <a:solidFill>
                <a:schemeClr val="tx2"/>
              </a:solidFill>
            </a:endParaRPr>
          </a:p>
        </p:txBody>
      </p:sp>
      <p:sp>
        <p:nvSpPr>
          <p:cNvPr id="116773" name="Rectangle 47"/>
          <p:cNvSpPr>
            <a:spLocks noChangeArrowheads="1"/>
          </p:cNvSpPr>
          <p:nvPr/>
        </p:nvSpPr>
        <p:spPr bwMode="auto">
          <a:xfrm>
            <a:off x="4506913" y="4392613"/>
            <a:ext cx="800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tx2"/>
                </a:solidFill>
                <a:latin typeface="Arial" pitchFamily="-108" charset="0"/>
              </a:rPr>
              <a:t>kmeans</a:t>
            </a:r>
            <a:endParaRPr lang="en-US" sz="1800">
              <a:solidFill>
                <a:schemeClr val="tx2"/>
              </a:solidFill>
            </a:endParaRPr>
          </a:p>
        </p:txBody>
      </p:sp>
      <p:sp>
        <p:nvSpPr>
          <p:cNvPr id="116774" name="Rectangle 48"/>
          <p:cNvSpPr>
            <a:spLocks noChangeArrowheads="1"/>
          </p:cNvSpPr>
          <p:nvPr/>
        </p:nvSpPr>
        <p:spPr bwMode="auto">
          <a:xfrm>
            <a:off x="5430838" y="4392613"/>
            <a:ext cx="850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tx2"/>
                </a:solidFill>
                <a:latin typeface="Arial" pitchFamily="-108" charset="0"/>
              </a:rPr>
              <a:t>vacation</a:t>
            </a:r>
            <a:endParaRPr lang="en-US" sz="1800">
              <a:solidFill>
                <a:schemeClr val="tx2"/>
              </a:solidFill>
            </a:endParaRPr>
          </a:p>
        </p:txBody>
      </p:sp>
      <p:sp>
        <p:nvSpPr>
          <p:cNvPr id="116775" name="Rectangle 49"/>
          <p:cNvSpPr>
            <a:spLocks noChangeArrowheads="1"/>
          </p:cNvSpPr>
          <p:nvPr/>
        </p:nvSpPr>
        <p:spPr bwMode="auto">
          <a:xfrm>
            <a:off x="6421438" y="4392613"/>
            <a:ext cx="825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tx2"/>
                </a:solidFill>
                <a:latin typeface="Arial" pitchFamily="-108" charset="0"/>
              </a:rPr>
              <a:t>average</a:t>
            </a:r>
            <a:endParaRPr lang="en-US" sz="1800">
              <a:solidFill>
                <a:schemeClr val="tx2"/>
              </a:solidFill>
            </a:endParaRPr>
          </a:p>
        </p:txBody>
      </p:sp>
      <p:sp>
        <p:nvSpPr>
          <p:cNvPr id="116776" name="Rectangle 51"/>
          <p:cNvSpPr>
            <a:spLocks noChangeArrowheads="1"/>
          </p:cNvSpPr>
          <p:nvPr/>
        </p:nvSpPr>
        <p:spPr bwMode="auto">
          <a:xfrm>
            <a:off x="2849563" y="1182688"/>
            <a:ext cx="104775" cy="104775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77" name="Rectangle 52"/>
          <p:cNvSpPr>
            <a:spLocks noChangeArrowheads="1"/>
          </p:cNvSpPr>
          <p:nvPr/>
        </p:nvSpPr>
        <p:spPr bwMode="auto">
          <a:xfrm>
            <a:off x="3011488" y="1125538"/>
            <a:ext cx="7381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Arial" pitchFamily="-108" charset="0"/>
              </a:rPr>
              <a:t>2 threads</a:t>
            </a:r>
            <a:endParaRPr lang="en-US"/>
          </a:p>
        </p:txBody>
      </p:sp>
      <p:sp>
        <p:nvSpPr>
          <p:cNvPr id="116778" name="Rectangle 53"/>
          <p:cNvSpPr>
            <a:spLocks noChangeArrowheads="1"/>
          </p:cNvSpPr>
          <p:nvPr/>
        </p:nvSpPr>
        <p:spPr bwMode="auto">
          <a:xfrm>
            <a:off x="3860800" y="1195388"/>
            <a:ext cx="104775" cy="104775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79" name="Rectangle 54"/>
          <p:cNvSpPr>
            <a:spLocks noChangeArrowheads="1"/>
          </p:cNvSpPr>
          <p:nvPr/>
        </p:nvSpPr>
        <p:spPr bwMode="auto">
          <a:xfrm>
            <a:off x="4022725" y="1138238"/>
            <a:ext cx="7381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Arial" pitchFamily="-108" charset="0"/>
              </a:rPr>
              <a:t>4 threads</a:t>
            </a:r>
            <a:endParaRPr lang="en-US"/>
          </a:p>
        </p:txBody>
      </p:sp>
      <p:sp>
        <p:nvSpPr>
          <p:cNvPr id="116780" name="Rectangle 55"/>
          <p:cNvSpPr>
            <a:spLocks noChangeArrowheads="1"/>
          </p:cNvSpPr>
          <p:nvPr/>
        </p:nvSpPr>
        <p:spPr bwMode="auto">
          <a:xfrm>
            <a:off x="4816475" y="1208088"/>
            <a:ext cx="104775" cy="104775"/>
          </a:xfrm>
          <a:prstGeom prst="rect">
            <a:avLst/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81" name="Rectangle 56"/>
          <p:cNvSpPr>
            <a:spLocks noChangeArrowheads="1"/>
          </p:cNvSpPr>
          <p:nvPr/>
        </p:nvSpPr>
        <p:spPr bwMode="auto">
          <a:xfrm>
            <a:off x="4978400" y="1150938"/>
            <a:ext cx="7381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Arial" pitchFamily="-108" charset="0"/>
              </a:rPr>
              <a:t>8 threads</a:t>
            </a:r>
            <a:endParaRPr lang="en-US"/>
          </a:p>
        </p:txBody>
      </p:sp>
      <p:sp>
        <p:nvSpPr>
          <p:cNvPr id="116782" name="Rectangle 57"/>
          <p:cNvSpPr>
            <a:spLocks noChangeArrowheads="1"/>
          </p:cNvSpPr>
          <p:nvPr/>
        </p:nvSpPr>
        <p:spPr bwMode="auto">
          <a:xfrm rot="-5400000">
            <a:off x="1324769" y="2504281"/>
            <a:ext cx="939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  <a:latin typeface="Arial" pitchFamily="-108" charset="0"/>
              </a:rPr>
              <a:t>speedup</a:t>
            </a:r>
            <a:endParaRPr lang="en-US" sz="18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5D5FB2-D77D-1246-ACCB-F16DD446B4D9}" type="slidenum">
              <a:rPr lang="en-US" smtClean="0"/>
              <a:pPr/>
              <a:t>84</a:t>
            </a:fld>
            <a:endParaRPr lang="en-US" smtClean="0"/>
          </a:p>
        </p:txBody>
      </p:sp>
      <p:sp>
        <p:nvSpPr>
          <p:cNvPr id="1187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Other Issues</a:t>
            </a:r>
          </a:p>
        </p:txBody>
      </p:sp>
      <p:sp>
        <p:nvSpPr>
          <p:cNvPr id="1187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047037" cy="4343400"/>
          </a:xfrm>
        </p:spPr>
        <p:txBody>
          <a:bodyPr/>
          <a:lstStyle/>
          <a:p>
            <a:pPr marL="0" indent="0" eaLnBrk="1" hangingPunct="1"/>
            <a:r>
              <a:rPr lang="en-US" sz="2400"/>
              <a:t>Small transactions overwhelmed by fixed costs</a:t>
            </a:r>
          </a:p>
          <a:p>
            <a:pPr lvl="2" eaLnBrk="1" hangingPunct="1"/>
            <a:r>
              <a:rPr lang="en-US" sz="1900">
                <a:ea typeface="ＭＳ Ｐゴシック" pitchFamily="-108" charset="-128"/>
              </a:rPr>
              <a:t>Fluidanimate: ~1 load and ~1 store per transaction</a:t>
            </a:r>
          </a:p>
          <a:p>
            <a:pPr lvl="2" eaLnBrk="1" hangingPunct="1"/>
            <a:r>
              <a:rPr lang="en-US" sz="1900">
                <a:ea typeface="ＭＳ Ｐゴシック" pitchFamily="-108" charset="-128"/>
              </a:rPr>
              <a:t>Different code for small transactions</a:t>
            </a:r>
          </a:p>
          <a:p>
            <a:pPr marL="0" indent="0" eaLnBrk="1" hangingPunct="1"/>
            <a:r>
              <a:rPr lang="en-US" sz="2400"/>
              <a:t>Atomic blocks make porting of some benchmarks (e.g., BerkeleyDB) difficult but are more amenable to compiler optimizations</a:t>
            </a:r>
          </a:p>
          <a:p>
            <a:pPr marL="0" indent="0" eaLnBrk="1" hangingPunct="1"/>
            <a:r>
              <a:rPr lang="en-US" sz="2400"/>
              <a:t>Annotating transactional functions can be a burden (40% of functions in vacation)</a:t>
            </a:r>
          </a:p>
          <a:p>
            <a:pPr marL="0" indent="0" eaLnBrk="1" hangingPunct="1"/>
            <a:r>
              <a:rPr lang="en-US" sz="2400"/>
              <a:t>Many workloads require condition synchronization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0D6A84C-5BBA-3C40-AF05-969562568A4F}" type="slidenum">
              <a:rPr lang="en-US" smtClean="0"/>
              <a:pPr/>
              <a:t>85</a:t>
            </a:fld>
            <a:endParaRPr lang="en-US" smtClean="0"/>
          </a:p>
        </p:txBody>
      </p:sp>
      <p:sp>
        <p:nvSpPr>
          <p:cNvPr id="1208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Finding the Bottlenecks</a:t>
            </a:r>
          </a:p>
        </p:txBody>
      </p:sp>
      <p:sp>
        <p:nvSpPr>
          <p:cNvPr id="1208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800"/>
              <a:t>Many workloads would not scale at first</a:t>
            </a:r>
          </a:p>
          <a:p>
            <a:pPr marL="0" indent="0" eaLnBrk="1" hangingPunct="1"/>
            <a:r>
              <a:rPr lang="en-US" sz="2800"/>
              <a:t>Cumulative stats would shed no light - low contention, no false conflicts, …</a:t>
            </a:r>
          </a:p>
          <a:p>
            <a:pPr marL="0" indent="0" eaLnBrk="1" hangingPunct="1"/>
            <a:r>
              <a:rPr lang="en-US" sz="2800"/>
              <a:t>And then we remembered … the devil is in the details …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F49767-6579-3945-A5B7-A9796030DAB8}" type="slidenum">
              <a:rPr lang="en-US" smtClean="0"/>
              <a:pPr/>
              <a:t>86</a:t>
            </a:fld>
            <a:endParaRPr lang="en-US" smtClean="0"/>
          </a:p>
        </p:txBody>
      </p:sp>
      <p:sp>
        <p:nvSpPr>
          <p:cNvPr id="1218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Per Critical Section Statistics</a:t>
            </a:r>
          </a:p>
        </p:txBody>
      </p:sp>
      <p:sp>
        <p:nvSpPr>
          <p:cNvPr id="1218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237537" cy="887413"/>
          </a:xfrm>
        </p:spPr>
        <p:txBody>
          <a:bodyPr/>
          <a:lstStyle/>
          <a:p>
            <a:pPr marL="0" indent="0" eaLnBrk="1" hangingPunct="1">
              <a:lnSpc>
                <a:spcPct val="85000"/>
              </a:lnSpc>
              <a:buFontTx/>
              <a:buNone/>
            </a:pPr>
            <a:r>
              <a:rPr lang="en-US"/>
              <a:t>Only critical section 601 suffers from high abort rate and prevents scaling</a:t>
            </a:r>
          </a:p>
        </p:txBody>
      </p:sp>
      <p:graphicFrame>
        <p:nvGraphicFramePr>
          <p:cNvPr id="806985" name="Group 73"/>
          <p:cNvGraphicFramePr>
            <a:graphicFrameLocks noGrp="1"/>
          </p:cNvGraphicFramePr>
          <p:nvPr/>
        </p:nvGraphicFramePr>
        <p:xfrm>
          <a:off x="742950" y="2370138"/>
          <a:ext cx="8005763" cy="3300732"/>
        </p:xfrm>
        <a:graphic>
          <a:graphicData uri="http://schemas.openxmlformats.org/drawingml/2006/table">
            <a:tbl>
              <a:tblPr/>
              <a:tblGrid>
                <a:gridCol w="1773238"/>
                <a:gridCol w="1150937"/>
                <a:gridCol w="1028700"/>
                <a:gridCol w="865188"/>
                <a:gridCol w="1255712"/>
                <a:gridCol w="1931988"/>
              </a:tblGrid>
              <a:tr h="3794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-108" charset="0"/>
                        </a:rPr>
                        <a:t>critical section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-108" charset="0"/>
                        </a:rPr>
                        <a:t>tx_begin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-108" charset="0"/>
                        </a:rPr>
                        <a:t>commit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-108" charset="0"/>
                        </a:rPr>
                        <a:t>abort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-108" charset="0"/>
                        </a:rPr>
                        <a:t>abort 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-108" charset="0"/>
                        </a:rPr>
                        <a:t>code size (lines)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602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1314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1312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0.15%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O(1)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542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222481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221043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1438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0.65%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O(1)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559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220908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220908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0.00%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O(1)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-108" charset="0"/>
                        </a:rPr>
                        <a:t>601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-108" charset="0"/>
                        </a:rPr>
                        <a:t>12306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-108" charset="0"/>
                        </a:rPr>
                        <a:t>6194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-108" charset="0"/>
                        </a:rPr>
                        <a:t>6112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-108" charset="0"/>
                        </a:rPr>
                        <a:t>49.67%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-108" charset="0"/>
                        </a:rPr>
                        <a:t>O(1000)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571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42917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42889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28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0.07%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O(1)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588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42770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42770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0.00%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O(1)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301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1313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1312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0.08%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O(1)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06984" name="Text Box 72"/>
          <p:cNvSpPr txBox="1">
            <a:spLocks noChangeArrowheads="1"/>
          </p:cNvSpPr>
          <p:nvPr/>
        </p:nvSpPr>
        <p:spPr bwMode="auto">
          <a:xfrm>
            <a:off x="3014663" y="5748338"/>
            <a:ext cx="4159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Arial" pitchFamily="-108" charset="0"/>
              </a:rPr>
              <a:t>Transactional Statistics for Sphinx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6984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3FF3DA-B0F5-D849-AF89-978590D01A55}" type="slidenum">
              <a:rPr lang="en-US" smtClean="0"/>
              <a:pPr/>
              <a:t>87</a:t>
            </a:fld>
            <a:endParaRPr lang="en-US" smtClean="0"/>
          </a:p>
        </p:txBody>
      </p:sp>
      <p:sp>
        <p:nvSpPr>
          <p:cNvPr id="122884" name="Line 159"/>
          <p:cNvSpPr>
            <a:spLocks noChangeShapeType="1"/>
          </p:cNvSpPr>
          <p:nvPr/>
        </p:nvSpPr>
        <p:spPr bwMode="auto">
          <a:xfrm>
            <a:off x="876300" y="4205288"/>
            <a:ext cx="772001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8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Overall Performance</a:t>
            </a:r>
          </a:p>
        </p:txBody>
      </p:sp>
      <p:sp>
        <p:nvSpPr>
          <p:cNvPr id="122886" name="Rectangle 10"/>
          <p:cNvSpPr>
            <a:spLocks noChangeArrowheads="1"/>
          </p:cNvSpPr>
          <p:nvPr/>
        </p:nvSpPr>
        <p:spPr bwMode="auto">
          <a:xfrm>
            <a:off x="927100" y="4335463"/>
            <a:ext cx="69850" cy="195262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87" name="Rectangle 11"/>
          <p:cNvSpPr>
            <a:spLocks noChangeArrowheads="1"/>
          </p:cNvSpPr>
          <p:nvPr/>
        </p:nvSpPr>
        <p:spPr bwMode="auto">
          <a:xfrm>
            <a:off x="1312863" y="4286250"/>
            <a:ext cx="69850" cy="244475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88" name="Rectangle 12"/>
          <p:cNvSpPr>
            <a:spLocks noChangeArrowheads="1"/>
          </p:cNvSpPr>
          <p:nvPr/>
        </p:nvSpPr>
        <p:spPr bwMode="auto">
          <a:xfrm>
            <a:off x="1703388" y="4313238"/>
            <a:ext cx="69850" cy="217487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89" name="Rectangle 13"/>
          <p:cNvSpPr>
            <a:spLocks noChangeArrowheads="1"/>
          </p:cNvSpPr>
          <p:nvPr/>
        </p:nvSpPr>
        <p:spPr bwMode="auto">
          <a:xfrm>
            <a:off x="2087563" y="4362450"/>
            <a:ext cx="69850" cy="168275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0" name="Rectangle 14"/>
          <p:cNvSpPr>
            <a:spLocks noChangeArrowheads="1"/>
          </p:cNvSpPr>
          <p:nvPr/>
        </p:nvSpPr>
        <p:spPr bwMode="auto">
          <a:xfrm>
            <a:off x="2471738" y="4397375"/>
            <a:ext cx="69850" cy="133350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1" name="Rectangle 15"/>
          <p:cNvSpPr>
            <a:spLocks noChangeArrowheads="1"/>
          </p:cNvSpPr>
          <p:nvPr/>
        </p:nvSpPr>
        <p:spPr bwMode="auto">
          <a:xfrm>
            <a:off x="2855913" y="4216400"/>
            <a:ext cx="69850" cy="314325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2" name="Rectangle 16"/>
          <p:cNvSpPr>
            <a:spLocks noChangeArrowheads="1"/>
          </p:cNvSpPr>
          <p:nvPr/>
        </p:nvSpPr>
        <p:spPr bwMode="auto">
          <a:xfrm>
            <a:off x="3248025" y="4208463"/>
            <a:ext cx="69850" cy="322262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3" name="Rectangle 17"/>
          <p:cNvSpPr>
            <a:spLocks noChangeArrowheads="1"/>
          </p:cNvSpPr>
          <p:nvPr/>
        </p:nvSpPr>
        <p:spPr bwMode="auto">
          <a:xfrm>
            <a:off x="3632200" y="4216400"/>
            <a:ext cx="69850" cy="314325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4" name="Rectangle 18"/>
          <p:cNvSpPr>
            <a:spLocks noChangeArrowheads="1"/>
          </p:cNvSpPr>
          <p:nvPr/>
        </p:nvSpPr>
        <p:spPr bwMode="auto">
          <a:xfrm>
            <a:off x="4016375" y="4208463"/>
            <a:ext cx="69850" cy="322262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5" name="Rectangle 19"/>
          <p:cNvSpPr>
            <a:spLocks noChangeArrowheads="1"/>
          </p:cNvSpPr>
          <p:nvPr/>
        </p:nvSpPr>
        <p:spPr bwMode="auto">
          <a:xfrm>
            <a:off x="4400550" y="4208463"/>
            <a:ext cx="69850" cy="322262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6" name="Rectangle 20"/>
          <p:cNvSpPr>
            <a:spLocks noChangeArrowheads="1"/>
          </p:cNvSpPr>
          <p:nvPr/>
        </p:nvSpPr>
        <p:spPr bwMode="auto">
          <a:xfrm>
            <a:off x="4791075" y="4222750"/>
            <a:ext cx="69850" cy="307975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7" name="Rectangle 21"/>
          <p:cNvSpPr>
            <a:spLocks noChangeArrowheads="1"/>
          </p:cNvSpPr>
          <p:nvPr/>
        </p:nvSpPr>
        <p:spPr bwMode="auto">
          <a:xfrm>
            <a:off x="5175250" y="4216400"/>
            <a:ext cx="69850" cy="314325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8" name="Rectangle 22"/>
          <p:cNvSpPr>
            <a:spLocks noChangeArrowheads="1"/>
          </p:cNvSpPr>
          <p:nvPr/>
        </p:nvSpPr>
        <p:spPr bwMode="auto">
          <a:xfrm>
            <a:off x="5559425" y="4208463"/>
            <a:ext cx="69850" cy="322262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9" name="Rectangle 23"/>
          <p:cNvSpPr>
            <a:spLocks noChangeArrowheads="1"/>
          </p:cNvSpPr>
          <p:nvPr/>
        </p:nvSpPr>
        <p:spPr bwMode="auto">
          <a:xfrm>
            <a:off x="5945188" y="4222750"/>
            <a:ext cx="69850" cy="307975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00" name="Rectangle 24"/>
          <p:cNvSpPr>
            <a:spLocks noChangeArrowheads="1"/>
          </p:cNvSpPr>
          <p:nvPr/>
        </p:nvSpPr>
        <p:spPr bwMode="auto">
          <a:xfrm>
            <a:off x="6335713" y="4222750"/>
            <a:ext cx="69850" cy="307975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01" name="Rectangle 25"/>
          <p:cNvSpPr>
            <a:spLocks noChangeArrowheads="1"/>
          </p:cNvSpPr>
          <p:nvPr/>
        </p:nvSpPr>
        <p:spPr bwMode="auto">
          <a:xfrm>
            <a:off x="6719888" y="4265613"/>
            <a:ext cx="69850" cy="265112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02" name="Rectangle 26"/>
          <p:cNvSpPr>
            <a:spLocks noChangeArrowheads="1"/>
          </p:cNvSpPr>
          <p:nvPr/>
        </p:nvSpPr>
        <p:spPr bwMode="auto">
          <a:xfrm>
            <a:off x="7104063" y="4208463"/>
            <a:ext cx="69850" cy="322262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03" name="Rectangle 27"/>
          <p:cNvSpPr>
            <a:spLocks noChangeArrowheads="1"/>
          </p:cNvSpPr>
          <p:nvPr/>
        </p:nvSpPr>
        <p:spPr bwMode="auto">
          <a:xfrm>
            <a:off x="7488238" y="4195763"/>
            <a:ext cx="69850" cy="334962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04" name="Rectangle 28"/>
          <p:cNvSpPr>
            <a:spLocks noChangeArrowheads="1"/>
          </p:cNvSpPr>
          <p:nvPr/>
        </p:nvSpPr>
        <p:spPr bwMode="auto">
          <a:xfrm>
            <a:off x="7880350" y="4230688"/>
            <a:ext cx="69850" cy="300037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05" name="Rectangle 29"/>
          <p:cNvSpPr>
            <a:spLocks noChangeArrowheads="1"/>
          </p:cNvSpPr>
          <p:nvPr/>
        </p:nvSpPr>
        <p:spPr bwMode="auto">
          <a:xfrm>
            <a:off x="8264525" y="4230688"/>
            <a:ext cx="69850" cy="300037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06" name="Rectangle 30"/>
          <p:cNvSpPr>
            <a:spLocks noChangeArrowheads="1"/>
          </p:cNvSpPr>
          <p:nvPr/>
        </p:nvSpPr>
        <p:spPr bwMode="auto">
          <a:xfrm>
            <a:off x="996950" y="4271963"/>
            <a:ext cx="71438" cy="258762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07" name="Rectangle 31"/>
          <p:cNvSpPr>
            <a:spLocks noChangeArrowheads="1"/>
          </p:cNvSpPr>
          <p:nvPr/>
        </p:nvSpPr>
        <p:spPr bwMode="auto">
          <a:xfrm>
            <a:off x="1382713" y="4202113"/>
            <a:ext cx="76200" cy="328612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08" name="Rectangle 32"/>
          <p:cNvSpPr>
            <a:spLocks noChangeArrowheads="1"/>
          </p:cNvSpPr>
          <p:nvPr/>
        </p:nvSpPr>
        <p:spPr bwMode="auto">
          <a:xfrm>
            <a:off x="1773238" y="4327525"/>
            <a:ext cx="69850" cy="203200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09" name="Rectangle 33"/>
          <p:cNvSpPr>
            <a:spLocks noChangeArrowheads="1"/>
          </p:cNvSpPr>
          <p:nvPr/>
        </p:nvSpPr>
        <p:spPr bwMode="auto">
          <a:xfrm>
            <a:off x="2157413" y="4341813"/>
            <a:ext cx="69850" cy="188912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10" name="Rectangle 34"/>
          <p:cNvSpPr>
            <a:spLocks noChangeArrowheads="1"/>
          </p:cNvSpPr>
          <p:nvPr/>
        </p:nvSpPr>
        <p:spPr bwMode="auto">
          <a:xfrm>
            <a:off x="2541588" y="4383088"/>
            <a:ext cx="69850" cy="147637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11" name="Rectangle 35"/>
          <p:cNvSpPr>
            <a:spLocks noChangeArrowheads="1"/>
          </p:cNvSpPr>
          <p:nvPr/>
        </p:nvSpPr>
        <p:spPr bwMode="auto">
          <a:xfrm>
            <a:off x="2925763" y="4083050"/>
            <a:ext cx="77787" cy="447675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12" name="Rectangle 36"/>
          <p:cNvSpPr>
            <a:spLocks noChangeArrowheads="1"/>
          </p:cNvSpPr>
          <p:nvPr/>
        </p:nvSpPr>
        <p:spPr bwMode="auto">
          <a:xfrm>
            <a:off x="3317875" y="3978275"/>
            <a:ext cx="69850" cy="552450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13" name="Rectangle 37"/>
          <p:cNvSpPr>
            <a:spLocks noChangeArrowheads="1"/>
          </p:cNvSpPr>
          <p:nvPr/>
        </p:nvSpPr>
        <p:spPr bwMode="auto">
          <a:xfrm>
            <a:off x="3702050" y="3916363"/>
            <a:ext cx="69850" cy="614362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14" name="Rectangle 38"/>
          <p:cNvSpPr>
            <a:spLocks noChangeArrowheads="1"/>
          </p:cNvSpPr>
          <p:nvPr/>
        </p:nvSpPr>
        <p:spPr bwMode="auto">
          <a:xfrm>
            <a:off x="4086225" y="4027488"/>
            <a:ext cx="69850" cy="503237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15" name="Rectangle 39"/>
          <p:cNvSpPr>
            <a:spLocks noChangeArrowheads="1"/>
          </p:cNvSpPr>
          <p:nvPr/>
        </p:nvSpPr>
        <p:spPr bwMode="auto">
          <a:xfrm>
            <a:off x="4470400" y="3902075"/>
            <a:ext cx="76200" cy="628650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16" name="Rectangle 40"/>
          <p:cNvSpPr>
            <a:spLocks noChangeArrowheads="1"/>
          </p:cNvSpPr>
          <p:nvPr/>
        </p:nvSpPr>
        <p:spPr bwMode="auto">
          <a:xfrm>
            <a:off x="4860925" y="3992563"/>
            <a:ext cx="69850" cy="538162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17" name="Rectangle 41"/>
          <p:cNvSpPr>
            <a:spLocks noChangeArrowheads="1"/>
          </p:cNvSpPr>
          <p:nvPr/>
        </p:nvSpPr>
        <p:spPr bwMode="auto">
          <a:xfrm>
            <a:off x="5245100" y="3943350"/>
            <a:ext cx="69850" cy="587375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18" name="Rectangle 42"/>
          <p:cNvSpPr>
            <a:spLocks noChangeArrowheads="1"/>
          </p:cNvSpPr>
          <p:nvPr/>
        </p:nvSpPr>
        <p:spPr bwMode="auto">
          <a:xfrm>
            <a:off x="5629275" y="3965575"/>
            <a:ext cx="69850" cy="565150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19" name="Rectangle 43"/>
          <p:cNvSpPr>
            <a:spLocks noChangeArrowheads="1"/>
          </p:cNvSpPr>
          <p:nvPr/>
        </p:nvSpPr>
        <p:spPr bwMode="auto">
          <a:xfrm>
            <a:off x="6015038" y="4013200"/>
            <a:ext cx="76200" cy="517525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20" name="Rectangle 44"/>
          <p:cNvSpPr>
            <a:spLocks noChangeArrowheads="1"/>
          </p:cNvSpPr>
          <p:nvPr/>
        </p:nvSpPr>
        <p:spPr bwMode="auto">
          <a:xfrm>
            <a:off x="6405563" y="4062413"/>
            <a:ext cx="69850" cy="468312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21" name="Rectangle 45"/>
          <p:cNvSpPr>
            <a:spLocks noChangeArrowheads="1"/>
          </p:cNvSpPr>
          <p:nvPr/>
        </p:nvSpPr>
        <p:spPr bwMode="auto">
          <a:xfrm>
            <a:off x="6789738" y="3965575"/>
            <a:ext cx="69850" cy="565150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22" name="Rectangle 46"/>
          <p:cNvSpPr>
            <a:spLocks noChangeArrowheads="1"/>
          </p:cNvSpPr>
          <p:nvPr/>
        </p:nvSpPr>
        <p:spPr bwMode="auto">
          <a:xfrm>
            <a:off x="7173913" y="3922713"/>
            <a:ext cx="69850" cy="608012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23" name="Rectangle 47"/>
          <p:cNvSpPr>
            <a:spLocks noChangeArrowheads="1"/>
          </p:cNvSpPr>
          <p:nvPr/>
        </p:nvSpPr>
        <p:spPr bwMode="auto">
          <a:xfrm>
            <a:off x="7558088" y="3902075"/>
            <a:ext cx="77787" cy="628650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24" name="Rectangle 48"/>
          <p:cNvSpPr>
            <a:spLocks noChangeArrowheads="1"/>
          </p:cNvSpPr>
          <p:nvPr/>
        </p:nvSpPr>
        <p:spPr bwMode="auto">
          <a:xfrm>
            <a:off x="7950200" y="4062413"/>
            <a:ext cx="69850" cy="468312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25" name="Rectangle 49"/>
          <p:cNvSpPr>
            <a:spLocks noChangeArrowheads="1"/>
          </p:cNvSpPr>
          <p:nvPr/>
        </p:nvSpPr>
        <p:spPr bwMode="auto">
          <a:xfrm>
            <a:off x="8334375" y="4006850"/>
            <a:ext cx="69850" cy="523875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26" name="Rectangle 50"/>
          <p:cNvSpPr>
            <a:spLocks noChangeArrowheads="1"/>
          </p:cNvSpPr>
          <p:nvPr/>
        </p:nvSpPr>
        <p:spPr bwMode="auto">
          <a:xfrm>
            <a:off x="1068388" y="4146550"/>
            <a:ext cx="69850" cy="384175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27" name="Rectangle 51"/>
          <p:cNvSpPr>
            <a:spLocks noChangeArrowheads="1"/>
          </p:cNvSpPr>
          <p:nvPr/>
        </p:nvSpPr>
        <p:spPr bwMode="auto">
          <a:xfrm>
            <a:off x="1458913" y="3978275"/>
            <a:ext cx="69850" cy="552450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28" name="Rectangle 52"/>
          <p:cNvSpPr>
            <a:spLocks noChangeArrowheads="1"/>
          </p:cNvSpPr>
          <p:nvPr/>
        </p:nvSpPr>
        <p:spPr bwMode="auto">
          <a:xfrm>
            <a:off x="1843088" y="4265613"/>
            <a:ext cx="69850" cy="265112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29" name="Rectangle 53"/>
          <p:cNvSpPr>
            <a:spLocks noChangeArrowheads="1"/>
          </p:cNvSpPr>
          <p:nvPr/>
        </p:nvSpPr>
        <p:spPr bwMode="auto">
          <a:xfrm>
            <a:off x="2227263" y="4222750"/>
            <a:ext cx="69850" cy="307975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30" name="Rectangle 54"/>
          <p:cNvSpPr>
            <a:spLocks noChangeArrowheads="1"/>
          </p:cNvSpPr>
          <p:nvPr/>
        </p:nvSpPr>
        <p:spPr bwMode="auto">
          <a:xfrm>
            <a:off x="2611438" y="4292600"/>
            <a:ext cx="69850" cy="238125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31" name="Rectangle 55"/>
          <p:cNvSpPr>
            <a:spLocks noChangeArrowheads="1"/>
          </p:cNvSpPr>
          <p:nvPr/>
        </p:nvSpPr>
        <p:spPr bwMode="auto">
          <a:xfrm>
            <a:off x="3003550" y="3971925"/>
            <a:ext cx="69850" cy="558800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32" name="Rectangle 56"/>
          <p:cNvSpPr>
            <a:spLocks noChangeArrowheads="1"/>
          </p:cNvSpPr>
          <p:nvPr/>
        </p:nvSpPr>
        <p:spPr bwMode="auto">
          <a:xfrm>
            <a:off x="3387725" y="3790950"/>
            <a:ext cx="69850" cy="739775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33" name="Rectangle 57"/>
          <p:cNvSpPr>
            <a:spLocks noChangeArrowheads="1"/>
          </p:cNvSpPr>
          <p:nvPr/>
        </p:nvSpPr>
        <p:spPr bwMode="auto">
          <a:xfrm>
            <a:off x="3771900" y="3433763"/>
            <a:ext cx="69850" cy="1096962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34" name="Rectangle 58"/>
          <p:cNvSpPr>
            <a:spLocks noChangeArrowheads="1"/>
          </p:cNvSpPr>
          <p:nvPr/>
        </p:nvSpPr>
        <p:spPr bwMode="auto">
          <a:xfrm>
            <a:off x="4156075" y="3468688"/>
            <a:ext cx="69850" cy="1062037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35" name="Rectangle 59"/>
          <p:cNvSpPr>
            <a:spLocks noChangeArrowheads="1"/>
          </p:cNvSpPr>
          <p:nvPr/>
        </p:nvSpPr>
        <p:spPr bwMode="auto">
          <a:xfrm>
            <a:off x="4546600" y="3302000"/>
            <a:ext cx="69850" cy="1228725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36" name="Rectangle 60"/>
          <p:cNvSpPr>
            <a:spLocks noChangeArrowheads="1"/>
          </p:cNvSpPr>
          <p:nvPr/>
        </p:nvSpPr>
        <p:spPr bwMode="auto">
          <a:xfrm>
            <a:off x="4930775" y="3517900"/>
            <a:ext cx="69850" cy="1012825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37" name="Rectangle 61"/>
          <p:cNvSpPr>
            <a:spLocks noChangeArrowheads="1"/>
          </p:cNvSpPr>
          <p:nvPr/>
        </p:nvSpPr>
        <p:spPr bwMode="auto">
          <a:xfrm>
            <a:off x="5314950" y="3503613"/>
            <a:ext cx="69850" cy="1027112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38" name="Rectangle 62"/>
          <p:cNvSpPr>
            <a:spLocks noChangeArrowheads="1"/>
          </p:cNvSpPr>
          <p:nvPr/>
        </p:nvSpPr>
        <p:spPr bwMode="auto">
          <a:xfrm>
            <a:off x="5699125" y="3546475"/>
            <a:ext cx="71438" cy="984250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39" name="Rectangle 63"/>
          <p:cNvSpPr>
            <a:spLocks noChangeArrowheads="1"/>
          </p:cNvSpPr>
          <p:nvPr/>
        </p:nvSpPr>
        <p:spPr bwMode="auto">
          <a:xfrm>
            <a:off x="6091238" y="4048125"/>
            <a:ext cx="69850" cy="482600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40" name="Rectangle 64"/>
          <p:cNvSpPr>
            <a:spLocks noChangeArrowheads="1"/>
          </p:cNvSpPr>
          <p:nvPr/>
        </p:nvSpPr>
        <p:spPr bwMode="auto">
          <a:xfrm>
            <a:off x="6475413" y="3532188"/>
            <a:ext cx="69850" cy="998537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41" name="Rectangle 65"/>
          <p:cNvSpPr>
            <a:spLocks noChangeArrowheads="1"/>
          </p:cNvSpPr>
          <p:nvPr/>
        </p:nvSpPr>
        <p:spPr bwMode="auto">
          <a:xfrm>
            <a:off x="6859588" y="3328988"/>
            <a:ext cx="69850" cy="1201737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42" name="Rectangle 66"/>
          <p:cNvSpPr>
            <a:spLocks noChangeArrowheads="1"/>
          </p:cNvSpPr>
          <p:nvPr/>
        </p:nvSpPr>
        <p:spPr bwMode="auto">
          <a:xfrm>
            <a:off x="7243763" y="3427413"/>
            <a:ext cx="69850" cy="1103312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43" name="Rectangle 67"/>
          <p:cNvSpPr>
            <a:spLocks noChangeArrowheads="1"/>
          </p:cNvSpPr>
          <p:nvPr/>
        </p:nvSpPr>
        <p:spPr bwMode="auto">
          <a:xfrm>
            <a:off x="7635875" y="3343275"/>
            <a:ext cx="69850" cy="1187450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44" name="Rectangle 68"/>
          <p:cNvSpPr>
            <a:spLocks noChangeArrowheads="1"/>
          </p:cNvSpPr>
          <p:nvPr/>
        </p:nvSpPr>
        <p:spPr bwMode="auto">
          <a:xfrm>
            <a:off x="8020050" y="3797300"/>
            <a:ext cx="69850" cy="733425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45" name="Rectangle 69"/>
          <p:cNvSpPr>
            <a:spLocks noChangeArrowheads="1"/>
          </p:cNvSpPr>
          <p:nvPr/>
        </p:nvSpPr>
        <p:spPr bwMode="auto">
          <a:xfrm>
            <a:off x="8404225" y="3762375"/>
            <a:ext cx="69850" cy="768350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46" name="Rectangle 70"/>
          <p:cNvSpPr>
            <a:spLocks noChangeArrowheads="1"/>
          </p:cNvSpPr>
          <p:nvPr/>
        </p:nvSpPr>
        <p:spPr bwMode="auto">
          <a:xfrm>
            <a:off x="1138238" y="4041775"/>
            <a:ext cx="69850" cy="488950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47" name="Rectangle 71"/>
          <p:cNvSpPr>
            <a:spLocks noChangeArrowheads="1"/>
          </p:cNvSpPr>
          <p:nvPr/>
        </p:nvSpPr>
        <p:spPr bwMode="auto">
          <a:xfrm>
            <a:off x="1528763" y="3686175"/>
            <a:ext cx="69850" cy="844550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48" name="Rectangle 72"/>
          <p:cNvSpPr>
            <a:spLocks noChangeArrowheads="1"/>
          </p:cNvSpPr>
          <p:nvPr/>
        </p:nvSpPr>
        <p:spPr bwMode="auto">
          <a:xfrm>
            <a:off x="1912938" y="4202113"/>
            <a:ext cx="69850" cy="328612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49" name="Rectangle 73"/>
          <p:cNvSpPr>
            <a:spLocks noChangeArrowheads="1"/>
          </p:cNvSpPr>
          <p:nvPr/>
        </p:nvSpPr>
        <p:spPr bwMode="auto">
          <a:xfrm>
            <a:off x="2297113" y="4090988"/>
            <a:ext cx="69850" cy="439737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50" name="Rectangle 74"/>
          <p:cNvSpPr>
            <a:spLocks noChangeArrowheads="1"/>
          </p:cNvSpPr>
          <p:nvPr/>
        </p:nvSpPr>
        <p:spPr bwMode="auto">
          <a:xfrm>
            <a:off x="2681288" y="4181475"/>
            <a:ext cx="69850" cy="349250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51" name="Rectangle 75"/>
          <p:cNvSpPr>
            <a:spLocks noChangeArrowheads="1"/>
          </p:cNvSpPr>
          <p:nvPr/>
        </p:nvSpPr>
        <p:spPr bwMode="auto">
          <a:xfrm>
            <a:off x="3073400" y="3937000"/>
            <a:ext cx="69850" cy="593725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52" name="Rectangle 76"/>
          <p:cNvSpPr>
            <a:spLocks noChangeArrowheads="1"/>
          </p:cNvSpPr>
          <p:nvPr/>
        </p:nvSpPr>
        <p:spPr bwMode="auto">
          <a:xfrm>
            <a:off x="3457575" y="3721100"/>
            <a:ext cx="69850" cy="809625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53" name="Rectangle 77"/>
          <p:cNvSpPr>
            <a:spLocks noChangeArrowheads="1"/>
          </p:cNvSpPr>
          <p:nvPr/>
        </p:nvSpPr>
        <p:spPr bwMode="auto">
          <a:xfrm>
            <a:off x="3841750" y="2876550"/>
            <a:ext cx="69850" cy="1654175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54" name="Rectangle 78"/>
          <p:cNvSpPr>
            <a:spLocks noChangeArrowheads="1"/>
          </p:cNvSpPr>
          <p:nvPr/>
        </p:nvSpPr>
        <p:spPr bwMode="auto">
          <a:xfrm>
            <a:off x="4225925" y="3573463"/>
            <a:ext cx="69850" cy="957262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55" name="Rectangle 79"/>
          <p:cNvSpPr>
            <a:spLocks noChangeArrowheads="1"/>
          </p:cNvSpPr>
          <p:nvPr/>
        </p:nvSpPr>
        <p:spPr bwMode="auto">
          <a:xfrm>
            <a:off x="4616450" y="2484438"/>
            <a:ext cx="69850" cy="2046287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56" name="Rectangle 80"/>
          <p:cNvSpPr>
            <a:spLocks noChangeArrowheads="1"/>
          </p:cNvSpPr>
          <p:nvPr/>
        </p:nvSpPr>
        <p:spPr bwMode="auto">
          <a:xfrm>
            <a:off x="5000625" y="2679700"/>
            <a:ext cx="69850" cy="1851025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57" name="Rectangle 81"/>
          <p:cNvSpPr>
            <a:spLocks noChangeArrowheads="1"/>
          </p:cNvSpPr>
          <p:nvPr/>
        </p:nvSpPr>
        <p:spPr bwMode="auto">
          <a:xfrm>
            <a:off x="5384800" y="2946400"/>
            <a:ext cx="69850" cy="1584325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58" name="Rectangle 82"/>
          <p:cNvSpPr>
            <a:spLocks noChangeArrowheads="1"/>
          </p:cNvSpPr>
          <p:nvPr/>
        </p:nvSpPr>
        <p:spPr bwMode="auto">
          <a:xfrm>
            <a:off x="5770563" y="3567113"/>
            <a:ext cx="69850" cy="963612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59" name="Rectangle 83"/>
          <p:cNvSpPr>
            <a:spLocks noChangeArrowheads="1"/>
          </p:cNvSpPr>
          <p:nvPr/>
        </p:nvSpPr>
        <p:spPr bwMode="auto">
          <a:xfrm>
            <a:off x="6161088" y="4111625"/>
            <a:ext cx="69850" cy="419100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60" name="Rectangle 84"/>
          <p:cNvSpPr>
            <a:spLocks noChangeArrowheads="1"/>
          </p:cNvSpPr>
          <p:nvPr/>
        </p:nvSpPr>
        <p:spPr bwMode="auto">
          <a:xfrm>
            <a:off x="6545263" y="2687638"/>
            <a:ext cx="69850" cy="1843087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61" name="Rectangle 85"/>
          <p:cNvSpPr>
            <a:spLocks noChangeArrowheads="1"/>
          </p:cNvSpPr>
          <p:nvPr/>
        </p:nvSpPr>
        <p:spPr bwMode="auto">
          <a:xfrm>
            <a:off x="6929438" y="2184400"/>
            <a:ext cx="69850" cy="2346325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62" name="Rectangle 86"/>
          <p:cNvSpPr>
            <a:spLocks noChangeArrowheads="1"/>
          </p:cNvSpPr>
          <p:nvPr/>
        </p:nvSpPr>
        <p:spPr bwMode="auto">
          <a:xfrm>
            <a:off x="7313613" y="2736850"/>
            <a:ext cx="69850" cy="1793875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63" name="Rectangle 87"/>
          <p:cNvSpPr>
            <a:spLocks noChangeArrowheads="1"/>
          </p:cNvSpPr>
          <p:nvPr/>
        </p:nvSpPr>
        <p:spPr bwMode="auto">
          <a:xfrm>
            <a:off x="7705725" y="2484438"/>
            <a:ext cx="69850" cy="2046287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64" name="Rectangle 88"/>
          <p:cNvSpPr>
            <a:spLocks noChangeArrowheads="1"/>
          </p:cNvSpPr>
          <p:nvPr/>
        </p:nvSpPr>
        <p:spPr bwMode="auto">
          <a:xfrm>
            <a:off x="8089900" y="3455988"/>
            <a:ext cx="69850" cy="1074737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65" name="Rectangle 89"/>
          <p:cNvSpPr>
            <a:spLocks noChangeArrowheads="1"/>
          </p:cNvSpPr>
          <p:nvPr/>
        </p:nvSpPr>
        <p:spPr bwMode="auto">
          <a:xfrm>
            <a:off x="8474075" y="3768725"/>
            <a:ext cx="69850" cy="762000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66" name="Line 90"/>
          <p:cNvSpPr>
            <a:spLocks noChangeShapeType="1"/>
          </p:cNvSpPr>
          <p:nvPr/>
        </p:nvSpPr>
        <p:spPr bwMode="auto">
          <a:xfrm>
            <a:off x="879475" y="1947863"/>
            <a:ext cx="0" cy="25828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67" name="Line 91"/>
          <p:cNvSpPr>
            <a:spLocks noChangeShapeType="1"/>
          </p:cNvSpPr>
          <p:nvPr/>
        </p:nvSpPr>
        <p:spPr bwMode="auto">
          <a:xfrm>
            <a:off x="830263" y="4530725"/>
            <a:ext cx="4921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68" name="Line 92"/>
          <p:cNvSpPr>
            <a:spLocks noChangeShapeType="1"/>
          </p:cNvSpPr>
          <p:nvPr/>
        </p:nvSpPr>
        <p:spPr bwMode="auto">
          <a:xfrm>
            <a:off x="830263" y="4208463"/>
            <a:ext cx="4921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69" name="Line 93"/>
          <p:cNvSpPr>
            <a:spLocks noChangeShapeType="1"/>
          </p:cNvSpPr>
          <p:nvPr/>
        </p:nvSpPr>
        <p:spPr bwMode="auto">
          <a:xfrm>
            <a:off x="830263" y="3887788"/>
            <a:ext cx="4921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70" name="Line 94"/>
          <p:cNvSpPr>
            <a:spLocks noChangeShapeType="1"/>
          </p:cNvSpPr>
          <p:nvPr/>
        </p:nvSpPr>
        <p:spPr bwMode="auto">
          <a:xfrm>
            <a:off x="830263" y="3560763"/>
            <a:ext cx="4921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71" name="Line 95"/>
          <p:cNvSpPr>
            <a:spLocks noChangeShapeType="1"/>
          </p:cNvSpPr>
          <p:nvPr/>
        </p:nvSpPr>
        <p:spPr bwMode="auto">
          <a:xfrm>
            <a:off x="830263" y="3238500"/>
            <a:ext cx="4921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72" name="Line 96"/>
          <p:cNvSpPr>
            <a:spLocks noChangeShapeType="1"/>
          </p:cNvSpPr>
          <p:nvPr/>
        </p:nvSpPr>
        <p:spPr bwMode="auto">
          <a:xfrm>
            <a:off x="830263" y="2917825"/>
            <a:ext cx="4921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73" name="Line 97"/>
          <p:cNvSpPr>
            <a:spLocks noChangeShapeType="1"/>
          </p:cNvSpPr>
          <p:nvPr/>
        </p:nvSpPr>
        <p:spPr bwMode="auto">
          <a:xfrm>
            <a:off x="830263" y="2597150"/>
            <a:ext cx="4921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74" name="Line 98"/>
          <p:cNvSpPr>
            <a:spLocks noChangeShapeType="1"/>
          </p:cNvSpPr>
          <p:nvPr/>
        </p:nvSpPr>
        <p:spPr bwMode="auto">
          <a:xfrm>
            <a:off x="830263" y="2268538"/>
            <a:ext cx="4921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75" name="Line 99"/>
          <p:cNvSpPr>
            <a:spLocks noChangeShapeType="1"/>
          </p:cNvSpPr>
          <p:nvPr/>
        </p:nvSpPr>
        <p:spPr bwMode="auto">
          <a:xfrm>
            <a:off x="830263" y="1947863"/>
            <a:ext cx="4921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76" name="Line 100"/>
          <p:cNvSpPr>
            <a:spLocks noChangeShapeType="1"/>
          </p:cNvSpPr>
          <p:nvPr/>
        </p:nvSpPr>
        <p:spPr bwMode="auto">
          <a:xfrm>
            <a:off x="879475" y="4530725"/>
            <a:ext cx="772001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77" name="Line 101"/>
          <p:cNvSpPr>
            <a:spLocks noChangeShapeType="1"/>
          </p:cNvSpPr>
          <p:nvPr/>
        </p:nvSpPr>
        <p:spPr bwMode="auto">
          <a:xfrm flipV="1">
            <a:off x="879475" y="4530725"/>
            <a:ext cx="0" cy="412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78" name="Rectangle 122"/>
          <p:cNvSpPr>
            <a:spLocks noChangeArrowheads="1"/>
          </p:cNvSpPr>
          <p:nvPr/>
        </p:nvSpPr>
        <p:spPr bwMode="auto">
          <a:xfrm>
            <a:off x="661988" y="4446588"/>
            <a:ext cx="920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Arial" pitchFamily="-108" charset="0"/>
              </a:rPr>
              <a:t>0</a:t>
            </a:r>
            <a:endParaRPr lang="en-US"/>
          </a:p>
        </p:txBody>
      </p:sp>
      <p:sp>
        <p:nvSpPr>
          <p:cNvPr id="122979" name="Rectangle 123"/>
          <p:cNvSpPr>
            <a:spLocks noChangeArrowheads="1"/>
          </p:cNvSpPr>
          <p:nvPr/>
        </p:nvSpPr>
        <p:spPr bwMode="auto">
          <a:xfrm>
            <a:off x="661988" y="4125913"/>
            <a:ext cx="920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Arial" pitchFamily="-108" charset="0"/>
              </a:rPr>
              <a:t>1</a:t>
            </a:r>
            <a:endParaRPr lang="en-US"/>
          </a:p>
        </p:txBody>
      </p:sp>
      <p:sp>
        <p:nvSpPr>
          <p:cNvPr id="122980" name="Rectangle 124"/>
          <p:cNvSpPr>
            <a:spLocks noChangeArrowheads="1"/>
          </p:cNvSpPr>
          <p:nvPr/>
        </p:nvSpPr>
        <p:spPr bwMode="auto">
          <a:xfrm>
            <a:off x="661988" y="3803650"/>
            <a:ext cx="920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Arial" pitchFamily="-108" charset="0"/>
              </a:rPr>
              <a:t>2</a:t>
            </a:r>
            <a:endParaRPr lang="en-US"/>
          </a:p>
        </p:txBody>
      </p:sp>
      <p:sp>
        <p:nvSpPr>
          <p:cNvPr id="122981" name="Rectangle 125"/>
          <p:cNvSpPr>
            <a:spLocks noChangeArrowheads="1"/>
          </p:cNvSpPr>
          <p:nvPr/>
        </p:nvSpPr>
        <p:spPr bwMode="auto">
          <a:xfrm>
            <a:off x="661988" y="3476625"/>
            <a:ext cx="920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Arial" pitchFamily="-108" charset="0"/>
              </a:rPr>
              <a:t>3</a:t>
            </a:r>
            <a:endParaRPr lang="en-US"/>
          </a:p>
        </p:txBody>
      </p:sp>
      <p:sp>
        <p:nvSpPr>
          <p:cNvPr id="122982" name="Rectangle 126"/>
          <p:cNvSpPr>
            <a:spLocks noChangeArrowheads="1"/>
          </p:cNvSpPr>
          <p:nvPr/>
        </p:nvSpPr>
        <p:spPr bwMode="auto">
          <a:xfrm>
            <a:off x="661988" y="3154363"/>
            <a:ext cx="920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Arial" pitchFamily="-108" charset="0"/>
              </a:rPr>
              <a:t>4</a:t>
            </a:r>
            <a:endParaRPr lang="en-US"/>
          </a:p>
        </p:txBody>
      </p:sp>
      <p:sp>
        <p:nvSpPr>
          <p:cNvPr id="122983" name="Rectangle 127"/>
          <p:cNvSpPr>
            <a:spLocks noChangeArrowheads="1"/>
          </p:cNvSpPr>
          <p:nvPr/>
        </p:nvSpPr>
        <p:spPr bwMode="auto">
          <a:xfrm>
            <a:off x="661988" y="2833688"/>
            <a:ext cx="920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Arial" pitchFamily="-108" charset="0"/>
              </a:rPr>
              <a:t>5</a:t>
            </a:r>
            <a:endParaRPr lang="en-US"/>
          </a:p>
        </p:txBody>
      </p:sp>
      <p:sp>
        <p:nvSpPr>
          <p:cNvPr id="122984" name="Rectangle 128"/>
          <p:cNvSpPr>
            <a:spLocks noChangeArrowheads="1"/>
          </p:cNvSpPr>
          <p:nvPr/>
        </p:nvSpPr>
        <p:spPr bwMode="auto">
          <a:xfrm>
            <a:off x="661988" y="2513013"/>
            <a:ext cx="920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Arial" pitchFamily="-108" charset="0"/>
              </a:rPr>
              <a:t>6</a:t>
            </a:r>
            <a:endParaRPr lang="en-US"/>
          </a:p>
        </p:txBody>
      </p:sp>
      <p:sp>
        <p:nvSpPr>
          <p:cNvPr id="122985" name="Rectangle 129"/>
          <p:cNvSpPr>
            <a:spLocks noChangeArrowheads="1"/>
          </p:cNvSpPr>
          <p:nvPr/>
        </p:nvSpPr>
        <p:spPr bwMode="auto">
          <a:xfrm>
            <a:off x="661988" y="2184400"/>
            <a:ext cx="920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Arial" pitchFamily="-108" charset="0"/>
              </a:rPr>
              <a:t>7</a:t>
            </a:r>
            <a:endParaRPr lang="en-US"/>
          </a:p>
        </p:txBody>
      </p:sp>
      <p:sp>
        <p:nvSpPr>
          <p:cNvPr id="122986" name="Rectangle 130"/>
          <p:cNvSpPr>
            <a:spLocks noChangeArrowheads="1"/>
          </p:cNvSpPr>
          <p:nvPr/>
        </p:nvSpPr>
        <p:spPr bwMode="auto">
          <a:xfrm>
            <a:off x="661988" y="1863725"/>
            <a:ext cx="920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Arial" pitchFamily="-108" charset="0"/>
              </a:rPr>
              <a:t>8</a:t>
            </a:r>
            <a:endParaRPr lang="en-US"/>
          </a:p>
        </p:txBody>
      </p:sp>
      <p:sp>
        <p:nvSpPr>
          <p:cNvPr id="122987" name="Rectangle 131"/>
          <p:cNvSpPr>
            <a:spLocks noChangeArrowheads="1"/>
          </p:cNvSpPr>
          <p:nvPr/>
        </p:nvSpPr>
        <p:spPr bwMode="auto">
          <a:xfrm rot="-2700000">
            <a:off x="676275" y="4811713"/>
            <a:ext cx="5048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genome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2988" name="Rectangle 132"/>
          <p:cNvSpPr>
            <a:spLocks noChangeArrowheads="1"/>
          </p:cNvSpPr>
          <p:nvPr/>
        </p:nvSpPr>
        <p:spPr bwMode="auto">
          <a:xfrm rot="-2700000">
            <a:off x="860425" y="4913313"/>
            <a:ext cx="7381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kmeans/low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2989" name="Rectangle 133"/>
          <p:cNvSpPr>
            <a:spLocks noChangeArrowheads="1"/>
          </p:cNvSpPr>
          <p:nvPr/>
        </p:nvSpPr>
        <p:spPr bwMode="auto">
          <a:xfrm rot="-2700000">
            <a:off x="1208088" y="4914900"/>
            <a:ext cx="7921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kmeans/high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2990" name="Rectangle 134"/>
          <p:cNvSpPr>
            <a:spLocks noChangeArrowheads="1"/>
          </p:cNvSpPr>
          <p:nvPr/>
        </p:nvSpPr>
        <p:spPr bwMode="auto">
          <a:xfrm rot="-2700000">
            <a:off x="1604963" y="4922838"/>
            <a:ext cx="76993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vacation/low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2991" name="Rectangle 135"/>
          <p:cNvSpPr>
            <a:spLocks noChangeArrowheads="1"/>
          </p:cNvSpPr>
          <p:nvPr/>
        </p:nvSpPr>
        <p:spPr bwMode="auto">
          <a:xfrm rot="-2700000">
            <a:off x="1957388" y="4922838"/>
            <a:ext cx="8239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vacation/high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2992" name="Rectangle 136"/>
          <p:cNvSpPr>
            <a:spLocks noChangeArrowheads="1"/>
          </p:cNvSpPr>
          <p:nvPr/>
        </p:nvSpPr>
        <p:spPr bwMode="auto">
          <a:xfrm rot="-2700000">
            <a:off x="2571750" y="4833938"/>
            <a:ext cx="5445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cholesky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2993" name="Rectangle 137"/>
          <p:cNvSpPr>
            <a:spLocks noChangeArrowheads="1"/>
          </p:cNvSpPr>
          <p:nvPr/>
        </p:nvSpPr>
        <p:spPr bwMode="auto">
          <a:xfrm rot="-2700000">
            <a:off x="3306763" y="4679950"/>
            <a:ext cx="1143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fft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2994" name="Rectangle 138"/>
          <p:cNvSpPr>
            <a:spLocks noChangeArrowheads="1"/>
          </p:cNvSpPr>
          <p:nvPr/>
        </p:nvSpPr>
        <p:spPr bwMode="auto">
          <a:xfrm rot="-2700000">
            <a:off x="3416300" y="4797425"/>
            <a:ext cx="4492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lu/cont.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2995" name="Rectangle 139"/>
          <p:cNvSpPr>
            <a:spLocks noChangeArrowheads="1"/>
          </p:cNvSpPr>
          <p:nvPr/>
        </p:nvSpPr>
        <p:spPr bwMode="auto">
          <a:xfrm rot="-2700000">
            <a:off x="3586163" y="4897438"/>
            <a:ext cx="7207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lu/non cont.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2996" name="Rectangle 140"/>
          <p:cNvSpPr>
            <a:spLocks noChangeArrowheads="1"/>
          </p:cNvSpPr>
          <p:nvPr/>
        </p:nvSpPr>
        <p:spPr bwMode="auto">
          <a:xfrm rot="-2700000">
            <a:off x="4319588" y="4737100"/>
            <a:ext cx="3032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radix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2997" name="Rectangle 141"/>
          <p:cNvSpPr>
            <a:spLocks noChangeArrowheads="1"/>
          </p:cNvSpPr>
          <p:nvPr/>
        </p:nvSpPr>
        <p:spPr bwMode="auto">
          <a:xfrm rot="-2700000">
            <a:off x="4594225" y="4792663"/>
            <a:ext cx="42703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barnes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2998" name="Rectangle 142"/>
          <p:cNvSpPr>
            <a:spLocks noChangeArrowheads="1"/>
          </p:cNvSpPr>
          <p:nvPr/>
        </p:nvSpPr>
        <p:spPr bwMode="auto">
          <a:xfrm rot="-2700000">
            <a:off x="5106988" y="4727575"/>
            <a:ext cx="2698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fmm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2999" name="Rectangle 143"/>
          <p:cNvSpPr>
            <a:spLocks noChangeArrowheads="1"/>
          </p:cNvSpPr>
          <p:nvPr/>
        </p:nvSpPr>
        <p:spPr bwMode="auto">
          <a:xfrm rot="-2700000">
            <a:off x="5116513" y="4903788"/>
            <a:ext cx="7207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ocean/cont.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3000" name="Rectangle 144"/>
          <p:cNvSpPr>
            <a:spLocks noChangeArrowheads="1"/>
          </p:cNvSpPr>
          <p:nvPr/>
        </p:nvSpPr>
        <p:spPr bwMode="auto">
          <a:xfrm rot="-2700000">
            <a:off x="5281613" y="5003800"/>
            <a:ext cx="99218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ocean/non cont.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3001" name="Rectangle 145"/>
          <p:cNvSpPr>
            <a:spLocks noChangeArrowheads="1"/>
          </p:cNvSpPr>
          <p:nvPr/>
        </p:nvSpPr>
        <p:spPr bwMode="auto">
          <a:xfrm rot="-2700000">
            <a:off x="6054725" y="4829175"/>
            <a:ext cx="5207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radiosity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3002" name="Rectangle 146"/>
          <p:cNvSpPr>
            <a:spLocks noChangeArrowheads="1"/>
          </p:cNvSpPr>
          <p:nvPr/>
        </p:nvSpPr>
        <p:spPr bwMode="auto">
          <a:xfrm rot="-2700000">
            <a:off x="6450013" y="4827588"/>
            <a:ext cx="50323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raytrace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3003" name="Rectangle 147"/>
          <p:cNvSpPr>
            <a:spLocks noChangeArrowheads="1"/>
          </p:cNvSpPr>
          <p:nvPr/>
        </p:nvSpPr>
        <p:spPr bwMode="auto">
          <a:xfrm rot="-2700000">
            <a:off x="6896100" y="4795838"/>
            <a:ext cx="4587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volrend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3004" name="Rectangle 148"/>
          <p:cNvSpPr>
            <a:spLocks noChangeArrowheads="1"/>
          </p:cNvSpPr>
          <p:nvPr/>
        </p:nvSpPr>
        <p:spPr bwMode="auto">
          <a:xfrm rot="-2700000">
            <a:off x="6835775" y="5005388"/>
            <a:ext cx="9699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water-nsquared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3005" name="Rectangle 149"/>
          <p:cNvSpPr>
            <a:spLocks noChangeArrowheads="1"/>
          </p:cNvSpPr>
          <p:nvPr/>
        </p:nvSpPr>
        <p:spPr bwMode="auto">
          <a:xfrm rot="-2700000">
            <a:off x="7364413" y="4941888"/>
            <a:ext cx="7921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water-spatial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3006" name="Rectangle 150"/>
          <p:cNvSpPr>
            <a:spLocks noChangeArrowheads="1"/>
          </p:cNvSpPr>
          <p:nvPr/>
        </p:nvSpPr>
        <p:spPr bwMode="auto">
          <a:xfrm rot="-2700000">
            <a:off x="7802563" y="4906963"/>
            <a:ext cx="7540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tx2"/>
                </a:solidFill>
                <a:latin typeface="Arial" pitchFamily="-108" charset="0"/>
              </a:rPr>
              <a:t>fluidanimate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23007" name="Rectangle 151"/>
          <p:cNvSpPr>
            <a:spLocks noChangeArrowheads="1"/>
          </p:cNvSpPr>
          <p:nvPr/>
        </p:nvSpPr>
        <p:spPr bwMode="auto">
          <a:xfrm>
            <a:off x="3059113" y="2003425"/>
            <a:ext cx="96837" cy="96838"/>
          </a:xfrm>
          <a:prstGeom prst="rect">
            <a:avLst/>
          </a:prstGeom>
          <a:solidFill>
            <a:srgbClr val="99CC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008" name="Rectangle 152"/>
          <p:cNvSpPr>
            <a:spLocks noChangeArrowheads="1"/>
          </p:cNvSpPr>
          <p:nvPr/>
        </p:nvSpPr>
        <p:spPr bwMode="auto">
          <a:xfrm>
            <a:off x="3205163" y="1960563"/>
            <a:ext cx="608012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Arial" pitchFamily="-108" charset="0"/>
              </a:rPr>
              <a:t>1 thread</a:t>
            </a:r>
            <a:endParaRPr lang="en-US"/>
          </a:p>
        </p:txBody>
      </p:sp>
      <p:sp>
        <p:nvSpPr>
          <p:cNvPr id="123009" name="Rectangle 153"/>
          <p:cNvSpPr>
            <a:spLocks noChangeArrowheads="1"/>
          </p:cNvSpPr>
          <p:nvPr/>
        </p:nvSpPr>
        <p:spPr bwMode="auto">
          <a:xfrm>
            <a:off x="3856038" y="2003425"/>
            <a:ext cx="96837" cy="96838"/>
          </a:xfrm>
          <a:prstGeom prst="rect">
            <a:avLst/>
          </a:prstGeom>
          <a:solidFill>
            <a:srgbClr val="FF00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010" name="Rectangle 154"/>
          <p:cNvSpPr>
            <a:spLocks noChangeArrowheads="1"/>
          </p:cNvSpPr>
          <p:nvPr/>
        </p:nvSpPr>
        <p:spPr bwMode="auto">
          <a:xfrm>
            <a:off x="4002088" y="1960563"/>
            <a:ext cx="690562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Arial" pitchFamily="-108" charset="0"/>
              </a:rPr>
              <a:t>2 threads</a:t>
            </a:r>
            <a:endParaRPr lang="en-US"/>
          </a:p>
        </p:txBody>
      </p:sp>
      <p:sp>
        <p:nvSpPr>
          <p:cNvPr id="123011" name="Rectangle 155"/>
          <p:cNvSpPr>
            <a:spLocks noChangeArrowheads="1"/>
          </p:cNvSpPr>
          <p:nvPr/>
        </p:nvSpPr>
        <p:spPr bwMode="auto">
          <a:xfrm>
            <a:off x="4735513" y="2003425"/>
            <a:ext cx="98425" cy="96838"/>
          </a:xfrm>
          <a:prstGeom prst="rect">
            <a:avLst/>
          </a:prstGeom>
          <a:solidFill>
            <a:srgbClr val="FF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012" name="Rectangle 156"/>
          <p:cNvSpPr>
            <a:spLocks noChangeArrowheads="1"/>
          </p:cNvSpPr>
          <p:nvPr/>
        </p:nvSpPr>
        <p:spPr bwMode="auto">
          <a:xfrm>
            <a:off x="4883150" y="1960563"/>
            <a:ext cx="690563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Arial" pitchFamily="-108" charset="0"/>
              </a:rPr>
              <a:t>4 threads</a:t>
            </a:r>
            <a:endParaRPr lang="en-US"/>
          </a:p>
        </p:txBody>
      </p:sp>
      <p:sp>
        <p:nvSpPr>
          <p:cNvPr id="123013" name="Rectangle 157"/>
          <p:cNvSpPr>
            <a:spLocks noChangeArrowheads="1"/>
          </p:cNvSpPr>
          <p:nvPr/>
        </p:nvSpPr>
        <p:spPr bwMode="auto">
          <a:xfrm>
            <a:off x="5616575" y="2003425"/>
            <a:ext cx="96838" cy="96838"/>
          </a:xfrm>
          <a:prstGeom prst="rect">
            <a:avLst/>
          </a:prstGeom>
          <a:solidFill>
            <a:srgbClr val="00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014" name="Rectangle 158"/>
          <p:cNvSpPr>
            <a:spLocks noChangeArrowheads="1"/>
          </p:cNvSpPr>
          <p:nvPr/>
        </p:nvSpPr>
        <p:spPr bwMode="auto">
          <a:xfrm>
            <a:off x="5762625" y="1960563"/>
            <a:ext cx="690563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Arial" pitchFamily="-108" charset="0"/>
              </a:rPr>
              <a:t>8 threads</a:t>
            </a:r>
            <a:endParaRPr lang="en-US"/>
          </a:p>
        </p:txBody>
      </p:sp>
      <p:sp>
        <p:nvSpPr>
          <p:cNvPr id="811168" name="Text Box 160"/>
          <p:cNvSpPr txBox="1">
            <a:spLocks noChangeArrowheads="1"/>
          </p:cNvSpPr>
          <p:nvPr/>
        </p:nvSpPr>
        <p:spPr bwMode="auto">
          <a:xfrm>
            <a:off x="2519363" y="1249363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400" b="1">
                <a:solidFill>
                  <a:schemeClr val="tx2"/>
                </a:solidFill>
                <a:latin typeface="Arial" pitchFamily="-108" charset="0"/>
              </a:rPr>
              <a:t>STM vs. single-thread GLOCK</a:t>
            </a:r>
          </a:p>
        </p:txBody>
      </p:sp>
      <p:sp>
        <p:nvSpPr>
          <p:cNvPr id="123016" name="Rectangle 161"/>
          <p:cNvSpPr>
            <a:spLocks noChangeArrowheads="1"/>
          </p:cNvSpPr>
          <p:nvPr/>
        </p:nvSpPr>
        <p:spPr bwMode="auto">
          <a:xfrm rot="-5400000">
            <a:off x="-53181" y="3093244"/>
            <a:ext cx="939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  <a:latin typeface="Arial" pitchFamily="-108" charset="0"/>
              </a:rPr>
              <a:t>speedup</a:t>
            </a:r>
            <a:endParaRPr lang="en-US" sz="18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1168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3" descr="intel_rgb_1700tag"/>
          <p:cNvPicPr>
            <a:picLocks noChangeAspect="1" noChangeArrowheads="1"/>
          </p:cNvPicPr>
          <p:nvPr/>
        </p:nvPicPr>
        <p:blipFill>
          <a:blip r:embed="rId3"/>
          <a:srcRect l="9770" t="18408" r="7132" b="18727"/>
          <a:stretch>
            <a:fillRect/>
          </a:stretch>
        </p:blipFill>
        <p:spPr bwMode="auto">
          <a:xfrm>
            <a:off x="3189288" y="2486025"/>
            <a:ext cx="4575175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7D15-99B8-FA4B-A382-C67CF87DF90A}" type="slidenum">
              <a:rPr lang="en-US" smtClean="0"/>
              <a:pPr/>
              <a:t>88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ue_intel_only">
  <a:themeElements>
    <a:clrScheme name="blue_intel_only 1">
      <a:dk1>
        <a:srgbClr val="FF5C00"/>
      </a:dk1>
      <a:lt1>
        <a:srgbClr val="FFFFFF"/>
      </a:lt1>
      <a:dk2>
        <a:srgbClr val="0C2E86"/>
      </a:dk2>
      <a:lt2>
        <a:srgbClr val="F5E647"/>
      </a:lt2>
      <a:accent1>
        <a:srgbClr val="A6CAE1"/>
      </a:accent1>
      <a:accent2>
        <a:srgbClr val="567EB9"/>
      </a:accent2>
      <a:accent3>
        <a:srgbClr val="AAADC3"/>
      </a:accent3>
      <a:accent4>
        <a:srgbClr val="DADADA"/>
      </a:accent4>
      <a:accent5>
        <a:srgbClr val="D0E1EE"/>
      </a:accent5>
      <a:accent6>
        <a:srgbClr val="4D72A7"/>
      </a:accent6>
      <a:hlink>
        <a:srgbClr val="0860A8"/>
      </a:hlink>
      <a:folHlink>
        <a:srgbClr val="AA014C"/>
      </a:folHlink>
    </a:clrScheme>
    <a:fontScheme name="blue_intel_onl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65" charset="0"/>
          </a:defRPr>
        </a:defPPr>
      </a:lstStyle>
    </a:lnDef>
  </a:objectDefaults>
  <a:extraClrSchemeLst>
    <a:extraClrScheme>
      <a:clrScheme name="blue_intel_only 1">
        <a:dk1>
          <a:srgbClr val="FF5C00"/>
        </a:dk1>
        <a:lt1>
          <a:srgbClr val="FFFFFF"/>
        </a:lt1>
        <a:dk2>
          <a:srgbClr val="0C2E86"/>
        </a:dk2>
        <a:lt2>
          <a:srgbClr val="F5E647"/>
        </a:lt2>
        <a:accent1>
          <a:srgbClr val="A6CAE1"/>
        </a:accent1>
        <a:accent2>
          <a:srgbClr val="567EB9"/>
        </a:accent2>
        <a:accent3>
          <a:srgbClr val="AAADC3"/>
        </a:accent3>
        <a:accent4>
          <a:srgbClr val="DADADA"/>
        </a:accent4>
        <a:accent5>
          <a:srgbClr val="D0E1EE"/>
        </a:accent5>
        <a:accent6>
          <a:srgbClr val="4D72A7"/>
        </a:accent6>
        <a:hlink>
          <a:srgbClr val="0860A8"/>
        </a:hlink>
        <a:folHlink>
          <a:srgbClr val="AA014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_intel_only 2">
        <a:dk1>
          <a:srgbClr val="0860A8"/>
        </a:dk1>
        <a:lt1>
          <a:srgbClr val="FFFFFF"/>
        </a:lt1>
        <a:dk2>
          <a:srgbClr val="F5E647"/>
        </a:dk2>
        <a:lt2>
          <a:srgbClr val="FF5C47"/>
        </a:lt2>
        <a:accent1>
          <a:srgbClr val="A6CAE1"/>
        </a:accent1>
        <a:accent2>
          <a:srgbClr val="567EB9"/>
        </a:accent2>
        <a:accent3>
          <a:srgbClr val="FFFFFF"/>
        </a:accent3>
        <a:accent4>
          <a:srgbClr val="06518F"/>
        </a:accent4>
        <a:accent5>
          <a:srgbClr val="D0E1EE"/>
        </a:accent5>
        <a:accent6>
          <a:srgbClr val="4D72A7"/>
        </a:accent6>
        <a:hlink>
          <a:srgbClr val="0C2E86"/>
        </a:hlink>
        <a:folHlink>
          <a:srgbClr val="AA014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ue_intel_only">
  <a:themeElements>
    <a:clrScheme name="1_blue_intel_only 1">
      <a:dk1>
        <a:srgbClr val="FF5C00"/>
      </a:dk1>
      <a:lt1>
        <a:srgbClr val="FFFFFF"/>
      </a:lt1>
      <a:dk2>
        <a:srgbClr val="0C2E86"/>
      </a:dk2>
      <a:lt2>
        <a:srgbClr val="F5E647"/>
      </a:lt2>
      <a:accent1>
        <a:srgbClr val="A6CAE1"/>
      </a:accent1>
      <a:accent2>
        <a:srgbClr val="567EB9"/>
      </a:accent2>
      <a:accent3>
        <a:srgbClr val="AAADC3"/>
      </a:accent3>
      <a:accent4>
        <a:srgbClr val="DADADA"/>
      </a:accent4>
      <a:accent5>
        <a:srgbClr val="D0E1EE"/>
      </a:accent5>
      <a:accent6>
        <a:srgbClr val="4D72A7"/>
      </a:accent6>
      <a:hlink>
        <a:srgbClr val="0860A8"/>
      </a:hlink>
      <a:folHlink>
        <a:srgbClr val="AA014C"/>
      </a:folHlink>
    </a:clrScheme>
    <a:fontScheme name="1_blue_intel_only">
      <a:majorFont>
        <a:latin typeface="Verdana"/>
        <a:ea typeface="Arial"/>
        <a:cs typeface="Arial"/>
      </a:majorFont>
      <a:minorFont>
        <a:latin typeface="Verdana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65" charset="0"/>
          </a:defRPr>
        </a:defPPr>
      </a:lstStyle>
    </a:lnDef>
  </a:objectDefaults>
  <a:extraClrSchemeLst>
    <a:extraClrScheme>
      <a:clrScheme name="1_blue_intel_only 1">
        <a:dk1>
          <a:srgbClr val="FF5C00"/>
        </a:dk1>
        <a:lt1>
          <a:srgbClr val="FFFFFF"/>
        </a:lt1>
        <a:dk2>
          <a:srgbClr val="0C2E86"/>
        </a:dk2>
        <a:lt2>
          <a:srgbClr val="F5E647"/>
        </a:lt2>
        <a:accent1>
          <a:srgbClr val="A6CAE1"/>
        </a:accent1>
        <a:accent2>
          <a:srgbClr val="567EB9"/>
        </a:accent2>
        <a:accent3>
          <a:srgbClr val="AAADC3"/>
        </a:accent3>
        <a:accent4>
          <a:srgbClr val="DADADA"/>
        </a:accent4>
        <a:accent5>
          <a:srgbClr val="D0E1EE"/>
        </a:accent5>
        <a:accent6>
          <a:srgbClr val="4D72A7"/>
        </a:accent6>
        <a:hlink>
          <a:srgbClr val="0860A8"/>
        </a:hlink>
        <a:folHlink>
          <a:srgbClr val="AA014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_intel_only 2">
        <a:dk1>
          <a:srgbClr val="0860A8"/>
        </a:dk1>
        <a:lt1>
          <a:srgbClr val="FFFFFF"/>
        </a:lt1>
        <a:dk2>
          <a:srgbClr val="F5E647"/>
        </a:dk2>
        <a:lt2>
          <a:srgbClr val="FF5C47"/>
        </a:lt2>
        <a:accent1>
          <a:srgbClr val="A6CAE1"/>
        </a:accent1>
        <a:accent2>
          <a:srgbClr val="567EB9"/>
        </a:accent2>
        <a:accent3>
          <a:srgbClr val="FFFFFF"/>
        </a:accent3>
        <a:accent4>
          <a:srgbClr val="06518F"/>
        </a:accent4>
        <a:accent5>
          <a:srgbClr val="D0E1EE"/>
        </a:accent5>
        <a:accent6>
          <a:srgbClr val="4D72A7"/>
        </a:accent6>
        <a:hlink>
          <a:srgbClr val="0C2E86"/>
        </a:hlink>
        <a:folHlink>
          <a:srgbClr val="AA014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ue_intel_only">
  <a:themeElements>
    <a:clrScheme name="1_blue_intel_only 1">
      <a:dk1>
        <a:srgbClr val="FF5C00"/>
      </a:dk1>
      <a:lt1>
        <a:srgbClr val="FFFFFF"/>
      </a:lt1>
      <a:dk2>
        <a:srgbClr val="0C2E86"/>
      </a:dk2>
      <a:lt2>
        <a:srgbClr val="F5E647"/>
      </a:lt2>
      <a:accent1>
        <a:srgbClr val="A6CAE1"/>
      </a:accent1>
      <a:accent2>
        <a:srgbClr val="567EB9"/>
      </a:accent2>
      <a:accent3>
        <a:srgbClr val="AAADC3"/>
      </a:accent3>
      <a:accent4>
        <a:srgbClr val="DADADA"/>
      </a:accent4>
      <a:accent5>
        <a:srgbClr val="D0E1EE"/>
      </a:accent5>
      <a:accent6>
        <a:srgbClr val="4D72A7"/>
      </a:accent6>
      <a:hlink>
        <a:srgbClr val="0860A8"/>
      </a:hlink>
      <a:folHlink>
        <a:srgbClr val="AA014C"/>
      </a:folHlink>
    </a:clrScheme>
    <a:fontScheme name="1_blue_intel_only">
      <a:majorFont>
        <a:latin typeface="Verdana"/>
        <a:ea typeface="Arial"/>
        <a:cs typeface="Arial"/>
      </a:majorFont>
      <a:minorFont>
        <a:latin typeface="Verdana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65" charset="0"/>
          </a:defRPr>
        </a:defPPr>
      </a:lstStyle>
    </a:lnDef>
  </a:objectDefaults>
  <a:extraClrSchemeLst>
    <a:extraClrScheme>
      <a:clrScheme name="1_blue_intel_only 1">
        <a:dk1>
          <a:srgbClr val="FF5C00"/>
        </a:dk1>
        <a:lt1>
          <a:srgbClr val="FFFFFF"/>
        </a:lt1>
        <a:dk2>
          <a:srgbClr val="0C2E86"/>
        </a:dk2>
        <a:lt2>
          <a:srgbClr val="F5E647"/>
        </a:lt2>
        <a:accent1>
          <a:srgbClr val="A6CAE1"/>
        </a:accent1>
        <a:accent2>
          <a:srgbClr val="567EB9"/>
        </a:accent2>
        <a:accent3>
          <a:srgbClr val="AAADC3"/>
        </a:accent3>
        <a:accent4>
          <a:srgbClr val="DADADA"/>
        </a:accent4>
        <a:accent5>
          <a:srgbClr val="D0E1EE"/>
        </a:accent5>
        <a:accent6>
          <a:srgbClr val="4D72A7"/>
        </a:accent6>
        <a:hlink>
          <a:srgbClr val="0860A8"/>
        </a:hlink>
        <a:folHlink>
          <a:srgbClr val="AA014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_intel_only 2">
        <a:dk1>
          <a:srgbClr val="0860A8"/>
        </a:dk1>
        <a:lt1>
          <a:srgbClr val="FFFFFF"/>
        </a:lt1>
        <a:dk2>
          <a:srgbClr val="F5E647"/>
        </a:dk2>
        <a:lt2>
          <a:srgbClr val="FF5C47"/>
        </a:lt2>
        <a:accent1>
          <a:srgbClr val="A6CAE1"/>
        </a:accent1>
        <a:accent2>
          <a:srgbClr val="567EB9"/>
        </a:accent2>
        <a:accent3>
          <a:srgbClr val="FFFFFF"/>
        </a:accent3>
        <a:accent4>
          <a:srgbClr val="06518F"/>
        </a:accent4>
        <a:accent5>
          <a:srgbClr val="D0E1EE"/>
        </a:accent5>
        <a:accent6>
          <a:srgbClr val="4D72A7"/>
        </a:accent6>
        <a:hlink>
          <a:srgbClr val="0C2E86"/>
        </a:hlink>
        <a:folHlink>
          <a:srgbClr val="AA014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blue_intel_only">
  <a:themeElements>
    <a:clrScheme name="blue_intel_only 1">
      <a:dk1>
        <a:srgbClr val="FF5C00"/>
      </a:dk1>
      <a:lt1>
        <a:srgbClr val="FFFFFF"/>
      </a:lt1>
      <a:dk2>
        <a:srgbClr val="0C2E86"/>
      </a:dk2>
      <a:lt2>
        <a:srgbClr val="F5E647"/>
      </a:lt2>
      <a:accent1>
        <a:srgbClr val="A6CAE1"/>
      </a:accent1>
      <a:accent2>
        <a:srgbClr val="567EB9"/>
      </a:accent2>
      <a:accent3>
        <a:srgbClr val="AAADC3"/>
      </a:accent3>
      <a:accent4>
        <a:srgbClr val="DADADA"/>
      </a:accent4>
      <a:accent5>
        <a:srgbClr val="D0E1EE"/>
      </a:accent5>
      <a:accent6>
        <a:srgbClr val="4D72A7"/>
      </a:accent6>
      <a:hlink>
        <a:srgbClr val="0860A8"/>
      </a:hlink>
      <a:folHlink>
        <a:srgbClr val="AA014C"/>
      </a:folHlink>
    </a:clrScheme>
    <a:fontScheme name="blue_intel_onl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65" charset="0"/>
          </a:defRPr>
        </a:defPPr>
      </a:lstStyle>
    </a:lnDef>
  </a:objectDefaults>
  <a:extraClrSchemeLst>
    <a:extraClrScheme>
      <a:clrScheme name="blue_intel_only 1">
        <a:dk1>
          <a:srgbClr val="FF5C00"/>
        </a:dk1>
        <a:lt1>
          <a:srgbClr val="FFFFFF"/>
        </a:lt1>
        <a:dk2>
          <a:srgbClr val="0C2E86"/>
        </a:dk2>
        <a:lt2>
          <a:srgbClr val="F5E647"/>
        </a:lt2>
        <a:accent1>
          <a:srgbClr val="A6CAE1"/>
        </a:accent1>
        <a:accent2>
          <a:srgbClr val="567EB9"/>
        </a:accent2>
        <a:accent3>
          <a:srgbClr val="AAADC3"/>
        </a:accent3>
        <a:accent4>
          <a:srgbClr val="DADADA"/>
        </a:accent4>
        <a:accent5>
          <a:srgbClr val="D0E1EE"/>
        </a:accent5>
        <a:accent6>
          <a:srgbClr val="4D72A7"/>
        </a:accent6>
        <a:hlink>
          <a:srgbClr val="0860A8"/>
        </a:hlink>
        <a:folHlink>
          <a:srgbClr val="AA014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_intel_only 2">
        <a:dk1>
          <a:srgbClr val="0860A8"/>
        </a:dk1>
        <a:lt1>
          <a:srgbClr val="FFFFFF"/>
        </a:lt1>
        <a:dk2>
          <a:srgbClr val="F5E647"/>
        </a:dk2>
        <a:lt2>
          <a:srgbClr val="FF5C47"/>
        </a:lt2>
        <a:accent1>
          <a:srgbClr val="A6CAE1"/>
        </a:accent1>
        <a:accent2>
          <a:srgbClr val="567EB9"/>
        </a:accent2>
        <a:accent3>
          <a:srgbClr val="FFFFFF"/>
        </a:accent3>
        <a:accent4>
          <a:srgbClr val="06518F"/>
        </a:accent4>
        <a:accent5>
          <a:srgbClr val="D0E1EE"/>
        </a:accent5>
        <a:accent6>
          <a:srgbClr val="4D72A7"/>
        </a:accent6>
        <a:hlink>
          <a:srgbClr val="0C2E86"/>
        </a:hlink>
        <a:folHlink>
          <a:srgbClr val="AA014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blue_intel_only">
  <a:themeElements>
    <a:clrScheme name="blue_intel_only 1">
      <a:dk1>
        <a:srgbClr val="FF5C00"/>
      </a:dk1>
      <a:lt1>
        <a:srgbClr val="FFFFFF"/>
      </a:lt1>
      <a:dk2>
        <a:srgbClr val="0C2E86"/>
      </a:dk2>
      <a:lt2>
        <a:srgbClr val="F5E647"/>
      </a:lt2>
      <a:accent1>
        <a:srgbClr val="A6CAE1"/>
      </a:accent1>
      <a:accent2>
        <a:srgbClr val="567EB9"/>
      </a:accent2>
      <a:accent3>
        <a:srgbClr val="AAADC3"/>
      </a:accent3>
      <a:accent4>
        <a:srgbClr val="DADADA"/>
      </a:accent4>
      <a:accent5>
        <a:srgbClr val="D0E1EE"/>
      </a:accent5>
      <a:accent6>
        <a:srgbClr val="4D72A7"/>
      </a:accent6>
      <a:hlink>
        <a:srgbClr val="0860A8"/>
      </a:hlink>
      <a:folHlink>
        <a:srgbClr val="AA014C"/>
      </a:folHlink>
    </a:clrScheme>
    <a:fontScheme name="blue_intel_onl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65" charset="0"/>
          </a:defRPr>
        </a:defPPr>
      </a:lstStyle>
    </a:lnDef>
  </a:objectDefaults>
  <a:extraClrSchemeLst>
    <a:extraClrScheme>
      <a:clrScheme name="blue_intel_only 1">
        <a:dk1>
          <a:srgbClr val="FF5C00"/>
        </a:dk1>
        <a:lt1>
          <a:srgbClr val="FFFFFF"/>
        </a:lt1>
        <a:dk2>
          <a:srgbClr val="0C2E86"/>
        </a:dk2>
        <a:lt2>
          <a:srgbClr val="F5E647"/>
        </a:lt2>
        <a:accent1>
          <a:srgbClr val="A6CAE1"/>
        </a:accent1>
        <a:accent2>
          <a:srgbClr val="567EB9"/>
        </a:accent2>
        <a:accent3>
          <a:srgbClr val="AAADC3"/>
        </a:accent3>
        <a:accent4>
          <a:srgbClr val="DADADA"/>
        </a:accent4>
        <a:accent5>
          <a:srgbClr val="D0E1EE"/>
        </a:accent5>
        <a:accent6>
          <a:srgbClr val="4D72A7"/>
        </a:accent6>
        <a:hlink>
          <a:srgbClr val="0860A8"/>
        </a:hlink>
        <a:folHlink>
          <a:srgbClr val="AA014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_intel_only 2">
        <a:dk1>
          <a:srgbClr val="0860A8"/>
        </a:dk1>
        <a:lt1>
          <a:srgbClr val="FFFFFF"/>
        </a:lt1>
        <a:dk2>
          <a:srgbClr val="F5E647"/>
        </a:dk2>
        <a:lt2>
          <a:srgbClr val="FF5C47"/>
        </a:lt2>
        <a:accent1>
          <a:srgbClr val="A6CAE1"/>
        </a:accent1>
        <a:accent2>
          <a:srgbClr val="567EB9"/>
        </a:accent2>
        <a:accent3>
          <a:srgbClr val="FFFFFF"/>
        </a:accent3>
        <a:accent4>
          <a:srgbClr val="06518F"/>
        </a:accent4>
        <a:accent5>
          <a:srgbClr val="D0E1EE"/>
        </a:accent5>
        <a:accent6>
          <a:srgbClr val="4D72A7"/>
        </a:accent6>
        <a:hlink>
          <a:srgbClr val="0C2E86"/>
        </a:hlink>
        <a:folHlink>
          <a:srgbClr val="AA014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blue_intel_only">
  <a:themeElements>
    <a:clrScheme name="blue_intel_only 1">
      <a:dk1>
        <a:srgbClr val="FF5C00"/>
      </a:dk1>
      <a:lt1>
        <a:srgbClr val="FFFFFF"/>
      </a:lt1>
      <a:dk2>
        <a:srgbClr val="0C2E86"/>
      </a:dk2>
      <a:lt2>
        <a:srgbClr val="F5E647"/>
      </a:lt2>
      <a:accent1>
        <a:srgbClr val="A6CAE1"/>
      </a:accent1>
      <a:accent2>
        <a:srgbClr val="567EB9"/>
      </a:accent2>
      <a:accent3>
        <a:srgbClr val="AAADC3"/>
      </a:accent3>
      <a:accent4>
        <a:srgbClr val="DADADA"/>
      </a:accent4>
      <a:accent5>
        <a:srgbClr val="D0E1EE"/>
      </a:accent5>
      <a:accent6>
        <a:srgbClr val="4D72A7"/>
      </a:accent6>
      <a:hlink>
        <a:srgbClr val="0860A8"/>
      </a:hlink>
      <a:folHlink>
        <a:srgbClr val="AA014C"/>
      </a:folHlink>
    </a:clrScheme>
    <a:fontScheme name="blue_intel_onl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65" charset="0"/>
          </a:defRPr>
        </a:defPPr>
      </a:lstStyle>
    </a:lnDef>
  </a:objectDefaults>
  <a:extraClrSchemeLst>
    <a:extraClrScheme>
      <a:clrScheme name="blue_intel_only 1">
        <a:dk1>
          <a:srgbClr val="FF5C00"/>
        </a:dk1>
        <a:lt1>
          <a:srgbClr val="FFFFFF"/>
        </a:lt1>
        <a:dk2>
          <a:srgbClr val="0C2E86"/>
        </a:dk2>
        <a:lt2>
          <a:srgbClr val="F5E647"/>
        </a:lt2>
        <a:accent1>
          <a:srgbClr val="A6CAE1"/>
        </a:accent1>
        <a:accent2>
          <a:srgbClr val="567EB9"/>
        </a:accent2>
        <a:accent3>
          <a:srgbClr val="AAADC3"/>
        </a:accent3>
        <a:accent4>
          <a:srgbClr val="DADADA"/>
        </a:accent4>
        <a:accent5>
          <a:srgbClr val="D0E1EE"/>
        </a:accent5>
        <a:accent6>
          <a:srgbClr val="4D72A7"/>
        </a:accent6>
        <a:hlink>
          <a:srgbClr val="0860A8"/>
        </a:hlink>
        <a:folHlink>
          <a:srgbClr val="AA014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_intel_only 2">
        <a:dk1>
          <a:srgbClr val="0860A8"/>
        </a:dk1>
        <a:lt1>
          <a:srgbClr val="FFFFFF"/>
        </a:lt1>
        <a:dk2>
          <a:srgbClr val="F5E647"/>
        </a:dk2>
        <a:lt2>
          <a:srgbClr val="FF5C47"/>
        </a:lt2>
        <a:accent1>
          <a:srgbClr val="A6CAE1"/>
        </a:accent1>
        <a:accent2>
          <a:srgbClr val="567EB9"/>
        </a:accent2>
        <a:accent3>
          <a:srgbClr val="FFFFFF"/>
        </a:accent3>
        <a:accent4>
          <a:srgbClr val="06518F"/>
        </a:accent4>
        <a:accent5>
          <a:srgbClr val="D0E1EE"/>
        </a:accent5>
        <a:accent6>
          <a:srgbClr val="4D72A7"/>
        </a:accent6>
        <a:hlink>
          <a:srgbClr val="0C2E86"/>
        </a:hlink>
        <a:folHlink>
          <a:srgbClr val="AA014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36426</TotalTime>
  <Words>5965</Words>
  <Application>Microsoft Macintosh PowerPoint</Application>
  <PresentationFormat>On-screen Show (4:3)</PresentationFormat>
  <Paragraphs>1629</Paragraphs>
  <Slides>88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88</vt:i4>
      </vt:variant>
    </vt:vector>
  </HeadingPairs>
  <TitlesOfParts>
    <vt:vector size="94" baseType="lpstr">
      <vt:lpstr>blue_intel_only</vt:lpstr>
      <vt:lpstr>1_blue_intel_only</vt:lpstr>
      <vt:lpstr>2_blue_intel_only</vt:lpstr>
      <vt:lpstr>3_blue_intel_only</vt:lpstr>
      <vt:lpstr>4_blue_intel_only</vt:lpstr>
      <vt:lpstr>5_blue_intel_only</vt:lpstr>
      <vt:lpstr>Software Transactional Memory  TiC 2010 </vt:lpstr>
      <vt:lpstr>Agenda</vt:lpstr>
      <vt:lpstr>Concurrent Programming Today</vt:lpstr>
      <vt:lpstr>Designing Map Structure</vt:lpstr>
      <vt:lpstr>ConcurrentMap Class</vt:lpstr>
      <vt:lpstr>Refined ConcurrentMap Class</vt:lpstr>
      <vt:lpstr>Actual Code</vt:lpstr>
      <vt:lpstr>Composition</vt:lpstr>
      <vt:lpstr>TM Approach</vt:lpstr>
      <vt:lpstr>Agenda</vt:lpstr>
      <vt:lpstr>Managed vs. Unmanaged STM</vt:lpstr>
      <vt:lpstr>Atomic Blocks == Transactions</vt:lpstr>
      <vt:lpstr>Serial Execution</vt:lpstr>
      <vt:lpstr>Serializable Execution</vt:lpstr>
      <vt:lpstr>Non-Serializable Execution</vt:lpstr>
      <vt:lpstr>Transaction Nesting</vt:lpstr>
      <vt:lpstr>Open Nesting</vt:lpstr>
      <vt:lpstr>Closed Nesting</vt:lpstr>
      <vt:lpstr>Flatten Or Not To Flatten?</vt:lpstr>
      <vt:lpstr>More on Execution Semantics</vt:lpstr>
      <vt:lpstr>Problematic Behavior</vt:lpstr>
      <vt:lpstr>Two Points of View on Atomicity</vt:lpstr>
      <vt:lpstr>Weak Atomicity</vt:lpstr>
      <vt:lpstr>Non-Repeatable Read</vt:lpstr>
      <vt:lpstr>Dirty Read</vt:lpstr>
      <vt:lpstr>Strong Atomicity</vt:lpstr>
      <vt:lpstr>Non-Repeatable Read</vt:lpstr>
      <vt:lpstr>Dirty Read</vt:lpstr>
      <vt:lpstr>Are We Done?</vt:lpstr>
      <vt:lpstr>Single Global Lock Atomicity</vt:lpstr>
      <vt:lpstr>Consistency</vt:lpstr>
      <vt:lpstr>Privatization Safety</vt:lpstr>
      <vt:lpstr>Agenda</vt:lpstr>
      <vt:lpstr>Transactional Execution Modes</vt:lpstr>
      <vt:lpstr>Write Buffering vs. In-Place Update</vt:lpstr>
      <vt:lpstr>Conflict Detection Granularity</vt:lpstr>
      <vt:lpstr>Agenda</vt:lpstr>
      <vt:lpstr>Intel C/C++ STM  http://whatif.intel.com    (NEW RELEASE IN Q3 2010)</vt:lpstr>
      <vt:lpstr>System Architecture</vt:lpstr>
      <vt:lpstr>Runtime Overview</vt:lpstr>
      <vt:lpstr>Per thread metadata</vt:lpstr>
      <vt:lpstr>Transation Record (TxnRec)</vt:lpstr>
      <vt:lpstr>Optimistic STM Algorithm</vt:lpstr>
      <vt:lpstr>Consistency</vt:lpstr>
      <vt:lpstr>Validation</vt:lpstr>
      <vt:lpstr>Validation</vt:lpstr>
      <vt:lpstr>Privatization Safety</vt:lpstr>
      <vt:lpstr>Quiescence</vt:lpstr>
      <vt:lpstr>Quiescence</vt:lpstr>
      <vt:lpstr>Unified STM</vt:lpstr>
      <vt:lpstr>Owner Table for Unified STM</vt:lpstr>
      <vt:lpstr>OptTxnRec</vt:lpstr>
      <vt:lpstr>PessTxnRec</vt:lpstr>
      <vt:lpstr>Unified STM Algorithm</vt:lpstr>
      <vt:lpstr>Agenda</vt:lpstr>
      <vt:lpstr>Compiler/Runtime Interaction</vt:lpstr>
      <vt:lpstr>ABI: Txn Begin and Commit</vt:lpstr>
      <vt:lpstr>ABI: Read and Write Barriers</vt:lpstr>
      <vt:lpstr>Simple Atomic Block Translated</vt:lpstr>
      <vt:lpstr>User Abort and Retry Translated</vt:lpstr>
      <vt:lpstr>Optimizations for Transactions</vt:lpstr>
      <vt:lpstr>Un-instrumented Serial Mode</vt:lpstr>
      <vt:lpstr>ABI: Optimized Barrier Templates</vt:lpstr>
      <vt:lpstr>Barrier Optimization Example</vt:lpstr>
      <vt:lpstr>ABI: Undo and Commit Functions</vt:lpstr>
      <vt:lpstr>Transactional Function Wrappers</vt:lpstr>
      <vt:lpstr>Memory Management Risks</vt:lpstr>
      <vt:lpstr>Memory Management Algorithm</vt:lpstr>
      <vt:lpstr>Safe Memory Management</vt:lpstr>
      <vt:lpstr>Functions Code Generation</vt:lpstr>
      <vt:lpstr>Code Generation for tm_callable</vt:lpstr>
      <vt:lpstr>Code Generation for tm_pure</vt:lpstr>
      <vt:lpstr>Indirect Calls</vt:lpstr>
      <vt:lpstr>Agenda</vt:lpstr>
      <vt:lpstr>TM in Real World</vt:lpstr>
      <vt:lpstr>False Conflicts</vt:lpstr>
      <vt:lpstr>Mapping to TxnRec-s</vt:lpstr>
      <vt:lpstr>Refined Hash Function</vt:lpstr>
      <vt:lpstr>False Conflicts Reduced</vt:lpstr>
      <vt:lpstr>Over-Instrumentation</vt:lpstr>
      <vt:lpstr>__tm_waiver</vt:lpstr>
      <vt:lpstr>Over-Instrumentation Reduced</vt:lpstr>
      <vt:lpstr>Quiescence Overhead</vt:lpstr>
      <vt:lpstr>Other Issues</vt:lpstr>
      <vt:lpstr>Finding the Bottlenecks</vt:lpstr>
      <vt:lpstr>Per Critical Section Statistics</vt:lpstr>
      <vt:lpstr>Overall Performance</vt:lpstr>
      <vt:lpstr>PowerPoint Presentation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Verdana Bold 36</dc:title>
  <dc:creator>ewinton</dc:creator>
  <cp:lastModifiedBy>Lukasz Ziarek</cp:lastModifiedBy>
  <cp:revision>736</cp:revision>
  <dcterms:created xsi:type="dcterms:W3CDTF">2010-05-14T23:38:45Z</dcterms:created>
  <dcterms:modified xsi:type="dcterms:W3CDTF">2015-10-12T13:55:31Z</dcterms:modified>
</cp:coreProperties>
</file>