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8" r:id="rId2"/>
    <p:sldId id="274" r:id="rId3"/>
    <p:sldId id="273" r:id="rId4"/>
    <p:sldId id="276" r:id="rId5"/>
    <p:sldId id="275" r:id="rId6"/>
    <p:sldId id="259" r:id="rId7"/>
    <p:sldId id="266" r:id="rId8"/>
    <p:sldId id="260" r:id="rId9"/>
    <p:sldId id="267" r:id="rId10"/>
    <p:sldId id="261" r:id="rId11"/>
    <p:sldId id="268" r:id="rId12"/>
    <p:sldId id="262" r:id="rId13"/>
    <p:sldId id="269" r:id="rId14"/>
    <p:sldId id="263" r:id="rId15"/>
    <p:sldId id="270" r:id="rId16"/>
    <p:sldId id="264" r:id="rId17"/>
    <p:sldId id="271" r:id="rId18"/>
    <p:sldId id="265" r:id="rId19"/>
    <p:sldId id="272" r:id="rId2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2" d="100"/>
          <a:sy n="72" d="100"/>
        </p:scale>
        <p:origin x="-202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lgn="ctr">
              <a:defRPr>
                <a:latin typeface="Georgia"/>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latin typeface="Trebuchet MS"/>
                <a:cs typeface="Trebuchet MS"/>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10"/>
          <p:cNvCxnSpPr>
            <a:cxnSpLocks noChangeShapeType="1"/>
          </p:cNvCxnSpPr>
          <p:nvPr userDrawn="1"/>
        </p:nvCxnSpPr>
        <p:spPr bwMode="auto">
          <a:xfrm>
            <a:off x="762000" y="3733800"/>
            <a:ext cx="7772400" cy="1588"/>
          </a:xfrm>
          <a:prstGeom prst="line">
            <a:avLst/>
          </a:prstGeom>
          <a:noFill/>
          <a:ln w="9525">
            <a:solidFill>
              <a:schemeClr val="bg1"/>
            </a:solidFill>
            <a:prstDash val="dot"/>
            <a:round/>
            <a:headEnd/>
            <a:tailEnd/>
          </a:ln>
        </p:spPr>
      </p:cxnSp>
      <p:sp>
        <p:nvSpPr>
          <p:cNvPr id="2" name="Title 1"/>
          <p:cNvSpPr>
            <a:spLocks noGrp="1"/>
          </p:cNvSpPr>
          <p:nvPr>
            <p:ph type="title"/>
          </p:nvPr>
        </p:nvSpPr>
        <p:spPr>
          <a:xfrm>
            <a:off x="722313" y="3743325"/>
            <a:ext cx="7772400" cy="1362075"/>
          </a:xfrm>
          <a:prstGeom prst="rect">
            <a:avLst/>
          </a:prstGeom>
        </p:spPr>
        <p:txBody>
          <a:bodyPr anchor="t"/>
          <a:lstStyle>
            <a:lvl1pPr algn="l">
              <a:defRPr sz="4000" b="0" i="0" cap="all">
                <a:latin typeface="Georgia"/>
                <a:cs typeface="Georgia"/>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243138"/>
            <a:ext cx="7772400" cy="1500187"/>
          </a:xfrm>
          <a:prstGeom prst="rect">
            <a:avLst/>
          </a:prstGeom>
        </p:spPr>
        <p:txBody>
          <a:bodyPr anchor="b"/>
          <a:lstStyle>
            <a:lvl1pPr marL="0" indent="0">
              <a:buNone/>
              <a:defRPr sz="2000" b="0" i="0">
                <a:latin typeface="Trebuchet MS"/>
                <a:cs typeface="Trebuchet M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143000"/>
            <a:ext cx="7772400" cy="1143000"/>
          </a:xfrm>
          <a:prstGeom prst="rect">
            <a:avLst/>
          </a:prstGeom>
        </p:spPr>
        <p:txBody>
          <a:bodyPr/>
          <a:lstStyle>
            <a:lvl1pPr>
              <a:defRPr b="0" i="0">
                <a:latin typeface="Georgia"/>
                <a:cs typeface="Georgia"/>
              </a:defRPr>
            </a:lvl1pPr>
          </a:lstStyle>
          <a:p>
            <a:r>
              <a:rPr lang="en-US" smtClean="0"/>
              <a:t>Click to edit Master title style</a:t>
            </a:r>
            <a:endParaRPr lang="en-US" dirty="0"/>
          </a:p>
        </p:txBody>
      </p:sp>
      <p:sp>
        <p:nvSpPr>
          <p:cNvPr id="3" name="Content Placeholder 2"/>
          <p:cNvSpPr>
            <a:spLocks noGrp="1"/>
          </p:cNvSpPr>
          <p:nvPr>
            <p:ph idx="1"/>
          </p:nvPr>
        </p:nvSpPr>
        <p:spPr>
          <a:xfrm>
            <a:off x="685800" y="2514600"/>
            <a:ext cx="7772400" cy="3429000"/>
          </a:xfrm>
          <a:prstGeom prst="rect">
            <a:avLst/>
          </a:prstGeom>
        </p:spPr>
        <p:txBody>
          <a:bodyPr/>
          <a:lstStyle>
            <a:lvl1pPr>
              <a:defRPr b="0" i="0">
                <a:latin typeface="Trebuchet MS"/>
                <a:cs typeface="Trebuchet MS"/>
              </a:defRPr>
            </a:lvl1pPr>
            <a:lvl2pPr>
              <a:buClr>
                <a:schemeClr val="bg1"/>
              </a:buClr>
              <a:defRPr lang="en-US" sz="2400" b="0" i="0" dirty="0" smtClean="0">
                <a:solidFill>
                  <a:schemeClr val="bg1"/>
                </a:solidFill>
                <a:latin typeface="Trebuchet MS"/>
                <a:ea typeface="ＭＳ Ｐゴシック" pitchFamily="122" charset="-128"/>
                <a:cs typeface="Trebuchet MS"/>
              </a:defRPr>
            </a:lvl2pPr>
            <a:lvl3pPr>
              <a:buClrTx/>
              <a:defRPr b="0" i="0">
                <a:latin typeface="Trebuchet MS"/>
                <a:cs typeface="Trebuchet MS"/>
              </a:defRPr>
            </a:lvl3pPr>
            <a:lvl4pPr>
              <a:buClrTx/>
              <a:defRPr b="0" i="0">
                <a:latin typeface="Trebuchet MS"/>
                <a:cs typeface="Trebuchet MS"/>
              </a:defRPr>
            </a:lvl4pPr>
            <a:lvl5pPr>
              <a:defRPr b="0" i="1">
                <a:latin typeface="Trebuchet MS"/>
                <a:cs typeface="Trebuchet M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7772400" cy="1143000"/>
          </a:xfrm>
          <a:prstGeom prst="rect">
            <a:avLst/>
          </a:prstGeom>
        </p:spPr>
        <p:txBody>
          <a:bodyPr/>
          <a:lstStyle>
            <a:lvl1pPr>
              <a:defRPr b="0" i="0">
                <a:latin typeface="Georgia"/>
                <a:cs typeface="Georgia"/>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90599"/>
            <a:ext cx="8229600" cy="1006475"/>
          </a:xfrm>
          <a:prstGeom prst="rect">
            <a:avLst/>
          </a:prstGeom>
        </p:spPr>
        <p:txBody>
          <a:bodyPr/>
          <a:lstStyle>
            <a:lvl1pPr>
              <a:defRPr b="0" i="0">
                <a:latin typeface="Georgia"/>
                <a:cs typeface="Georgia"/>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315376"/>
            <a:ext cx="4040188" cy="438935"/>
          </a:xfrm>
          <a:prstGeom prst="rect">
            <a:avLst/>
          </a:prstGeom>
        </p:spPr>
        <p:txBody>
          <a:bodyPr anchor="b"/>
          <a:lstStyle>
            <a:lvl1pPr marL="0" indent="0">
              <a:buNone/>
              <a:defRPr sz="2400" b="0"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895601"/>
            <a:ext cx="4040188" cy="3124200"/>
          </a:xfrm>
          <a:prstGeom prst="rect">
            <a:avLst/>
          </a:prstGeom>
        </p:spPr>
        <p:txBody>
          <a:bodyPr/>
          <a:lstStyle>
            <a:lvl1pPr>
              <a:defRPr sz="2400" b="0" i="0">
                <a:latin typeface="Trebuchet MS"/>
                <a:cs typeface="Trebuchet MS"/>
              </a:defRPr>
            </a:lvl1pPr>
            <a:lvl2pPr>
              <a:buClrTx/>
              <a:buFont typeface="Arial"/>
              <a:buChar char="•"/>
              <a:defRPr sz="2000" b="0" i="0">
                <a:latin typeface="Trebuchet MS"/>
                <a:cs typeface="Trebuchet MS"/>
              </a:defRPr>
            </a:lvl2pPr>
            <a:lvl3pPr>
              <a:buClrTx/>
              <a:buFont typeface="Arial"/>
              <a:buChar char="•"/>
              <a:defRPr sz="1800" b="0" i="0">
                <a:latin typeface="Trebuchet MS"/>
                <a:cs typeface="Trebuchet MS"/>
              </a:defRPr>
            </a:lvl3pPr>
            <a:lvl4pPr>
              <a:buClrTx/>
              <a:buFont typeface="Arial"/>
              <a:buChar char="•"/>
              <a:defRPr sz="1600" b="0" i="0">
                <a:latin typeface="Trebuchet MS"/>
                <a:cs typeface="Trebuchet MS"/>
              </a:defRPr>
            </a:lvl4pPr>
            <a:lvl5pPr>
              <a:buClr>
                <a:srgbClr val="ECD63F"/>
              </a:buClr>
              <a:buFontTx/>
              <a:buNone/>
              <a:defRPr sz="1600" b="0" i="1">
                <a:latin typeface="Trebuchet MS"/>
                <a:cs typeface="Trebuchet MS"/>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2315376"/>
            <a:ext cx="4041775" cy="438935"/>
          </a:xfrm>
          <a:prstGeom prst="rect">
            <a:avLst/>
          </a:prstGeom>
        </p:spPr>
        <p:txBody>
          <a:bodyPr anchor="b"/>
          <a:lstStyle>
            <a:lvl1pPr marL="0" indent="0">
              <a:buNone/>
              <a:defRPr sz="2400" b="0"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895601"/>
            <a:ext cx="4041775" cy="3124200"/>
          </a:xfrm>
          <a:prstGeom prst="rect">
            <a:avLst/>
          </a:prstGeom>
        </p:spPr>
        <p:txBody>
          <a:bodyPr/>
          <a:lstStyle>
            <a:lvl1pPr>
              <a:defRPr sz="2400"/>
            </a:lvl1pPr>
            <a:lvl2pPr>
              <a:buClrTx/>
              <a:buFont typeface="Arial"/>
              <a:buChar char="•"/>
              <a:defRPr sz="2000"/>
            </a:lvl2pPr>
            <a:lvl3pPr>
              <a:buClrTx/>
              <a:buFont typeface="Arial"/>
              <a:buChar char="•"/>
              <a:defRPr sz="1800"/>
            </a:lvl3pPr>
            <a:lvl4pPr>
              <a:buClrTx/>
              <a:buFont typeface="Arial"/>
              <a:buChar char="•"/>
              <a:defRPr sz="1600"/>
            </a:lvl4pPr>
            <a:lvl5pPr>
              <a:buClr>
                <a:srgbClr val="ECD63F"/>
              </a:buClr>
              <a:buFontTx/>
              <a:buNone/>
              <a:defRPr sz="1600" i="1"/>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3008313" cy="1295400"/>
          </a:xfrm>
          <a:prstGeom prst="rect">
            <a:avLst/>
          </a:prstGeom>
          <a:solidFill>
            <a:srgbClr val="E59C00"/>
          </a:solidFill>
        </p:spPr>
        <p:txBody>
          <a:bodyPr anchor="b"/>
          <a:lstStyle>
            <a:lvl1pPr algn="l">
              <a:defRPr sz="2000" b="0" i="0">
                <a:latin typeface="Trebuchet MS"/>
                <a:cs typeface="Trebuchet MS"/>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1066801"/>
            <a:ext cx="5111750" cy="4953000"/>
          </a:xfrm>
          <a:prstGeom prst="rect">
            <a:avLst/>
          </a:prstGeom>
        </p:spPr>
        <p:txBody>
          <a:bodyPr/>
          <a:lstStyle>
            <a:lvl1pPr>
              <a:defRPr sz="3200">
                <a:latin typeface="Georgia"/>
                <a:cs typeface="Georgia"/>
              </a:defRPr>
            </a:lvl1pPr>
            <a:lvl2pPr>
              <a:buClrTx/>
              <a:buFont typeface="Arial"/>
              <a:buChar char="•"/>
              <a:defRPr sz="2800" b="0" i="0">
                <a:latin typeface="Trebuchet MS"/>
                <a:cs typeface="Trebuchet MS"/>
              </a:defRPr>
            </a:lvl2pPr>
            <a:lvl3pPr>
              <a:buClrTx/>
              <a:buFont typeface="Arial"/>
              <a:buChar char="•"/>
              <a:defRPr sz="2400" b="0" i="0">
                <a:latin typeface="Trebuchet MS"/>
                <a:cs typeface="Trebuchet MS"/>
              </a:defRPr>
            </a:lvl3pPr>
            <a:lvl4pPr>
              <a:buClrTx/>
              <a:buFont typeface="Arial"/>
              <a:buChar char="•"/>
              <a:defRPr sz="2000" b="0" i="0">
                <a:latin typeface="Trebuchet MS"/>
                <a:cs typeface="Trebuchet MS"/>
              </a:defRPr>
            </a:lvl4pPr>
            <a:lvl5pPr>
              <a:buClr>
                <a:srgbClr val="ECD63F"/>
              </a:buClr>
              <a:buFontTx/>
              <a:buNone/>
              <a:defRPr sz="2000" b="0" i="1">
                <a:latin typeface="Trebuchet MS"/>
                <a:cs typeface="Trebuchet MS"/>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514600"/>
            <a:ext cx="3008313" cy="3505200"/>
          </a:xfrm>
          <a:prstGeom prst="rect">
            <a:avLst/>
          </a:prstGeom>
        </p:spPr>
        <p:txBody>
          <a:bodyPr/>
          <a:lstStyle>
            <a:lvl1pPr marL="0" indent="0">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0"/>
            <a:ext cx="5334000" cy="566738"/>
          </a:xfrm>
          <a:prstGeom prst="rect">
            <a:avLst/>
          </a:prstGeom>
        </p:spPr>
        <p:txBody>
          <a:bodyPr anchor="b"/>
          <a:lstStyle>
            <a:lvl1pPr algn="ctr">
              <a:defRPr sz="2000" b="0" i="0">
                <a:latin typeface="Georgia"/>
                <a:cs typeface="Georgia"/>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828800" y="1143000"/>
            <a:ext cx="5334000" cy="3429000"/>
          </a:xfrm>
          <a:prstGeom prst="rect">
            <a:avLst/>
          </a:prstGeom>
          <a:ln>
            <a:headEnd type="none" w="med" len="med"/>
            <a:tailEnd type="none" w="med" len="med"/>
          </a:ln>
        </p:spPr>
        <p:style>
          <a:lnRef idx="2">
            <a:schemeClr val="accent3">
              <a:shade val="50000"/>
            </a:schemeClr>
          </a:lnRef>
          <a:fillRef idx="1">
            <a:schemeClr val="accent3"/>
          </a:fillRef>
          <a:effectRef idx="0">
            <a:schemeClr val="accent3"/>
          </a:effectRef>
          <a:fontRef idx="none"/>
        </p:style>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smtClean="0"/>
          </a:p>
        </p:txBody>
      </p:sp>
      <p:sp>
        <p:nvSpPr>
          <p:cNvPr id="4" name="Text Placeholder 3"/>
          <p:cNvSpPr>
            <a:spLocks noGrp="1"/>
          </p:cNvSpPr>
          <p:nvPr>
            <p:ph type="body" sz="half" idx="2"/>
          </p:nvPr>
        </p:nvSpPr>
        <p:spPr>
          <a:xfrm>
            <a:off x="1828800" y="5138738"/>
            <a:ext cx="5334000" cy="804862"/>
          </a:xfrm>
          <a:prstGeom prst="rect">
            <a:avLst/>
          </a:prstGeom>
        </p:spPr>
        <p:txBody>
          <a:bodyPr/>
          <a:lstStyle>
            <a:lvl1pPr marL="0" indent="0" algn="ctr">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blue_seal.jpg"/>
          <p:cNvPicPr>
            <a:picLocks noChangeAspect="1"/>
          </p:cNvPicPr>
          <p:nvPr/>
        </p:nvPicPr>
        <p:blipFill>
          <a:blip r:embed="rId10"/>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30" r:id="rId1"/>
    <p:sldLayoutId id="2147483831" r:id="rId2"/>
    <p:sldLayoutId id="2147483837" r:id="rId3"/>
    <p:sldLayoutId id="2147483832" r:id="rId4"/>
    <p:sldLayoutId id="2147483833" r:id="rId5"/>
    <p:sldLayoutId id="2147483834" r:id="rId6"/>
    <p:sldLayoutId id="2147483835" r:id="rId7"/>
    <p:sldLayoutId id="2147483836" r:id="rId8"/>
  </p:sldLayoutIdLst>
  <p:txStyles>
    <p:titleStyle>
      <a:lvl1pPr algn="l" rtl="0" eaLnBrk="1" fontAlgn="base" hangingPunct="1">
        <a:spcBef>
          <a:spcPct val="0"/>
        </a:spcBef>
        <a:spcAft>
          <a:spcPct val="0"/>
        </a:spcAft>
        <a:defRPr sz="3600">
          <a:solidFill>
            <a:schemeClr val="bg1"/>
          </a:solidFill>
          <a:latin typeface="+mj-lt"/>
          <a:ea typeface="ＭＳ Ｐゴシック" pitchFamily="122" charset="-128"/>
          <a:cs typeface="ＭＳ Ｐゴシック" pitchFamily="122" charset="-128"/>
        </a:defRPr>
      </a:lvl1pPr>
      <a:lvl2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2pPr>
      <a:lvl3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3pPr>
      <a:lvl4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4pPr>
      <a:lvl5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5pPr>
      <a:lvl6pPr marL="457200" algn="l" rtl="0" eaLnBrk="1" fontAlgn="base" hangingPunct="1">
        <a:spcBef>
          <a:spcPct val="0"/>
        </a:spcBef>
        <a:spcAft>
          <a:spcPct val="0"/>
        </a:spcAft>
        <a:defRPr sz="3600">
          <a:solidFill>
            <a:schemeClr val="bg1"/>
          </a:solidFill>
          <a:latin typeface="Times" pitchFamily="122" charset="0"/>
        </a:defRPr>
      </a:lvl6pPr>
      <a:lvl7pPr marL="914400" algn="l" rtl="0" eaLnBrk="1" fontAlgn="base" hangingPunct="1">
        <a:spcBef>
          <a:spcPct val="0"/>
        </a:spcBef>
        <a:spcAft>
          <a:spcPct val="0"/>
        </a:spcAft>
        <a:defRPr sz="3600">
          <a:solidFill>
            <a:schemeClr val="bg1"/>
          </a:solidFill>
          <a:latin typeface="Times" pitchFamily="122" charset="0"/>
        </a:defRPr>
      </a:lvl7pPr>
      <a:lvl8pPr marL="1371600" algn="l" rtl="0" eaLnBrk="1" fontAlgn="base" hangingPunct="1">
        <a:spcBef>
          <a:spcPct val="0"/>
        </a:spcBef>
        <a:spcAft>
          <a:spcPct val="0"/>
        </a:spcAft>
        <a:defRPr sz="3600">
          <a:solidFill>
            <a:schemeClr val="bg1"/>
          </a:solidFill>
          <a:latin typeface="Times" pitchFamily="122" charset="0"/>
        </a:defRPr>
      </a:lvl8pPr>
      <a:lvl9pPr marL="1828800" algn="l" rtl="0" eaLnBrk="1" fontAlgn="base" hangingPunct="1">
        <a:spcBef>
          <a:spcPct val="0"/>
        </a:spcBef>
        <a:spcAft>
          <a:spcPct val="0"/>
        </a:spcAft>
        <a:defRPr sz="3600">
          <a:solidFill>
            <a:schemeClr val="bg1"/>
          </a:solidFill>
          <a:latin typeface="Times" pitchFamily="122" charset="0"/>
        </a:defRPr>
      </a:lvl9pPr>
    </p:titleStyle>
    <p:bodyStyle>
      <a:lvl1pPr marL="342900" indent="-342900" algn="l" rtl="0" eaLnBrk="1" fontAlgn="base" hangingPunct="1">
        <a:spcBef>
          <a:spcPct val="20000"/>
        </a:spcBef>
        <a:spcAft>
          <a:spcPct val="0"/>
        </a:spcAft>
        <a:buClr>
          <a:srgbClr val="FF6600"/>
        </a:buClr>
        <a:defRPr sz="2400">
          <a:solidFill>
            <a:schemeClr val="bg1"/>
          </a:solidFill>
          <a:latin typeface="+mn-lt"/>
          <a:ea typeface="ＭＳ Ｐゴシック" pitchFamily="122" charset="-128"/>
          <a:cs typeface="ＭＳ Ｐゴシック" pitchFamily="122" charset="-128"/>
        </a:defRPr>
      </a:lvl1pPr>
      <a:lvl2pPr marL="742950" indent="-285750" algn="l" rtl="0" eaLnBrk="1" fontAlgn="base" hangingPunct="1">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1" fontAlgn="base" hangingPunct="1">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1" fontAlgn="base" hangingPunct="1">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dl.acm.org/citation.cfm?id=2732229"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hyper-db.com/" TargetMode="External"/><Relationship Id="rId3" Type="http://schemas.openxmlformats.org/officeDocument/2006/relationships/hyperlink" Target="http://www.dbtoaster.or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CSE 662 – Languages and Databases</a:t>
            </a:r>
            <a:br>
              <a:rPr lang="en-US" dirty="0" smtClean="0"/>
            </a:br>
            <a:r>
              <a:rPr lang="en-US" dirty="0" smtClean="0"/>
              <a:t>Project Overview Part 1</a:t>
            </a:r>
            <a:endParaRPr lang="en-US" dirty="0"/>
          </a:p>
        </p:txBody>
      </p:sp>
      <p:sp>
        <p:nvSpPr>
          <p:cNvPr id="3" name="Subtitle 2"/>
          <p:cNvSpPr>
            <a:spLocks noGrp="1"/>
          </p:cNvSpPr>
          <p:nvPr>
            <p:ph type="subTitle" idx="1"/>
          </p:nvPr>
        </p:nvSpPr>
        <p:spPr/>
        <p:txBody>
          <a:bodyPr/>
          <a:lstStyle/>
          <a:p>
            <a:r>
              <a:rPr lang="en-US" dirty="0" smtClean="0"/>
              <a:t>Oliver Kennedy &amp; Lukasz Ziarek</a:t>
            </a:r>
            <a:endParaRPr lang="en-US" dirty="0"/>
          </a:p>
        </p:txBody>
      </p:sp>
    </p:spTree>
    <p:extLst>
      <p:ext uri="{BB962C8B-B14F-4D97-AF65-F5344CB8AC3E}">
        <p14:creationId xmlns:p14="http://schemas.microsoft.com/office/powerpoint/2010/main" val="227548115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Announcements</a:t>
            </a:r>
            <a:endParaRPr lang="en-US" dirty="0"/>
          </a:p>
        </p:txBody>
      </p:sp>
      <p:sp>
        <p:nvSpPr>
          <p:cNvPr id="5" name="Content Placeholder 4"/>
          <p:cNvSpPr>
            <a:spLocks noGrp="1"/>
          </p:cNvSpPr>
          <p:nvPr>
            <p:ph idx="1"/>
          </p:nvPr>
        </p:nvSpPr>
        <p:spPr/>
        <p:txBody>
          <a:bodyPr/>
          <a:lstStyle/>
          <a:p>
            <a:pPr>
              <a:buFont typeface="Arial"/>
              <a:buChar char="•"/>
            </a:pPr>
            <a:r>
              <a:rPr lang="en-US" dirty="0" err="1" smtClean="0"/>
              <a:t>Scientista</a:t>
            </a:r>
            <a:r>
              <a:rPr lang="en-US" dirty="0" smtClean="0"/>
              <a:t> Brunch  </a:t>
            </a:r>
          </a:p>
          <a:p>
            <a:pPr lvl="1">
              <a:buFont typeface="Arial"/>
              <a:buChar char="•"/>
            </a:pPr>
            <a:r>
              <a:rPr lang="en-US" dirty="0" smtClean="0"/>
              <a:t>Today:  12 – 1  113A Davis Hall</a:t>
            </a:r>
          </a:p>
          <a:p>
            <a:pPr lvl="1">
              <a:buFont typeface="Arial"/>
              <a:buChar char="•"/>
            </a:pPr>
            <a:r>
              <a:rPr lang="en-US" dirty="0"/>
              <a:t>The Scientista</a:t>
            </a:r>
            <a:r>
              <a:rPr lang="en-US" dirty="0"/>
              <a:t> Foundation is a national organization that empowers pre-professional women in STEM.</a:t>
            </a:r>
          </a:p>
        </p:txBody>
      </p:sp>
    </p:spTree>
    <p:extLst>
      <p:ext uri="{BB962C8B-B14F-4D97-AF65-F5344CB8AC3E}">
        <p14:creationId xmlns:p14="http://schemas.microsoft.com/office/powerpoint/2010/main" val="3204148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Types of Projects</a:t>
            </a:r>
            <a:endParaRPr lang="en-US" dirty="0"/>
          </a:p>
        </p:txBody>
      </p:sp>
      <p:sp>
        <p:nvSpPr>
          <p:cNvPr id="5" name="Content Placeholder 4"/>
          <p:cNvSpPr>
            <a:spLocks noGrp="1"/>
          </p:cNvSpPr>
          <p:nvPr>
            <p:ph idx="1"/>
          </p:nvPr>
        </p:nvSpPr>
        <p:spPr/>
        <p:txBody>
          <a:bodyPr/>
          <a:lstStyle/>
          <a:p>
            <a:pPr>
              <a:buFont typeface="Arial"/>
              <a:buChar char="•"/>
            </a:pPr>
            <a:r>
              <a:rPr lang="en-US" dirty="0" smtClean="0"/>
              <a:t>Benchmarking and Evaluation</a:t>
            </a:r>
          </a:p>
          <a:p>
            <a:pPr>
              <a:buFont typeface="Arial"/>
              <a:buChar char="•"/>
            </a:pPr>
            <a:r>
              <a:rPr lang="en-US" dirty="0" smtClean="0"/>
              <a:t>Replication of Research Results</a:t>
            </a:r>
          </a:p>
          <a:p>
            <a:pPr>
              <a:buFont typeface="Arial"/>
              <a:buChar char="•"/>
            </a:pPr>
            <a:r>
              <a:rPr lang="en-US" dirty="0" smtClean="0"/>
              <a:t>Building of Specialized Databases</a:t>
            </a:r>
          </a:p>
          <a:p>
            <a:pPr>
              <a:buFont typeface="Arial"/>
              <a:buChar char="•"/>
            </a:pPr>
            <a:r>
              <a:rPr lang="en-US" dirty="0" smtClean="0"/>
              <a:t>Research Oriented</a:t>
            </a:r>
            <a:endParaRPr lang="en-US" dirty="0"/>
          </a:p>
        </p:txBody>
      </p:sp>
    </p:spTree>
    <p:extLst>
      <p:ext uri="{BB962C8B-B14F-4D97-AF65-F5344CB8AC3E}">
        <p14:creationId xmlns:p14="http://schemas.microsoft.com/office/powerpoint/2010/main" val="1324762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Checkpoint Expectations</a:t>
            </a:r>
            <a:endParaRPr lang="en-US" dirty="0"/>
          </a:p>
        </p:txBody>
      </p:sp>
      <p:sp>
        <p:nvSpPr>
          <p:cNvPr id="3" name="Content Placeholder 2"/>
          <p:cNvSpPr>
            <a:spLocks noGrp="1"/>
          </p:cNvSpPr>
          <p:nvPr>
            <p:ph idx="1"/>
          </p:nvPr>
        </p:nvSpPr>
        <p:spPr/>
        <p:txBody>
          <a:bodyPr/>
          <a:lstStyle/>
          <a:p>
            <a:pPr>
              <a:buFont typeface="Arial"/>
              <a:buChar char="•"/>
            </a:pPr>
            <a:r>
              <a:rPr lang="en-US" dirty="0" smtClean="0"/>
              <a:t>10+ page report</a:t>
            </a:r>
          </a:p>
          <a:p>
            <a:pPr lvl="1">
              <a:buFont typeface="Arial"/>
              <a:buChar char="•"/>
            </a:pPr>
            <a:r>
              <a:rPr lang="en-US" dirty="0" smtClean="0"/>
              <a:t>Design / algorithms</a:t>
            </a:r>
          </a:p>
          <a:p>
            <a:pPr lvl="1">
              <a:buFont typeface="Arial"/>
              <a:buChar char="•"/>
            </a:pPr>
            <a:r>
              <a:rPr lang="en-US" dirty="0" smtClean="0"/>
              <a:t>Limitations</a:t>
            </a:r>
          </a:p>
          <a:p>
            <a:pPr lvl="1">
              <a:buFont typeface="Arial"/>
              <a:buChar char="•"/>
            </a:pPr>
            <a:r>
              <a:rPr lang="en-US" dirty="0" smtClean="0"/>
              <a:t>Work plan</a:t>
            </a:r>
          </a:p>
          <a:p>
            <a:pPr lvl="1">
              <a:buFont typeface="Arial"/>
              <a:buChar char="•"/>
            </a:pPr>
            <a:r>
              <a:rPr lang="en-US" dirty="0" smtClean="0"/>
              <a:t>Related work</a:t>
            </a:r>
          </a:p>
          <a:p>
            <a:pPr>
              <a:buFont typeface="Arial"/>
              <a:buChar char="•"/>
            </a:pPr>
            <a:r>
              <a:rPr lang="en-US" dirty="0" smtClean="0"/>
              <a:t>Current state of the implementation brief</a:t>
            </a:r>
          </a:p>
          <a:p>
            <a:pPr>
              <a:buFont typeface="Arial"/>
              <a:buChar char="•"/>
            </a:pPr>
            <a:r>
              <a:rPr lang="en-US" dirty="0" smtClean="0"/>
              <a:t>Code / scripts written thus far</a:t>
            </a:r>
          </a:p>
          <a:p>
            <a:pPr>
              <a:buFont typeface="Arial"/>
              <a:buChar char="•"/>
            </a:pPr>
            <a:r>
              <a:rPr lang="en-US" dirty="0" smtClean="0"/>
              <a:t>Preliminary numbers</a:t>
            </a:r>
          </a:p>
          <a:p>
            <a:pPr>
              <a:buFont typeface="Arial"/>
              <a:buChar char="•"/>
            </a:pPr>
            <a:endParaRPr lang="en-US" dirty="0"/>
          </a:p>
        </p:txBody>
      </p:sp>
    </p:spTree>
    <p:extLst>
      <p:ext uri="{BB962C8B-B14F-4D97-AF65-F5344CB8AC3E}">
        <p14:creationId xmlns:p14="http://schemas.microsoft.com/office/powerpoint/2010/main" val="2723636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Project Expectations</a:t>
            </a:r>
            <a:endParaRPr lang="en-US" dirty="0"/>
          </a:p>
        </p:txBody>
      </p:sp>
      <p:sp>
        <p:nvSpPr>
          <p:cNvPr id="3" name="Content Placeholder 2"/>
          <p:cNvSpPr>
            <a:spLocks noGrp="1"/>
          </p:cNvSpPr>
          <p:nvPr>
            <p:ph idx="1"/>
          </p:nvPr>
        </p:nvSpPr>
        <p:spPr/>
        <p:txBody>
          <a:bodyPr/>
          <a:lstStyle/>
          <a:p>
            <a:pPr>
              <a:buFont typeface="Arial"/>
              <a:buChar char="•"/>
            </a:pPr>
            <a:r>
              <a:rPr lang="en-US" dirty="0" smtClean="0"/>
              <a:t>15+ page report</a:t>
            </a:r>
          </a:p>
          <a:p>
            <a:pPr>
              <a:buFont typeface="Arial"/>
              <a:buChar char="•"/>
            </a:pPr>
            <a:r>
              <a:rPr lang="en-US" dirty="0" smtClean="0"/>
              <a:t>Implementation and Documentation</a:t>
            </a:r>
          </a:p>
          <a:p>
            <a:pPr>
              <a:buFont typeface="Arial"/>
              <a:buChar char="•"/>
            </a:pPr>
            <a:r>
              <a:rPr lang="en-US" dirty="0" smtClean="0"/>
              <a:t>Unit tests and benchmarks</a:t>
            </a:r>
          </a:p>
          <a:p>
            <a:pPr>
              <a:buFont typeface="Arial"/>
              <a:buChar char="•"/>
            </a:pPr>
            <a:r>
              <a:rPr lang="en-US" dirty="0" smtClean="0"/>
              <a:t>Build scripts</a:t>
            </a:r>
          </a:p>
          <a:p>
            <a:pPr>
              <a:buFont typeface="Arial"/>
              <a:buChar char="•"/>
            </a:pPr>
            <a:r>
              <a:rPr lang="en-US" dirty="0" smtClean="0"/>
              <a:t>Automated evaluation scripts</a:t>
            </a:r>
          </a:p>
          <a:p>
            <a:pPr>
              <a:buFont typeface="Arial"/>
              <a:buChar char="•"/>
            </a:pPr>
            <a:r>
              <a:rPr lang="en-US" dirty="0" smtClean="0"/>
              <a:t>Automated plotting scripts</a:t>
            </a:r>
            <a:endParaRPr lang="en-US" dirty="0"/>
          </a:p>
        </p:txBody>
      </p:sp>
    </p:spTree>
    <p:extLst>
      <p:ext uri="{BB962C8B-B14F-4D97-AF65-F5344CB8AC3E}">
        <p14:creationId xmlns:p14="http://schemas.microsoft.com/office/powerpoint/2010/main" val="1667493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a:t>Embedded Database </a:t>
            </a:r>
            <a:r>
              <a:rPr lang="en-US" b="1" dirty="0"/>
              <a:t>B</a:t>
            </a:r>
            <a:r>
              <a:rPr lang="en-US" b="1" dirty="0" smtClean="0"/>
              <a:t>enchmark </a:t>
            </a:r>
            <a:endParaRPr lang="en-US" dirty="0"/>
          </a:p>
        </p:txBody>
      </p:sp>
      <p:sp>
        <p:nvSpPr>
          <p:cNvPr id="5" name="Content Placeholder 4"/>
          <p:cNvSpPr>
            <a:spLocks noGrp="1"/>
          </p:cNvSpPr>
          <p:nvPr>
            <p:ph idx="1"/>
          </p:nvPr>
        </p:nvSpPr>
        <p:spPr/>
        <p:txBody>
          <a:bodyPr/>
          <a:lstStyle/>
          <a:p>
            <a:pPr>
              <a:buFont typeface="Arial"/>
              <a:buChar char="•"/>
            </a:pPr>
            <a:r>
              <a:rPr lang="en-US" dirty="0"/>
              <a:t>Lightweight, embedded databases are increasingly being used to store structured application state.  Commonly used embedded databases include SQLite, </a:t>
            </a:r>
            <a:r>
              <a:rPr lang="en-US" dirty="0" err="1"/>
              <a:t>BerkeleyDB</a:t>
            </a:r>
            <a:r>
              <a:rPr lang="en-US" dirty="0"/>
              <a:t>, Derby, HSQLDB, and H2.  Each database engine targets different workload/usage patterns.  In this project, you will design a micro-benchmark workload and then perform a comparison between several embedded database engines, and analyze the results in a detailed report.</a:t>
            </a:r>
          </a:p>
          <a:p>
            <a:endParaRPr lang="en-US" dirty="0"/>
          </a:p>
        </p:txBody>
      </p:sp>
    </p:spTree>
    <p:extLst>
      <p:ext uri="{BB962C8B-B14F-4D97-AF65-F5344CB8AC3E}">
        <p14:creationId xmlns:p14="http://schemas.microsoft.com/office/powerpoint/2010/main" val="1451189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a:t>Embedded Database </a:t>
            </a:r>
            <a:r>
              <a:rPr lang="en-US" b="1" dirty="0"/>
              <a:t>B</a:t>
            </a:r>
            <a:r>
              <a:rPr lang="en-US" b="1" dirty="0" smtClean="0"/>
              <a:t>enchmark </a:t>
            </a:r>
            <a:endParaRPr lang="en-US" dirty="0"/>
          </a:p>
        </p:txBody>
      </p:sp>
      <p:sp>
        <p:nvSpPr>
          <p:cNvPr id="2" name="Content Placeholder 1"/>
          <p:cNvSpPr>
            <a:spLocks noGrp="1"/>
          </p:cNvSpPr>
          <p:nvPr>
            <p:ph idx="1"/>
          </p:nvPr>
        </p:nvSpPr>
        <p:spPr/>
        <p:txBody>
          <a:bodyPr>
            <a:normAutofit fontScale="85000" lnSpcReduction="20000"/>
          </a:bodyPr>
          <a:lstStyle/>
          <a:p>
            <a:pPr>
              <a:buFont typeface="Arial"/>
              <a:buChar char="•"/>
            </a:pPr>
            <a:r>
              <a:rPr lang="en-US" b="1" dirty="0"/>
              <a:t>Languages Required:</a:t>
            </a:r>
            <a:r>
              <a:rPr lang="en-US" dirty="0"/>
              <a:t> Java, some C/C++, A language like Python or R</a:t>
            </a:r>
          </a:p>
          <a:p>
            <a:pPr>
              <a:buFont typeface="Arial"/>
              <a:buChar char="•"/>
            </a:pPr>
            <a:r>
              <a:rPr lang="en-US" b="1" dirty="0"/>
              <a:t>First Steps:</a:t>
            </a:r>
            <a:r>
              <a:rPr lang="en-US" dirty="0"/>
              <a:t> Install all 5 embedded databases and evaluate them using YCSB's 6 default workloads (workloads A-F)</a:t>
            </a:r>
          </a:p>
          <a:p>
            <a:pPr>
              <a:buFont typeface="Arial"/>
              <a:buChar char="•"/>
            </a:pPr>
            <a:r>
              <a:rPr lang="en-US" b="1" dirty="0"/>
              <a:t>Expected Outcomes:</a:t>
            </a:r>
            <a:r>
              <a:rPr lang="en-US" dirty="0"/>
              <a:t> (1) A report detailing the strengths and weaknesses of each system evaluated.  (2) The software used to perform the benchmarks.</a:t>
            </a:r>
          </a:p>
          <a:p>
            <a:pPr>
              <a:buFont typeface="Arial"/>
              <a:buChar char="•"/>
            </a:pPr>
            <a:r>
              <a:rPr lang="en-US" b="1" dirty="0"/>
              <a:t>Preliminary Questions:</a:t>
            </a:r>
            <a:r>
              <a:rPr lang="en-US" dirty="0"/>
              <a:t> What types of workloads do you expect embedded databases to be used on?  What kinds of access patterns do these workloads create?  How would you evaluate each database's performance on these access patterns?  </a:t>
            </a:r>
          </a:p>
          <a:p>
            <a:pPr>
              <a:buFont typeface="Arial"/>
              <a:buChar char="•"/>
            </a:pPr>
            <a:endParaRPr lang="en-US" dirty="0"/>
          </a:p>
        </p:txBody>
      </p:sp>
    </p:spTree>
    <p:extLst>
      <p:ext uri="{BB962C8B-B14F-4D97-AF65-F5344CB8AC3E}">
        <p14:creationId xmlns:p14="http://schemas.microsoft.com/office/powerpoint/2010/main" val="3426510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PocketData</a:t>
            </a:r>
            <a:r>
              <a:rPr lang="en-US" b="1" dirty="0"/>
              <a:t> Benchmark</a:t>
            </a:r>
            <a:r>
              <a:rPr lang="en-US" dirty="0"/>
              <a:t/>
            </a:r>
            <a:br>
              <a:rPr lang="en-US" dirty="0"/>
            </a:br>
            <a:endParaRPr lang="en-US" dirty="0"/>
          </a:p>
        </p:txBody>
      </p:sp>
      <p:sp>
        <p:nvSpPr>
          <p:cNvPr id="3" name="Content Placeholder 2"/>
          <p:cNvSpPr>
            <a:spLocks noGrp="1"/>
          </p:cNvSpPr>
          <p:nvPr>
            <p:ph idx="1"/>
          </p:nvPr>
        </p:nvSpPr>
        <p:spPr/>
        <p:txBody>
          <a:bodyPr/>
          <a:lstStyle/>
          <a:p>
            <a:pPr>
              <a:buFont typeface="Arial"/>
              <a:buChar char="•"/>
            </a:pPr>
            <a:r>
              <a:rPr lang="en-US" dirty="0"/>
              <a:t>Lightweight, embedded databases are increasingly being used to store structured application state, especially on mobile devices.  We have permission to analyze traces of (</a:t>
            </a:r>
            <a:r>
              <a:rPr lang="en-US" dirty="0" err="1"/>
              <a:t>anonymized</a:t>
            </a:r>
            <a:r>
              <a:rPr lang="en-US" dirty="0"/>
              <a:t>) query logs from </a:t>
            </a:r>
            <a:r>
              <a:rPr lang="en-US" dirty="0" err="1"/>
              <a:t>PhoneLab</a:t>
            </a:r>
            <a:r>
              <a:rPr lang="en-US" dirty="0"/>
              <a:t> phones.  In this project, you will use these traces as the basis for a macro-benchmark workload- and data-generator that simulates query patterns on a mobile phone.  </a:t>
            </a:r>
          </a:p>
          <a:p>
            <a:endParaRPr lang="en-US" dirty="0"/>
          </a:p>
        </p:txBody>
      </p:sp>
    </p:spTree>
    <p:extLst>
      <p:ext uri="{BB962C8B-B14F-4D97-AF65-F5344CB8AC3E}">
        <p14:creationId xmlns:p14="http://schemas.microsoft.com/office/powerpoint/2010/main" val="1834445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PocketData</a:t>
            </a:r>
            <a:r>
              <a:rPr lang="en-US" b="1" dirty="0"/>
              <a:t> Benchmark</a:t>
            </a:r>
            <a:r>
              <a:rPr lang="en-US" dirty="0"/>
              <a:t/>
            </a:r>
            <a:br>
              <a:rPr lang="en-US" dirty="0"/>
            </a:br>
            <a:endParaRPr lang="en-US" dirty="0"/>
          </a:p>
        </p:txBody>
      </p:sp>
      <p:sp>
        <p:nvSpPr>
          <p:cNvPr id="3" name="Content Placeholder 2"/>
          <p:cNvSpPr>
            <a:spLocks noGrp="1"/>
          </p:cNvSpPr>
          <p:nvPr>
            <p:ph idx="1"/>
          </p:nvPr>
        </p:nvSpPr>
        <p:spPr>
          <a:xfrm>
            <a:off x="685799" y="2260273"/>
            <a:ext cx="8028231" cy="3977346"/>
          </a:xfrm>
        </p:spPr>
        <p:txBody>
          <a:bodyPr>
            <a:normAutofit fontScale="85000" lnSpcReduction="20000"/>
          </a:bodyPr>
          <a:lstStyle/>
          <a:p>
            <a:pPr>
              <a:buFont typeface="Arial"/>
              <a:buChar char="•"/>
            </a:pPr>
            <a:r>
              <a:rPr lang="en-US" b="1" dirty="0"/>
              <a:t>Languages Required:</a:t>
            </a:r>
            <a:r>
              <a:rPr lang="en-US" dirty="0"/>
              <a:t> Probably a scripting language like Ruby/Python</a:t>
            </a:r>
          </a:p>
          <a:p>
            <a:pPr>
              <a:buFont typeface="Arial"/>
              <a:buChar char="•"/>
            </a:pPr>
            <a:r>
              <a:rPr lang="en-US" b="1" dirty="0"/>
              <a:t>First Steps:</a:t>
            </a:r>
            <a:r>
              <a:rPr lang="en-US" dirty="0"/>
              <a:t> Pick 3-4 high-volume applications in the 11-phone </a:t>
            </a:r>
            <a:r>
              <a:rPr lang="en-US" dirty="0" err="1"/>
              <a:t>PhoneLab</a:t>
            </a:r>
            <a:r>
              <a:rPr lang="en-US" dirty="0"/>
              <a:t> trace, label each of the queries issued by each application by the query's intent, and define a query "pattern" for each intent.</a:t>
            </a:r>
          </a:p>
          <a:p>
            <a:pPr>
              <a:buFont typeface="Arial"/>
              <a:buChar char="•"/>
            </a:pPr>
            <a:r>
              <a:rPr lang="en-US" b="1" dirty="0"/>
              <a:t>Expected Outcomes:</a:t>
            </a:r>
            <a:r>
              <a:rPr lang="en-US" dirty="0"/>
              <a:t> (1) A workload- and data-generator simulating the behavior of a mobile app's query workload.  (2) A report outlining the design of the data and workload generators, and a lightweight evaluation of one or more database engines on this workload.</a:t>
            </a:r>
          </a:p>
          <a:p>
            <a:pPr>
              <a:buFont typeface="Arial"/>
              <a:buChar char="•"/>
            </a:pPr>
            <a:r>
              <a:rPr lang="en-US" b="1" dirty="0"/>
              <a:t>Preliminary Questions:</a:t>
            </a:r>
            <a:r>
              <a:rPr lang="en-US" dirty="0"/>
              <a:t> What are features of the query workload that need to be emulated?  What constitutes a "realistic" simulation (i.e., how do you judge whether your generators are successful or not)</a:t>
            </a:r>
            <a:r>
              <a:rPr lang="en-US" dirty="0" smtClean="0"/>
              <a:t>?</a:t>
            </a:r>
            <a:endParaRPr lang="en-US" dirty="0"/>
          </a:p>
        </p:txBody>
      </p:sp>
    </p:spTree>
    <p:extLst>
      <p:ext uri="{BB962C8B-B14F-4D97-AF65-F5344CB8AC3E}">
        <p14:creationId xmlns:p14="http://schemas.microsoft.com/office/powerpoint/2010/main" val="1027803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Replicate the Dietrich Paper</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a:buFont typeface="Arial"/>
              <a:buChar char="•"/>
            </a:pPr>
            <a:r>
              <a:rPr lang="en-US" dirty="0"/>
              <a:t>The </a:t>
            </a:r>
            <a:r>
              <a:rPr lang="en-US" dirty="0" err="1"/>
              <a:t>Uncracked</a:t>
            </a:r>
            <a:r>
              <a:rPr lang="en-US" dirty="0"/>
              <a:t> Pieces in Database Cracking" by </a:t>
            </a:r>
            <a:r>
              <a:rPr lang="en-US" dirty="0" err="1"/>
              <a:t>Schuhknecht</a:t>
            </a:r>
            <a:r>
              <a:rPr lang="en-US" dirty="0"/>
              <a:t> et al ( </a:t>
            </a:r>
            <a:r>
              <a:rPr lang="en-US" dirty="0">
                <a:hlinkClick r:id="rId2"/>
              </a:rPr>
              <a:t>http://dl.acm.org/citation.cfm?id=2732229</a:t>
            </a:r>
            <a:r>
              <a:rPr lang="en-US" dirty="0"/>
              <a:t> ) describes a thorough evaluation of several different index types, including among others, Cracker Indexes.  In this project, you will implement a variety of simple in-memory index structures such as Cracker Indexes, Hybrid Cracker Indexes, </a:t>
            </a:r>
            <a:r>
              <a:rPr lang="en-US" dirty="0" err="1"/>
              <a:t>BTree</a:t>
            </a:r>
            <a:r>
              <a:rPr lang="en-US" dirty="0"/>
              <a:t> Indexes, and possibly others.  Using these index structures, you will attempt to replicate </a:t>
            </a:r>
            <a:r>
              <a:rPr lang="en-US" dirty="0" err="1"/>
              <a:t>Schuhknecht</a:t>
            </a:r>
            <a:r>
              <a:rPr lang="en-US" dirty="0"/>
              <a:t> et </a:t>
            </a:r>
            <a:r>
              <a:rPr lang="en-US" dirty="0" err="1"/>
              <a:t>al's</a:t>
            </a:r>
            <a:r>
              <a:rPr lang="en-US" dirty="0"/>
              <a:t> results and further generalize on them.  </a:t>
            </a:r>
          </a:p>
          <a:p>
            <a:endParaRPr lang="en-US" dirty="0"/>
          </a:p>
        </p:txBody>
      </p:sp>
    </p:spTree>
    <p:extLst>
      <p:ext uri="{BB962C8B-B14F-4D97-AF65-F5344CB8AC3E}">
        <p14:creationId xmlns:p14="http://schemas.microsoft.com/office/powerpoint/2010/main" val="2898799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Replicate the Dietrich Paper</a:t>
            </a:r>
            <a:r>
              <a:rPr lang="en-US" dirty="0"/>
              <a:t/>
            </a:r>
            <a:br>
              <a:rPr lang="en-US" dirty="0"/>
            </a:br>
            <a:endParaRPr lang="en-US" dirty="0"/>
          </a:p>
        </p:txBody>
      </p:sp>
      <p:sp>
        <p:nvSpPr>
          <p:cNvPr id="3" name="Content Placeholder 2"/>
          <p:cNvSpPr>
            <a:spLocks noGrp="1"/>
          </p:cNvSpPr>
          <p:nvPr>
            <p:ph idx="1"/>
          </p:nvPr>
        </p:nvSpPr>
        <p:spPr/>
        <p:txBody>
          <a:bodyPr>
            <a:normAutofit fontScale="85000" lnSpcReduction="10000"/>
          </a:bodyPr>
          <a:lstStyle/>
          <a:p>
            <a:pPr>
              <a:buFont typeface="Arial"/>
              <a:buChar char="•"/>
            </a:pPr>
            <a:r>
              <a:rPr lang="en-US" b="1" dirty="0"/>
              <a:t>Languages Required:</a:t>
            </a:r>
            <a:r>
              <a:rPr lang="en-US" dirty="0"/>
              <a:t> A complied, non-GC language like C, C++ or Rust</a:t>
            </a:r>
          </a:p>
          <a:p>
            <a:pPr>
              <a:buFont typeface="Arial"/>
              <a:buChar char="•"/>
            </a:pPr>
            <a:r>
              <a:rPr lang="en-US" b="1" dirty="0"/>
              <a:t>First Steps:</a:t>
            </a:r>
            <a:r>
              <a:rPr lang="en-US" dirty="0"/>
              <a:t> Read "The </a:t>
            </a:r>
            <a:r>
              <a:rPr lang="en-US" dirty="0" err="1"/>
              <a:t>Uncracked</a:t>
            </a:r>
            <a:r>
              <a:rPr lang="en-US" dirty="0"/>
              <a:t> Pieces in Database Cracking"  Implement a trivial in-memory </a:t>
            </a:r>
            <a:r>
              <a:rPr lang="en-US" dirty="0" err="1"/>
              <a:t>BTree</a:t>
            </a:r>
            <a:r>
              <a:rPr lang="en-US" dirty="0"/>
              <a:t>, Hash Table, and Cracker Index.</a:t>
            </a:r>
          </a:p>
          <a:p>
            <a:pPr>
              <a:buFont typeface="Arial"/>
              <a:buChar char="•"/>
            </a:pPr>
            <a:r>
              <a:rPr lang="en-US" b="1" dirty="0"/>
              <a:t>Expected Outcomes:</a:t>
            </a:r>
            <a:r>
              <a:rPr lang="en-US" dirty="0"/>
              <a:t> (1) A report outlining how you validated of </a:t>
            </a:r>
            <a:r>
              <a:rPr lang="en-US" dirty="0" err="1"/>
              <a:t>Schuhknecht</a:t>
            </a:r>
            <a:r>
              <a:rPr lang="en-US" dirty="0"/>
              <a:t> et. al.'s results, and detailing any additional findings you discovered in the process.</a:t>
            </a:r>
          </a:p>
          <a:p>
            <a:pPr>
              <a:buFont typeface="Arial"/>
              <a:buChar char="•"/>
            </a:pPr>
            <a:r>
              <a:rPr lang="en-US" b="1" dirty="0"/>
              <a:t>Preliminary Questions:</a:t>
            </a:r>
            <a:r>
              <a:rPr lang="en-US" dirty="0"/>
              <a:t> How did </a:t>
            </a:r>
            <a:r>
              <a:rPr lang="en-US" dirty="0" err="1"/>
              <a:t>Schuhknecht</a:t>
            </a:r>
            <a:r>
              <a:rPr lang="en-US" dirty="0"/>
              <a:t> et al evaluate cracker indexes?  What are their main takeaways?  Do these findings create any new questions to be answered</a:t>
            </a:r>
            <a:r>
              <a:rPr lang="en-US" dirty="0" smtClean="0"/>
              <a:t>?</a:t>
            </a:r>
            <a:endParaRPr lang="en-US" dirty="0"/>
          </a:p>
        </p:txBody>
      </p:sp>
    </p:spTree>
    <p:extLst>
      <p:ext uri="{BB962C8B-B14F-4D97-AF65-F5344CB8AC3E}">
        <p14:creationId xmlns:p14="http://schemas.microsoft.com/office/powerpoint/2010/main" val="4120846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LLVM Query </a:t>
            </a:r>
            <a:r>
              <a:rPr lang="en-US" b="1" dirty="0" smtClean="0"/>
              <a:t>Runtime</a:t>
            </a:r>
            <a:endParaRPr lang="en-US" dirty="0"/>
          </a:p>
        </p:txBody>
      </p:sp>
      <p:sp>
        <p:nvSpPr>
          <p:cNvPr id="3" name="Content Placeholder 2"/>
          <p:cNvSpPr>
            <a:spLocks noGrp="1"/>
          </p:cNvSpPr>
          <p:nvPr>
            <p:ph idx="1"/>
          </p:nvPr>
        </p:nvSpPr>
        <p:spPr/>
        <p:txBody>
          <a:bodyPr/>
          <a:lstStyle/>
          <a:p>
            <a:pPr>
              <a:buFont typeface="Arial"/>
              <a:buChar char="•"/>
            </a:pPr>
            <a:r>
              <a:rPr lang="en-US" dirty="0"/>
              <a:t>Several recent academic database systems such as </a:t>
            </a:r>
            <a:r>
              <a:rPr lang="en-US" dirty="0" err="1"/>
              <a:t>HyPer</a:t>
            </a:r>
            <a:r>
              <a:rPr lang="en-US" dirty="0"/>
              <a:t> ( </a:t>
            </a:r>
            <a:r>
              <a:rPr lang="en-US" dirty="0">
                <a:hlinkClick r:id="rId2"/>
              </a:rPr>
              <a:t>http://hyper-db.com</a:t>
            </a:r>
            <a:r>
              <a:rPr lang="en-US" dirty="0"/>
              <a:t> ) and </a:t>
            </a:r>
            <a:r>
              <a:rPr lang="en-US" dirty="0" err="1"/>
              <a:t>DBToaster</a:t>
            </a:r>
            <a:r>
              <a:rPr lang="en-US" dirty="0"/>
              <a:t> ( </a:t>
            </a:r>
            <a:r>
              <a:rPr lang="en-US" dirty="0">
                <a:hlinkClick r:id="rId3"/>
              </a:rPr>
              <a:t>http://www.dbtoaster.org</a:t>
            </a:r>
            <a:r>
              <a:rPr lang="en-US" dirty="0"/>
              <a:t> ) use compilers to accelerate query processing by translating query plans into machine code before executing it.  In this project, you will do the same, creating a simple compiler (along the lines of the CSE 562 query processor) that generates machine code using LLVM (a highly extensible compiler </a:t>
            </a:r>
            <a:r>
              <a:rPr lang="en-US" dirty="0" err="1"/>
              <a:t>toolchain</a:t>
            </a:r>
            <a:r>
              <a:rPr lang="en-US" dirty="0"/>
              <a:t>).</a:t>
            </a:r>
          </a:p>
          <a:p>
            <a:endParaRPr lang="en-US" dirty="0"/>
          </a:p>
        </p:txBody>
      </p:sp>
    </p:spTree>
    <p:extLst>
      <p:ext uri="{BB962C8B-B14F-4D97-AF65-F5344CB8AC3E}">
        <p14:creationId xmlns:p14="http://schemas.microsoft.com/office/powerpoint/2010/main" val="848296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LLVM Query </a:t>
            </a:r>
            <a:r>
              <a:rPr lang="en-US" b="1" dirty="0" smtClean="0"/>
              <a:t>Runtime</a:t>
            </a:r>
            <a:endParaRPr lang="en-US" dirty="0"/>
          </a:p>
        </p:txBody>
      </p:sp>
      <p:sp>
        <p:nvSpPr>
          <p:cNvPr id="3" name="Content Placeholder 2"/>
          <p:cNvSpPr>
            <a:spLocks noGrp="1"/>
          </p:cNvSpPr>
          <p:nvPr>
            <p:ph idx="1"/>
          </p:nvPr>
        </p:nvSpPr>
        <p:spPr/>
        <p:txBody>
          <a:bodyPr/>
          <a:lstStyle/>
          <a:p>
            <a:pPr>
              <a:buFont typeface="Arial"/>
              <a:buChar char="•"/>
            </a:pPr>
            <a:r>
              <a:rPr lang="en-US" b="1" dirty="0"/>
              <a:t>Languages Required:</a:t>
            </a:r>
            <a:r>
              <a:rPr lang="en-US" dirty="0"/>
              <a:t> Java, </a:t>
            </a:r>
            <a:r>
              <a:rPr lang="en-US" dirty="0" err="1"/>
              <a:t>Scala</a:t>
            </a:r>
            <a:r>
              <a:rPr lang="en-US" dirty="0"/>
              <a:t>, or C/C++</a:t>
            </a:r>
          </a:p>
          <a:p>
            <a:pPr>
              <a:buFont typeface="Arial"/>
              <a:buChar char="•"/>
            </a:pPr>
            <a:r>
              <a:rPr lang="en-US" b="1" dirty="0"/>
              <a:t>First Steps:</a:t>
            </a:r>
            <a:r>
              <a:rPr lang="en-US" dirty="0"/>
              <a:t> Write a program that constructs a toy program in LLVM </a:t>
            </a:r>
            <a:r>
              <a:rPr lang="en-US" dirty="0" err="1"/>
              <a:t>Bytecode</a:t>
            </a:r>
            <a:r>
              <a:rPr lang="en-US" dirty="0"/>
              <a:t> (e.g., print out a hardcoded tuple)</a:t>
            </a:r>
          </a:p>
          <a:p>
            <a:pPr>
              <a:buFont typeface="Arial"/>
              <a:buChar char="•"/>
            </a:pPr>
            <a:r>
              <a:rPr lang="en-US" b="1" dirty="0"/>
              <a:t>Expected Outcomes:</a:t>
            </a:r>
            <a:r>
              <a:rPr lang="en-US" dirty="0"/>
              <a:t> (1) A JIT-compiled query engine.  (2) A report evaluating the performance of your engine.</a:t>
            </a:r>
          </a:p>
          <a:p>
            <a:endParaRPr lang="en-US" dirty="0"/>
          </a:p>
        </p:txBody>
      </p:sp>
    </p:spTree>
    <p:extLst>
      <p:ext uri="{BB962C8B-B14F-4D97-AF65-F5344CB8AC3E}">
        <p14:creationId xmlns:p14="http://schemas.microsoft.com/office/powerpoint/2010/main" val="2445192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Lightweight </a:t>
            </a:r>
            <a:r>
              <a:rPr lang="en-US" b="1" dirty="0" smtClean="0"/>
              <a:t>Runtimes</a:t>
            </a:r>
            <a:endParaRPr lang="en-US" dirty="0"/>
          </a:p>
        </p:txBody>
      </p:sp>
      <p:sp>
        <p:nvSpPr>
          <p:cNvPr id="3" name="Content Placeholder 2"/>
          <p:cNvSpPr>
            <a:spLocks noGrp="1"/>
          </p:cNvSpPr>
          <p:nvPr>
            <p:ph idx="1"/>
          </p:nvPr>
        </p:nvSpPr>
        <p:spPr/>
        <p:txBody>
          <a:bodyPr/>
          <a:lstStyle/>
          <a:p>
            <a:pPr>
              <a:buFont typeface="Arial"/>
              <a:buChar char="•"/>
            </a:pPr>
            <a:r>
              <a:rPr lang="en-US" dirty="0"/>
              <a:t>Small, lightweight database engines are becoming increasingly important as data migrates to low-power devices like smartphones.  In this project, you will implement a simple query evaluation engine on an Intel Galileo, a low-powered computing platform.  </a:t>
            </a:r>
          </a:p>
          <a:p>
            <a:endParaRPr lang="en-US" dirty="0"/>
          </a:p>
        </p:txBody>
      </p:sp>
    </p:spTree>
    <p:extLst>
      <p:ext uri="{BB962C8B-B14F-4D97-AF65-F5344CB8AC3E}">
        <p14:creationId xmlns:p14="http://schemas.microsoft.com/office/powerpoint/2010/main" val="616394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Lightweight </a:t>
            </a:r>
            <a:r>
              <a:rPr lang="en-US" b="1" dirty="0" smtClean="0"/>
              <a:t>Runtimes</a:t>
            </a:r>
            <a:endParaRPr lang="en-US" dirty="0"/>
          </a:p>
        </p:txBody>
      </p:sp>
      <p:sp>
        <p:nvSpPr>
          <p:cNvPr id="3" name="Content Placeholder 2"/>
          <p:cNvSpPr>
            <a:spLocks noGrp="1"/>
          </p:cNvSpPr>
          <p:nvPr>
            <p:ph idx="1"/>
          </p:nvPr>
        </p:nvSpPr>
        <p:spPr/>
        <p:txBody>
          <a:bodyPr>
            <a:normAutofit fontScale="92500" lnSpcReduction="10000"/>
          </a:bodyPr>
          <a:lstStyle/>
          <a:p>
            <a:pPr>
              <a:buFont typeface="Arial"/>
              <a:buChar char="•"/>
            </a:pPr>
            <a:r>
              <a:rPr lang="en-US" b="1" dirty="0"/>
              <a:t>Languages Required:</a:t>
            </a:r>
            <a:r>
              <a:rPr lang="en-US" dirty="0"/>
              <a:t> Java (?), C++ or C</a:t>
            </a:r>
          </a:p>
          <a:p>
            <a:pPr>
              <a:buFont typeface="Arial"/>
              <a:buChar char="•"/>
            </a:pPr>
            <a:r>
              <a:rPr lang="en-US" b="1" dirty="0"/>
              <a:t>First Steps:</a:t>
            </a:r>
            <a:r>
              <a:rPr lang="en-US" dirty="0"/>
              <a:t> Get to the point where you can SSH into the Galileo board and run code.</a:t>
            </a:r>
          </a:p>
          <a:p>
            <a:pPr>
              <a:buFont typeface="Arial"/>
              <a:buChar char="•"/>
            </a:pPr>
            <a:r>
              <a:rPr lang="en-US" b="1" dirty="0"/>
              <a:t>Expected Outcomes:</a:t>
            </a:r>
            <a:r>
              <a:rPr lang="en-US" dirty="0"/>
              <a:t> (1) A query processor that runs on the Galileo board.  (2) Documentation of what changes need to be made.</a:t>
            </a:r>
          </a:p>
          <a:p>
            <a:pPr>
              <a:buFont typeface="Arial"/>
              <a:buChar char="•"/>
            </a:pPr>
            <a:r>
              <a:rPr lang="en-US" b="1" dirty="0"/>
              <a:t>Preliminary Questions:</a:t>
            </a:r>
            <a:r>
              <a:rPr lang="en-US" dirty="0"/>
              <a:t> How will the low-CPU, and low-memory capabilities of the Galileo board affect the query processor's design?  The board has limited internal memory, where should the data be stored?</a:t>
            </a:r>
          </a:p>
          <a:p>
            <a:endParaRPr lang="en-US" dirty="0"/>
          </a:p>
        </p:txBody>
      </p:sp>
    </p:spTree>
    <p:extLst>
      <p:ext uri="{BB962C8B-B14F-4D97-AF65-F5344CB8AC3E}">
        <p14:creationId xmlns:p14="http://schemas.microsoft.com/office/powerpoint/2010/main" val="3457821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Policy Exploration for </a:t>
            </a:r>
            <a:r>
              <a:rPr lang="en-US" b="1" dirty="0" smtClean="0"/>
              <a:t>JITDs</a:t>
            </a:r>
            <a:endParaRPr lang="en-US" dirty="0"/>
          </a:p>
        </p:txBody>
      </p:sp>
      <p:sp>
        <p:nvSpPr>
          <p:cNvPr id="3" name="Content Placeholder 2"/>
          <p:cNvSpPr>
            <a:spLocks noGrp="1"/>
          </p:cNvSpPr>
          <p:nvPr>
            <p:ph idx="1"/>
          </p:nvPr>
        </p:nvSpPr>
        <p:spPr/>
        <p:txBody>
          <a:bodyPr/>
          <a:lstStyle/>
          <a:p>
            <a:pPr>
              <a:buFont typeface="Arial"/>
              <a:buChar char="•"/>
            </a:pPr>
            <a:r>
              <a:rPr lang="en-US" dirty="0"/>
              <a:t>Just-in-Time Data Structures assemble simple building-blocks into more complex data structures using policies (typically defined as a set of rewrite rules).  A key feature is that the policy can change in response to changing workloads.  In this project, you will design and evaluate one or more JITD policies.  This project will be available to two groups: One group will work with the Java implementation, and the other group will work with the C implementation.</a:t>
            </a:r>
          </a:p>
          <a:p>
            <a:endParaRPr lang="en-US" dirty="0"/>
          </a:p>
        </p:txBody>
      </p:sp>
    </p:spTree>
    <p:extLst>
      <p:ext uri="{BB962C8B-B14F-4D97-AF65-F5344CB8AC3E}">
        <p14:creationId xmlns:p14="http://schemas.microsoft.com/office/powerpoint/2010/main" val="785096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Policy Exploration for </a:t>
            </a:r>
            <a:r>
              <a:rPr lang="en-US" b="1" dirty="0" smtClean="0"/>
              <a:t>JITDs</a:t>
            </a:r>
            <a:endParaRPr lang="en-US" dirty="0"/>
          </a:p>
        </p:txBody>
      </p:sp>
      <p:sp>
        <p:nvSpPr>
          <p:cNvPr id="3" name="Content Placeholder 2"/>
          <p:cNvSpPr>
            <a:spLocks noGrp="1"/>
          </p:cNvSpPr>
          <p:nvPr>
            <p:ph idx="1"/>
          </p:nvPr>
        </p:nvSpPr>
        <p:spPr/>
        <p:txBody>
          <a:bodyPr>
            <a:normAutofit fontScale="92500" lnSpcReduction="20000"/>
          </a:bodyPr>
          <a:lstStyle/>
          <a:p>
            <a:pPr>
              <a:buFont typeface="Arial"/>
              <a:buChar char="•"/>
            </a:pPr>
            <a:r>
              <a:rPr lang="en-US" b="1" dirty="0"/>
              <a:t>Languages Required:</a:t>
            </a:r>
            <a:r>
              <a:rPr lang="en-US" dirty="0"/>
              <a:t> Java (group A) and C (group B)</a:t>
            </a:r>
          </a:p>
          <a:p>
            <a:pPr>
              <a:buFont typeface="Arial"/>
              <a:buChar char="•"/>
            </a:pPr>
            <a:r>
              <a:rPr lang="en-US" b="1" dirty="0"/>
              <a:t>First Steps:</a:t>
            </a:r>
            <a:r>
              <a:rPr lang="en-US" dirty="0"/>
              <a:t> Familiarize yourself with the implementation by coming up with a simple policy and implementing it (e.g., A LSM Tree, a prefix </a:t>
            </a:r>
            <a:r>
              <a:rPr lang="en-US" dirty="0" err="1"/>
              <a:t>trie</a:t>
            </a:r>
            <a:r>
              <a:rPr lang="en-US" dirty="0"/>
              <a:t> or a hash table)</a:t>
            </a:r>
          </a:p>
          <a:p>
            <a:pPr>
              <a:buFont typeface="Arial"/>
              <a:buChar char="•"/>
            </a:pPr>
            <a:r>
              <a:rPr lang="en-US" b="1" dirty="0"/>
              <a:t>Expected Outcomes:</a:t>
            </a:r>
            <a:r>
              <a:rPr lang="en-US" dirty="0"/>
              <a:t> (1) One or more policy implementations in the JITD framework.  (2) A report detailing the design of your policy, and discussing your evaluation of the policy/policies.</a:t>
            </a:r>
          </a:p>
          <a:p>
            <a:pPr>
              <a:buFont typeface="Arial"/>
              <a:buChar char="•"/>
            </a:pPr>
            <a:r>
              <a:rPr lang="en-US" b="1" dirty="0"/>
              <a:t>Preliminary Questions:</a:t>
            </a:r>
            <a:r>
              <a:rPr lang="en-US" dirty="0"/>
              <a:t> What types of workloads will your policy (or policies) target?  How does your policy change in response to changes in the workload</a:t>
            </a:r>
            <a:r>
              <a:rPr lang="en-US" dirty="0" smtClean="0"/>
              <a:t>?</a:t>
            </a:r>
            <a:endParaRPr lang="en-US" dirty="0"/>
          </a:p>
        </p:txBody>
      </p:sp>
    </p:spTree>
    <p:extLst>
      <p:ext uri="{BB962C8B-B14F-4D97-AF65-F5344CB8AC3E}">
        <p14:creationId xmlns:p14="http://schemas.microsoft.com/office/powerpoint/2010/main" val="2581106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JITDs on Disk</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a:buFont typeface="Arial"/>
              <a:buChar char="•"/>
            </a:pPr>
            <a:r>
              <a:rPr lang="en-US" dirty="0"/>
              <a:t>Just-in-Time </a:t>
            </a:r>
            <a:r>
              <a:rPr lang="en-US" dirty="0" err="1"/>
              <a:t>Datastructures</a:t>
            </a:r>
            <a:r>
              <a:rPr lang="en-US" dirty="0"/>
              <a:t> use a DAG-based data representation that creates many random read accesses (assuming sequential writes).  When used as an in-memory data structure, this is ok.  However, when written directly to a sequential medium like hard disks (or even SSDs), this can cause significant performance impacts.  In this project, you will modify either JITD implementation to persist the index to disk in a way that makes it possible to efficiently reconstruct the index as needed.</a:t>
            </a:r>
            <a:r>
              <a:rPr lang="en-US" dirty="0"/>
              <a:t> </a:t>
            </a:r>
          </a:p>
        </p:txBody>
      </p:sp>
    </p:spTree>
    <p:extLst>
      <p:ext uri="{BB962C8B-B14F-4D97-AF65-F5344CB8AC3E}">
        <p14:creationId xmlns:p14="http://schemas.microsoft.com/office/powerpoint/2010/main" val="250530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JITDs on Disk</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a:buFont typeface="Arial"/>
              <a:buChar char="•"/>
            </a:pPr>
            <a:r>
              <a:rPr lang="en-US" b="1" dirty="0"/>
              <a:t>Languages Required:</a:t>
            </a:r>
            <a:r>
              <a:rPr lang="en-US" dirty="0"/>
              <a:t> Java, C++ or C</a:t>
            </a:r>
          </a:p>
          <a:p>
            <a:pPr>
              <a:buFont typeface="Arial"/>
              <a:buChar char="•"/>
            </a:pPr>
            <a:r>
              <a:rPr lang="en-US" b="1" dirty="0"/>
              <a:t>First Steps:</a:t>
            </a:r>
            <a:r>
              <a:rPr lang="en-US" dirty="0"/>
              <a:t> Using raw IO, or a storage layer like </a:t>
            </a:r>
            <a:r>
              <a:rPr lang="en-US" dirty="0" err="1"/>
              <a:t>BerkeleyDB</a:t>
            </a:r>
            <a:r>
              <a:rPr lang="en-US" dirty="0"/>
              <a:t> or similar, add support for paging out Cogs to one of the </a:t>
            </a:r>
          </a:p>
          <a:p>
            <a:pPr>
              <a:buFont typeface="Arial"/>
              <a:buChar char="•"/>
            </a:pPr>
            <a:r>
              <a:rPr lang="en-US" b="1" dirty="0"/>
              <a:t>Expected Outcomes:</a:t>
            </a:r>
            <a:r>
              <a:rPr lang="en-US" dirty="0"/>
              <a:t> (1) An implementation of a persistent JITD.  (2) A report evaluating the persistent data structure against existing </a:t>
            </a:r>
            <a:r>
              <a:rPr lang="en-US" dirty="0" err="1"/>
              <a:t>datastructures</a:t>
            </a:r>
            <a:endParaRPr lang="en-US" dirty="0"/>
          </a:p>
          <a:p>
            <a:pPr>
              <a:buFont typeface="Arial"/>
              <a:buChar char="•"/>
            </a:pPr>
            <a:r>
              <a:rPr lang="en-US" b="1" dirty="0"/>
              <a:t>Preliminary Questions:</a:t>
            </a:r>
            <a:r>
              <a:rPr lang="en-US" dirty="0"/>
              <a:t> How can a JITD's random accesses be converted into sequential accesses?  What are efficient ways of compacting the log?  What happens when the data structure gets bigger than memory</a:t>
            </a:r>
            <a:r>
              <a:rPr lang="en-US" dirty="0" smtClean="0"/>
              <a:t>?</a:t>
            </a:r>
            <a:endParaRPr lang="en-US" dirty="0"/>
          </a:p>
        </p:txBody>
      </p:sp>
    </p:spTree>
    <p:extLst>
      <p:ext uri="{BB962C8B-B14F-4D97-AF65-F5344CB8AC3E}">
        <p14:creationId xmlns:p14="http://schemas.microsoft.com/office/powerpoint/2010/main" val="1663394125"/>
      </p:ext>
    </p:extLst>
  </p:cSld>
  <p:clrMapOvr>
    <a:masterClrMapping/>
  </p:clrMapOvr>
</p:sld>
</file>

<file path=ppt/theme/theme1.xml><?xml version="1.0" encoding="utf-8"?>
<a:theme xmlns:a="http://schemas.openxmlformats.org/drawingml/2006/main" name="blueseal">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blueseal.thmx</Template>
  <TotalTime>1094</TotalTime>
  <Words>702</Words>
  <Application>Microsoft Macintosh PowerPoint</Application>
  <PresentationFormat>On-screen Show (4:3)</PresentationFormat>
  <Paragraphs>75</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blueseal</vt:lpstr>
      <vt:lpstr>CSE 662 – Languages and Databases Project Overview Part 1</vt:lpstr>
      <vt:lpstr>Announcements</vt:lpstr>
      <vt:lpstr>Types of Projects</vt:lpstr>
      <vt:lpstr>Checkpoint Expectations</vt:lpstr>
      <vt:lpstr>Final Project Expectations</vt:lpstr>
      <vt:lpstr>Embedded Database Benchmark </vt:lpstr>
      <vt:lpstr>Embedded Database Benchmark </vt:lpstr>
      <vt:lpstr>PocketData Benchmark </vt:lpstr>
      <vt:lpstr>PocketData Benchmark </vt:lpstr>
      <vt:lpstr>Replicate the Dietrich Paper </vt:lpstr>
      <vt:lpstr>Replicate the Dietrich Paper </vt:lpstr>
      <vt:lpstr>LLVM Query Runtime</vt:lpstr>
      <vt:lpstr>LLVM Query Runtime</vt:lpstr>
      <vt:lpstr>Lightweight Runtimes</vt:lpstr>
      <vt:lpstr>Lightweight Runtimes</vt:lpstr>
      <vt:lpstr>Policy Exploration for JITDs</vt:lpstr>
      <vt:lpstr>Policy Exploration for JITDs</vt:lpstr>
      <vt:lpstr>JITDs on Disk </vt:lpstr>
      <vt:lpstr>JITDs on Disk </vt:lpstr>
    </vt:vector>
  </TitlesOfParts>
  <Company>SUNY at Buffalo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CSE 662 – Languages and Databases Project Overview Part 1</dc:title>
  <dc:creator>Lukasz Ziarek</dc:creator>
  <cp:lastModifiedBy>Lukasz Ziarek</cp:lastModifiedBy>
  <cp:revision>11</cp:revision>
  <dcterms:created xsi:type="dcterms:W3CDTF">2015-09-01T20:27:42Z</dcterms:created>
  <dcterms:modified xsi:type="dcterms:W3CDTF">2015-09-02T14:42:27Z</dcterms:modified>
</cp:coreProperties>
</file>