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69" r:id="rId2"/>
    <p:sldId id="270" r:id="rId3"/>
    <p:sldId id="265" r:id="rId4"/>
    <p:sldId id="266" r:id="rId5"/>
    <p:sldId id="267" r:id="rId6"/>
    <p:sldId id="268" r:id="rId7"/>
    <p:sldId id="272" r:id="rId8"/>
    <p:sldId id="256" r:id="rId9"/>
    <p:sldId id="262" r:id="rId10"/>
    <p:sldId id="259" r:id="rId11"/>
    <p:sldId id="260" r:id="rId12"/>
    <p:sldId id="263" r:id="rId13"/>
    <p:sldId id="261" r:id="rId14"/>
    <p:sldId id="264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6405"/>
  </p:normalViewPr>
  <p:slideViewPr>
    <p:cSldViewPr snapToGrid="0">
      <p:cViewPr varScale="1">
        <p:scale>
          <a:sx n="126" d="100"/>
          <a:sy n="126" d="100"/>
        </p:scale>
        <p:origin x="61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Book4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Book4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file:///C:\Users\NaveenKumar\Desktop\PocketData\CalcSheet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oleObject" Target="file:///C:\Users\NaveenKumar\Desktop\PocketData\CalcShee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SELECT Complexity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Sheet1!$F$48</c:f>
              <c:strCache>
                <c:ptCount val="1"/>
                <c:pt idx="0">
                  <c:v>Calendar Storage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Sheet1!$G$47:$J$47</c:f>
              <c:strCache>
                <c:ptCount val="4"/>
                <c:pt idx="0">
                  <c:v>1 to 10</c:v>
                </c:pt>
                <c:pt idx="1">
                  <c:v>10 to 100</c:v>
                </c:pt>
                <c:pt idx="2">
                  <c:v>100 to 1000</c:v>
                </c:pt>
                <c:pt idx="3">
                  <c:v>1000 to 10000</c:v>
                </c:pt>
              </c:strCache>
            </c:strRef>
          </c:cat>
          <c:val>
            <c:numRef>
              <c:f>Sheet1!$G$48:$J$48</c:f>
              <c:numCache>
                <c:formatCode>General</c:formatCode>
                <c:ptCount val="4"/>
                <c:pt idx="0">
                  <c:v>48.62</c:v>
                </c:pt>
                <c:pt idx="1">
                  <c:v>2.93</c:v>
                </c:pt>
                <c:pt idx="2">
                  <c:v>0.07</c:v>
                </c:pt>
                <c:pt idx="3">
                  <c:v>0.0</c:v>
                </c:pt>
              </c:numCache>
            </c:numRef>
          </c:val>
        </c:ser>
        <c:ser>
          <c:idx val="1"/>
          <c:order val="1"/>
          <c:tx>
            <c:strRef>
              <c:f>Sheet1!$F$49</c:f>
              <c:strCache>
                <c:ptCount val="1"/>
                <c:pt idx="0">
                  <c:v>Contacts Storage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Sheet1!$G$47:$J$47</c:f>
              <c:strCache>
                <c:ptCount val="4"/>
                <c:pt idx="0">
                  <c:v>1 to 10</c:v>
                </c:pt>
                <c:pt idx="1">
                  <c:v>10 to 100</c:v>
                </c:pt>
                <c:pt idx="2">
                  <c:v>100 to 1000</c:v>
                </c:pt>
                <c:pt idx="3">
                  <c:v>1000 to 10000</c:v>
                </c:pt>
              </c:strCache>
            </c:strRef>
          </c:cat>
          <c:val>
            <c:numRef>
              <c:f>Sheet1!$G$49:$J$49</c:f>
              <c:numCache>
                <c:formatCode>General</c:formatCode>
                <c:ptCount val="4"/>
                <c:pt idx="0">
                  <c:v>52.61</c:v>
                </c:pt>
                <c:pt idx="1">
                  <c:v>9.66</c:v>
                </c:pt>
                <c:pt idx="2">
                  <c:v>2.2</c:v>
                </c:pt>
                <c:pt idx="3">
                  <c:v>0.79</c:v>
                </c:pt>
              </c:numCache>
            </c:numRef>
          </c:val>
        </c:ser>
        <c:ser>
          <c:idx val="2"/>
          <c:order val="2"/>
          <c:tx>
            <c:strRef>
              <c:f>Sheet1!$F$50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Sheet1!$G$47:$J$47</c:f>
              <c:strCache>
                <c:ptCount val="4"/>
                <c:pt idx="0">
                  <c:v>1 to 10</c:v>
                </c:pt>
                <c:pt idx="1">
                  <c:v>10 to 100</c:v>
                </c:pt>
                <c:pt idx="2">
                  <c:v>100 to 1000</c:v>
                </c:pt>
                <c:pt idx="3">
                  <c:v>1000 to 10000</c:v>
                </c:pt>
              </c:strCache>
            </c:strRef>
          </c:cat>
          <c:val>
            <c:numRef>
              <c:f>Sheet1!$G$50:$J$50</c:f>
              <c:numCache>
                <c:formatCode>General</c:formatCode>
                <c:ptCount val="4"/>
                <c:pt idx="0">
                  <c:v>44.71</c:v>
                </c:pt>
                <c:pt idx="1">
                  <c:v>31.45</c:v>
                </c:pt>
                <c:pt idx="2">
                  <c:v>0.75</c:v>
                </c:pt>
                <c:pt idx="3">
                  <c:v>0.27</c:v>
                </c:pt>
              </c:numCache>
            </c:numRef>
          </c:val>
        </c:ser>
        <c:ser>
          <c:idx val="3"/>
          <c:order val="3"/>
          <c:tx>
            <c:strRef>
              <c:f>Sheet1!$F$51</c:f>
              <c:strCache>
                <c:ptCount val="1"/>
                <c:pt idx="0">
                  <c:v>Download Manager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Sheet1!$G$47:$J$47</c:f>
              <c:strCache>
                <c:ptCount val="4"/>
                <c:pt idx="0">
                  <c:v>1 to 10</c:v>
                </c:pt>
                <c:pt idx="1">
                  <c:v>10 to 100</c:v>
                </c:pt>
                <c:pt idx="2">
                  <c:v>100 to 1000</c:v>
                </c:pt>
                <c:pt idx="3">
                  <c:v>1000 to 10000</c:v>
                </c:pt>
              </c:strCache>
            </c:strRef>
          </c:cat>
          <c:val>
            <c:numRef>
              <c:f>Sheet1!$G$51:$J$51</c:f>
              <c:numCache>
                <c:formatCode>General</c:formatCode>
                <c:ptCount val="4"/>
                <c:pt idx="0">
                  <c:v>22.95</c:v>
                </c:pt>
                <c:pt idx="1">
                  <c:v>0.43</c:v>
                </c:pt>
                <c:pt idx="2">
                  <c:v>0.38</c:v>
                </c:pt>
                <c:pt idx="3">
                  <c:v>0.02</c:v>
                </c:pt>
              </c:numCache>
            </c:numRef>
          </c:val>
        </c:ser>
        <c:ser>
          <c:idx val="4"/>
          <c:order val="4"/>
          <c:tx>
            <c:strRef>
              <c:f>Sheet1!$F$52</c:f>
              <c:strCache>
                <c:ptCount val="1"/>
                <c:pt idx="0">
                  <c:v>Media Storage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Sheet1!$G$47:$J$47</c:f>
              <c:strCache>
                <c:ptCount val="4"/>
                <c:pt idx="0">
                  <c:v>1 to 10</c:v>
                </c:pt>
                <c:pt idx="1">
                  <c:v>10 to 100</c:v>
                </c:pt>
                <c:pt idx="2">
                  <c:v>100 to 1000</c:v>
                </c:pt>
                <c:pt idx="3">
                  <c:v>1000 to 10000</c:v>
                </c:pt>
              </c:strCache>
            </c:strRef>
          </c:cat>
          <c:val>
            <c:numRef>
              <c:f>Sheet1!$G$52:$J$52</c:f>
              <c:numCache>
                <c:formatCode>General</c:formatCode>
                <c:ptCount val="4"/>
                <c:pt idx="0">
                  <c:v>28.3</c:v>
                </c:pt>
                <c:pt idx="1">
                  <c:v>0.43</c:v>
                </c:pt>
                <c:pt idx="2">
                  <c:v>0.12</c:v>
                </c:pt>
                <c:pt idx="3">
                  <c:v>0.02</c:v>
                </c:pt>
              </c:numCache>
            </c:numRef>
          </c:val>
        </c:ser>
        <c:ser>
          <c:idx val="5"/>
          <c:order val="5"/>
          <c:tx>
            <c:strRef>
              <c:f>Sheet1!$F$53</c:f>
              <c:strCache>
                <c:ptCount val="1"/>
                <c:pt idx="0">
                  <c:v>Gmail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Sheet1!$G$47:$J$47</c:f>
              <c:strCache>
                <c:ptCount val="4"/>
                <c:pt idx="0">
                  <c:v>1 to 10</c:v>
                </c:pt>
                <c:pt idx="1">
                  <c:v>10 to 100</c:v>
                </c:pt>
                <c:pt idx="2">
                  <c:v>100 to 1000</c:v>
                </c:pt>
                <c:pt idx="3">
                  <c:v>1000 to 10000</c:v>
                </c:pt>
              </c:strCache>
            </c:strRef>
          </c:cat>
          <c:val>
            <c:numRef>
              <c:f>Sheet1!$G$53:$J$53</c:f>
              <c:numCache>
                <c:formatCode>General</c:formatCode>
                <c:ptCount val="4"/>
                <c:pt idx="0">
                  <c:v>37.34</c:v>
                </c:pt>
                <c:pt idx="1">
                  <c:v>18.04</c:v>
                </c:pt>
                <c:pt idx="2">
                  <c:v>7.01</c:v>
                </c:pt>
                <c:pt idx="3">
                  <c:v>0.0</c:v>
                </c:pt>
              </c:numCache>
            </c:numRef>
          </c:val>
        </c:ser>
        <c:ser>
          <c:idx val="6"/>
          <c:order val="6"/>
          <c:tx>
            <c:strRef>
              <c:f>Sheet1!$F$54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Sheet1!$G$47:$J$47</c:f>
              <c:strCache>
                <c:ptCount val="4"/>
                <c:pt idx="0">
                  <c:v>1 to 10</c:v>
                </c:pt>
                <c:pt idx="1">
                  <c:v>10 to 100</c:v>
                </c:pt>
                <c:pt idx="2">
                  <c:v>100 to 1000</c:v>
                </c:pt>
                <c:pt idx="3">
                  <c:v>1000 to 10000</c:v>
                </c:pt>
              </c:strCache>
            </c:strRef>
          </c:cat>
          <c:val>
            <c:numRef>
              <c:f>Sheet1!$G$54:$J$54</c:f>
              <c:numCache>
                <c:formatCode>General</c:formatCode>
                <c:ptCount val="4"/>
                <c:pt idx="0">
                  <c:v>74.81</c:v>
                </c:pt>
                <c:pt idx="1">
                  <c:v>16.16</c:v>
                </c:pt>
                <c:pt idx="2">
                  <c:v>0.09</c:v>
                </c:pt>
                <c:pt idx="3">
                  <c:v>0.02</c:v>
                </c:pt>
              </c:numCache>
            </c:numRef>
          </c:val>
        </c:ser>
        <c:ser>
          <c:idx val="7"/>
          <c:order val="7"/>
          <c:tx>
            <c:strRef>
              <c:f>Sheet1!$F$55</c:f>
              <c:strCache>
                <c:ptCount val="1"/>
                <c:pt idx="0">
                  <c:v>Android System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Sheet1!$G$47:$J$47</c:f>
              <c:strCache>
                <c:ptCount val="4"/>
                <c:pt idx="0">
                  <c:v>1 to 10</c:v>
                </c:pt>
                <c:pt idx="1">
                  <c:v>10 to 100</c:v>
                </c:pt>
                <c:pt idx="2">
                  <c:v>100 to 1000</c:v>
                </c:pt>
                <c:pt idx="3">
                  <c:v>1000 to 10000</c:v>
                </c:pt>
              </c:strCache>
            </c:strRef>
          </c:cat>
          <c:val>
            <c:numRef>
              <c:f>Sheet1!$G$55:$J$55</c:f>
              <c:numCache>
                <c:formatCode>General</c:formatCode>
                <c:ptCount val="4"/>
                <c:pt idx="0">
                  <c:v>62.4</c:v>
                </c:pt>
                <c:pt idx="1">
                  <c:v>0.17</c:v>
                </c:pt>
                <c:pt idx="2">
                  <c:v>5.359999999999998</c:v>
                </c:pt>
                <c:pt idx="3">
                  <c:v>0.0</c:v>
                </c:pt>
              </c:numCache>
            </c:numRef>
          </c:val>
        </c:ser>
        <c:ser>
          <c:idx val="8"/>
          <c:order val="8"/>
          <c:tx>
            <c:strRef>
              <c:f>Sheet1!$F$56</c:f>
              <c:strCache>
                <c:ptCount val="1"/>
                <c:pt idx="0">
                  <c:v>Hangouts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Sheet1!$G$47:$J$47</c:f>
              <c:strCache>
                <c:ptCount val="4"/>
                <c:pt idx="0">
                  <c:v>1 to 10</c:v>
                </c:pt>
                <c:pt idx="1">
                  <c:v>10 to 100</c:v>
                </c:pt>
                <c:pt idx="2">
                  <c:v>100 to 1000</c:v>
                </c:pt>
                <c:pt idx="3">
                  <c:v>1000 to 10000</c:v>
                </c:pt>
              </c:strCache>
            </c:strRef>
          </c:cat>
          <c:val>
            <c:numRef>
              <c:f>Sheet1!$G$56:$J$56</c:f>
              <c:numCache>
                <c:formatCode>General</c:formatCode>
                <c:ptCount val="4"/>
                <c:pt idx="0">
                  <c:v>71.32</c:v>
                </c:pt>
                <c:pt idx="1">
                  <c:v>4.89</c:v>
                </c:pt>
                <c:pt idx="2">
                  <c:v>0.0</c:v>
                </c:pt>
                <c:pt idx="3">
                  <c:v>0.03</c:v>
                </c:pt>
              </c:numCache>
            </c:numRef>
          </c:val>
        </c:ser>
        <c:ser>
          <c:idx val="9"/>
          <c:order val="9"/>
          <c:tx>
            <c:strRef>
              <c:f>Sheet1!$F$57</c:f>
              <c:strCache>
                <c:ptCount val="1"/>
                <c:pt idx="0">
                  <c:v>Google Play Services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Sheet1!$G$47:$J$47</c:f>
              <c:strCache>
                <c:ptCount val="4"/>
                <c:pt idx="0">
                  <c:v>1 to 10</c:v>
                </c:pt>
                <c:pt idx="1">
                  <c:v>10 to 100</c:v>
                </c:pt>
                <c:pt idx="2">
                  <c:v>100 to 1000</c:v>
                </c:pt>
                <c:pt idx="3">
                  <c:v>1000 to 10000</c:v>
                </c:pt>
              </c:strCache>
            </c:strRef>
          </c:cat>
          <c:val>
            <c:numRef>
              <c:f>Sheet1!$G$57:$J$57</c:f>
              <c:numCache>
                <c:formatCode>General</c:formatCode>
                <c:ptCount val="4"/>
                <c:pt idx="0">
                  <c:v>91.22</c:v>
                </c:pt>
                <c:pt idx="1">
                  <c:v>1.99</c:v>
                </c:pt>
                <c:pt idx="2">
                  <c:v>0.22</c:v>
                </c:pt>
                <c:pt idx="3">
                  <c:v>0.03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-2112260576"/>
        <c:axId val="-2112265744"/>
      </c:barChart>
      <c:catAx>
        <c:axId val="-21122605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12265744"/>
        <c:crosses val="autoZero"/>
        <c:auto val="1"/>
        <c:lblAlgn val="ctr"/>
        <c:lblOffset val="100"/>
        <c:noMultiLvlLbl val="0"/>
      </c:catAx>
      <c:valAx>
        <c:axId val="-21122657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211226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SELECT Complexity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Sheet1!$F$48</c:f>
              <c:strCache>
                <c:ptCount val="1"/>
                <c:pt idx="0">
                  <c:v>Calendar Storage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Sheet1!$G$47:$J$47</c:f>
              <c:strCache>
                <c:ptCount val="4"/>
                <c:pt idx="0">
                  <c:v>1 to 10</c:v>
                </c:pt>
                <c:pt idx="1">
                  <c:v>10 to 100</c:v>
                </c:pt>
                <c:pt idx="2">
                  <c:v>100 to 1000</c:v>
                </c:pt>
                <c:pt idx="3">
                  <c:v>1000 to 10000</c:v>
                </c:pt>
              </c:strCache>
            </c:strRef>
          </c:cat>
          <c:val>
            <c:numRef>
              <c:f>Sheet1!$G$48:$J$48</c:f>
              <c:numCache>
                <c:formatCode>General</c:formatCode>
                <c:ptCount val="4"/>
                <c:pt idx="0">
                  <c:v>48.62</c:v>
                </c:pt>
                <c:pt idx="1">
                  <c:v>2.93</c:v>
                </c:pt>
                <c:pt idx="2">
                  <c:v>0.07</c:v>
                </c:pt>
                <c:pt idx="3">
                  <c:v>0.0</c:v>
                </c:pt>
              </c:numCache>
            </c:numRef>
          </c:val>
        </c:ser>
        <c:ser>
          <c:idx val="1"/>
          <c:order val="1"/>
          <c:tx>
            <c:strRef>
              <c:f>Sheet1!$F$49</c:f>
              <c:strCache>
                <c:ptCount val="1"/>
                <c:pt idx="0">
                  <c:v>Contacts Storage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Sheet1!$G$47:$J$47</c:f>
              <c:strCache>
                <c:ptCount val="4"/>
                <c:pt idx="0">
                  <c:v>1 to 10</c:v>
                </c:pt>
                <c:pt idx="1">
                  <c:v>10 to 100</c:v>
                </c:pt>
                <c:pt idx="2">
                  <c:v>100 to 1000</c:v>
                </c:pt>
                <c:pt idx="3">
                  <c:v>1000 to 10000</c:v>
                </c:pt>
              </c:strCache>
            </c:strRef>
          </c:cat>
          <c:val>
            <c:numRef>
              <c:f>Sheet1!$G$49:$J$49</c:f>
              <c:numCache>
                <c:formatCode>General</c:formatCode>
                <c:ptCount val="4"/>
                <c:pt idx="0">
                  <c:v>52.61</c:v>
                </c:pt>
                <c:pt idx="1">
                  <c:v>9.66</c:v>
                </c:pt>
                <c:pt idx="2">
                  <c:v>2.2</c:v>
                </c:pt>
                <c:pt idx="3">
                  <c:v>0.79</c:v>
                </c:pt>
              </c:numCache>
            </c:numRef>
          </c:val>
        </c:ser>
        <c:ser>
          <c:idx val="2"/>
          <c:order val="2"/>
          <c:tx>
            <c:strRef>
              <c:f>Sheet1!$F$50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Sheet1!$G$47:$J$47</c:f>
              <c:strCache>
                <c:ptCount val="4"/>
                <c:pt idx="0">
                  <c:v>1 to 10</c:v>
                </c:pt>
                <c:pt idx="1">
                  <c:v>10 to 100</c:v>
                </c:pt>
                <c:pt idx="2">
                  <c:v>100 to 1000</c:v>
                </c:pt>
                <c:pt idx="3">
                  <c:v>1000 to 10000</c:v>
                </c:pt>
              </c:strCache>
            </c:strRef>
          </c:cat>
          <c:val>
            <c:numRef>
              <c:f>Sheet1!$G$50:$J$50</c:f>
              <c:numCache>
                <c:formatCode>General</c:formatCode>
                <c:ptCount val="4"/>
                <c:pt idx="0">
                  <c:v>44.71</c:v>
                </c:pt>
                <c:pt idx="1">
                  <c:v>31.45</c:v>
                </c:pt>
                <c:pt idx="2">
                  <c:v>0.75</c:v>
                </c:pt>
                <c:pt idx="3">
                  <c:v>0.27</c:v>
                </c:pt>
              </c:numCache>
            </c:numRef>
          </c:val>
        </c:ser>
        <c:ser>
          <c:idx val="3"/>
          <c:order val="3"/>
          <c:tx>
            <c:strRef>
              <c:f>Sheet1!$F$51</c:f>
              <c:strCache>
                <c:ptCount val="1"/>
                <c:pt idx="0">
                  <c:v>Download Manager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Sheet1!$G$47:$J$47</c:f>
              <c:strCache>
                <c:ptCount val="4"/>
                <c:pt idx="0">
                  <c:v>1 to 10</c:v>
                </c:pt>
                <c:pt idx="1">
                  <c:v>10 to 100</c:v>
                </c:pt>
                <c:pt idx="2">
                  <c:v>100 to 1000</c:v>
                </c:pt>
                <c:pt idx="3">
                  <c:v>1000 to 10000</c:v>
                </c:pt>
              </c:strCache>
            </c:strRef>
          </c:cat>
          <c:val>
            <c:numRef>
              <c:f>Sheet1!$G$51:$J$51</c:f>
              <c:numCache>
                <c:formatCode>General</c:formatCode>
                <c:ptCount val="4"/>
                <c:pt idx="0">
                  <c:v>22.95</c:v>
                </c:pt>
                <c:pt idx="1">
                  <c:v>0.43</c:v>
                </c:pt>
                <c:pt idx="2">
                  <c:v>0.38</c:v>
                </c:pt>
                <c:pt idx="3">
                  <c:v>0.02</c:v>
                </c:pt>
              </c:numCache>
            </c:numRef>
          </c:val>
        </c:ser>
        <c:ser>
          <c:idx val="4"/>
          <c:order val="4"/>
          <c:tx>
            <c:strRef>
              <c:f>Sheet1!$F$52</c:f>
              <c:strCache>
                <c:ptCount val="1"/>
                <c:pt idx="0">
                  <c:v>Media Storage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Sheet1!$G$47:$J$47</c:f>
              <c:strCache>
                <c:ptCount val="4"/>
                <c:pt idx="0">
                  <c:v>1 to 10</c:v>
                </c:pt>
                <c:pt idx="1">
                  <c:v>10 to 100</c:v>
                </c:pt>
                <c:pt idx="2">
                  <c:v>100 to 1000</c:v>
                </c:pt>
                <c:pt idx="3">
                  <c:v>1000 to 10000</c:v>
                </c:pt>
              </c:strCache>
            </c:strRef>
          </c:cat>
          <c:val>
            <c:numRef>
              <c:f>Sheet1!$G$52:$J$52</c:f>
              <c:numCache>
                <c:formatCode>General</c:formatCode>
                <c:ptCount val="4"/>
                <c:pt idx="0">
                  <c:v>28.3</c:v>
                </c:pt>
                <c:pt idx="1">
                  <c:v>0.43</c:v>
                </c:pt>
                <c:pt idx="2">
                  <c:v>0.12</c:v>
                </c:pt>
                <c:pt idx="3">
                  <c:v>0.02</c:v>
                </c:pt>
              </c:numCache>
            </c:numRef>
          </c:val>
        </c:ser>
        <c:ser>
          <c:idx val="5"/>
          <c:order val="5"/>
          <c:tx>
            <c:strRef>
              <c:f>Sheet1!$F$53</c:f>
              <c:strCache>
                <c:ptCount val="1"/>
                <c:pt idx="0">
                  <c:v>Gmail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Sheet1!$G$47:$J$47</c:f>
              <c:strCache>
                <c:ptCount val="4"/>
                <c:pt idx="0">
                  <c:v>1 to 10</c:v>
                </c:pt>
                <c:pt idx="1">
                  <c:v>10 to 100</c:v>
                </c:pt>
                <c:pt idx="2">
                  <c:v>100 to 1000</c:v>
                </c:pt>
                <c:pt idx="3">
                  <c:v>1000 to 10000</c:v>
                </c:pt>
              </c:strCache>
            </c:strRef>
          </c:cat>
          <c:val>
            <c:numRef>
              <c:f>Sheet1!$G$53:$J$53</c:f>
              <c:numCache>
                <c:formatCode>General</c:formatCode>
                <c:ptCount val="4"/>
                <c:pt idx="0">
                  <c:v>37.34</c:v>
                </c:pt>
                <c:pt idx="1">
                  <c:v>18.04</c:v>
                </c:pt>
                <c:pt idx="2">
                  <c:v>7.01</c:v>
                </c:pt>
                <c:pt idx="3">
                  <c:v>0.0</c:v>
                </c:pt>
              </c:numCache>
            </c:numRef>
          </c:val>
        </c:ser>
        <c:ser>
          <c:idx val="6"/>
          <c:order val="6"/>
          <c:tx>
            <c:strRef>
              <c:f>Sheet1!$F$54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Sheet1!$G$47:$J$47</c:f>
              <c:strCache>
                <c:ptCount val="4"/>
                <c:pt idx="0">
                  <c:v>1 to 10</c:v>
                </c:pt>
                <c:pt idx="1">
                  <c:v>10 to 100</c:v>
                </c:pt>
                <c:pt idx="2">
                  <c:v>100 to 1000</c:v>
                </c:pt>
                <c:pt idx="3">
                  <c:v>1000 to 10000</c:v>
                </c:pt>
              </c:strCache>
            </c:strRef>
          </c:cat>
          <c:val>
            <c:numRef>
              <c:f>Sheet1!$G$54:$J$54</c:f>
              <c:numCache>
                <c:formatCode>General</c:formatCode>
                <c:ptCount val="4"/>
                <c:pt idx="0">
                  <c:v>74.81</c:v>
                </c:pt>
                <c:pt idx="1">
                  <c:v>16.16</c:v>
                </c:pt>
                <c:pt idx="2">
                  <c:v>0.09</c:v>
                </c:pt>
                <c:pt idx="3">
                  <c:v>0.02</c:v>
                </c:pt>
              </c:numCache>
            </c:numRef>
          </c:val>
        </c:ser>
        <c:ser>
          <c:idx val="7"/>
          <c:order val="7"/>
          <c:tx>
            <c:strRef>
              <c:f>Sheet1!$F$55</c:f>
              <c:strCache>
                <c:ptCount val="1"/>
                <c:pt idx="0">
                  <c:v>Android System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Sheet1!$G$47:$J$47</c:f>
              <c:strCache>
                <c:ptCount val="4"/>
                <c:pt idx="0">
                  <c:v>1 to 10</c:v>
                </c:pt>
                <c:pt idx="1">
                  <c:v>10 to 100</c:v>
                </c:pt>
                <c:pt idx="2">
                  <c:v>100 to 1000</c:v>
                </c:pt>
                <c:pt idx="3">
                  <c:v>1000 to 10000</c:v>
                </c:pt>
              </c:strCache>
            </c:strRef>
          </c:cat>
          <c:val>
            <c:numRef>
              <c:f>Sheet1!$G$55:$J$55</c:f>
              <c:numCache>
                <c:formatCode>General</c:formatCode>
                <c:ptCount val="4"/>
                <c:pt idx="0">
                  <c:v>62.4</c:v>
                </c:pt>
                <c:pt idx="1">
                  <c:v>0.17</c:v>
                </c:pt>
                <c:pt idx="2">
                  <c:v>5.359999999999998</c:v>
                </c:pt>
                <c:pt idx="3">
                  <c:v>0.0</c:v>
                </c:pt>
              </c:numCache>
            </c:numRef>
          </c:val>
        </c:ser>
        <c:ser>
          <c:idx val="8"/>
          <c:order val="8"/>
          <c:tx>
            <c:strRef>
              <c:f>Sheet1!$F$56</c:f>
              <c:strCache>
                <c:ptCount val="1"/>
                <c:pt idx="0">
                  <c:v>Hangouts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Sheet1!$G$47:$J$47</c:f>
              <c:strCache>
                <c:ptCount val="4"/>
                <c:pt idx="0">
                  <c:v>1 to 10</c:v>
                </c:pt>
                <c:pt idx="1">
                  <c:v>10 to 100</c:v>
                </c:pt>
                <c:pt idx="2">
                  <c:v>100 to 1000</c:v>
                </c:pt>
                <c:pt idx="3">
                  <c:v>1000 to 10000</c:v>
                </c:pt>
              </c:strCache>
            </c:strRef>
          </c:cat>
          <c:val>
            <c:numRef>
              <c:f>Sheet1!$G$56:$J$56</c:f>
              <c:numCache>
                <c:formatCode>General</c:formatCode>
                <c:ptCount val="4"/>
                <c:pt idx="0">
                  <c:v>71.32</c:v>
                </c:pt>
                <c:pt idx="1">
                  <c:v>4.89</c:v>
                </c:pt>
                <c:pt idx="2">
                  <c:v>0.0</c:v>
                </c:pt>
                <c:pt idx="3">
                  <c:v>0.03</c:v>
                </c:pt>
              </c:numCache>
            </c:numRef>
          </c:val>
        </c:ser>
        <c:ser>
          <c:idx val="9"/>
          <c:order val="9"/>
          <c:tx>
            <c:strRef>
              <c:f>Sheet1!$F$57</c:f>
              <c:strCache>
                <c:ptCount val="1"/>
                <c:pt idx="0">
                  <c:v>Google Play Services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Sheet1!$G$47:$J$47</c:f>
              <c:strCache>
                <c:ptCount val="4"/>
                <c:pt idx="0">
                  <c:v>1 to 10</c:v>
                </c:pt>
                <c:pt idx="1">
                  <c:v>10 to 100</c:v>
                </c:pt>
                <c:pt idx="2">
                  <c:v>100 to 1000</c:v>
                </c:pt>
                <c:pt idx="3">
                  <c:v>1000 to 10000</c:v>
                </c:pt>
              </c:strCache>
            </c:strRef>
          </c:cat>
          <c:val>
            <c:numRef>
              <c:f>Sheet1!$G$57:$J$57</c:f>
              <c:numCache>
                <c:formatCode>General</c:formatCode>
                <c:ptCount val="4"/>
                <c:pt idx="0">
                  <c:v>91.22</c:v>
                </c:pt>
                <c:pt idx="1">
                  <c:v>1.99</c:v>
                </c:pt>
                <c:pt idx="2">
                  <c:v>0.22</c:v>
                </c:pt>
                <c:pt idx="3">
                  <c:v>0.03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-2036388336"/>
        <c:axId val="-2037343360"/>
      </c:barChart>
      <c:catAx>
        <c:axId val="-20363883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37343360"/>
        <c:crosses val="autoZero"/>
        <c:auto val="1"/>
        <c:lblAlgn val="ctr"/>
        <c:lblOffset val="100"/>
        <c:noMultiLvlLbl val="0"/>
      </c:catAx>
      <c:valAx>
        <c:axId val="-20373433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2036388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sz="1200"/>
              <a:t>Statistics for Query Runtimes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Sheet1!$F$16</c:f>
              <c:strCache>
                <c:ptCount val="1"/>
                <c:pt idx="0">
                  <c:v>Google Play Services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Sheet1!$G$15:$K$15</c:f>
              <c:strCache>
                <c:ptCount val="5"/>
                <c:pt idx="0">
                  <c:v>10 - 100</c:v>
                </c:pt>
                <c:pt idx="1">
                  <c:v>100 - 1000</c:v>
                </c:pt>
                <c:pt idx="2">
                  <c:v>1000 - 10000</c:v>
                </c:pt>
                <c:pt idx="3">
                  <c:v>10000 - 100000</c:v>
                </c:pt>
                <c:pt idx="4">
                  <c:v>&gt; 100000</c:v>
                </c:pt>
              </c:strCache>
            </c:strRef>
          </c:cat>
          <c:val>
            <c:numRef>
              <c:f>Sheet1!$G$16:$K$16</c:f>
              <c:numCache>
                <c:formatCode>General</c:formatCode>
                <c:ptCount val="5"/>
                <c:pt idx="0">
                  <c:v>54.44</c:v>
                </c:pt>
                <c:pt idx="1">
                  <c:v>40.95</c:v>
                </c:pt>
                <c:pt idx="2">
                  <c:v>3.43</c:v>
                </c:pt>
                <c:pt idx="3">
                  <c:v>1.15</c:v>
                </c:pt>
                <c:pt idx="4">
                  <c:v>0.04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Sheet1!$F$17</c:f>
              <c:strCache>
                <c:ptCount val="1"/>
                <c:pt idx="0">
                  <c:v>Media Storage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Sheet1!$G$15:$K$15</c:f>
              <c:strCache>
                <c:ptCount val="5"/>
                <c:pt idx="0">
                  <c:v>10 - 100</c:v>
                </c:pt>
                <c:pt idx="1">
                  <c:v>100 - 1000</c:v>
                </c:pt>
                <c:pt idx="2">
                  <c:v>1000 - 10000</c:v>
                </c:pt>
                <c:pt idx="3">
                  <c:v>10000 - 100000</c:v>
                </c:pt>
                <c:pt idx="4">
                  <c:v>&gt; 100000</c:v>
                </c:pt>
              </c:strCache>
            </c:strRef>
          </c:cat>
          <c:val>
            <c:numRef>
              <c:f>Sheet1!$G$17:$K$17</c:f>
              <c:numCache>
                <c:formatCode>General</c:formatCode>
                <c:ptCount val="5"/>
                <c:pt idx="0">
                  <c:v>0.02</c:v>
                </c:pt>
                <c:pt idx="1">
                  <c:v>96.14</c:v>
                </c:pt>
                <c:pt idx="2">
                  <c:v>3.23</c:v>
                </c:pt>
                <c:pt idx="3">
                  <c:v>0.57</c:v>
                </c:pt>
                <c:pt idx="4">
                  <c:v>0.04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Sheet1!$F$18</c:f>
              <c:strCache>
                <c:ptCount val="1"/>
                <c:pt idx="0">
                  <c:v>Gmail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Sheet1!$G$15:$K$15</c:f>
              <c:strCache>
                <c:ptCount val="5"/>
                <c:pt idx="0">
                  <c:v>10 - 100</c:v>
                </c:pt>
                <c:pt idx="1">
                  <c:v>100 - 1000</c:v>
                </c:pt>
                <c:pt idx="2">
                  <c:v>1000 - 10000</c:v>
                </c:pt>
                <c:pt idx="3">
                  <c:v>10000 - 100000</c:v>
                </c:pt>
                <c:pt idx="4">
                  <c:v>&gt; 100000</c:v>
                </c:pt>
              </c:strCache>
            </c:strRef>
          </c:cat>
          <c:val>
            <c:numRef>
              <c:f>Sheet1!$G$18:$K$18</c:f>
              <c:numCache>
                <c:formatCode>General</c:formatCode>
                <c:ptCount val="5"/>
                <c:pt idx="0">
                  <c:v>10.9</c:v>
                </c:pt>
                <c:pt idx="1">
                  <c:v>75.17999999999998</c:v>
                </c:pt>
                <c:pt idx="2">
                  <c:v>11.59</c:v>
                </c:pt>
                <c:pt idx="3">
                  <c:v>2.24</c:v>
                </c:pt>
                <c:pt idx="4">
                  <c:v>0.08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Sheet1!$F$19</c:f>
              <c:strCache>
                <c:ptCount val="1"/>
                <c:pt idx="0">
                  <c:v>Google+</c:v>
                </c:pt>
              </c:strCache>
            </c:strRef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Sheet1!$G$15:$K$15</c:f>
              <c:strCache>
                <c:ptCount val="5"/>
                <c:pt idx="0">
                  <c:v>10 - 100</c:v>
                </c:pt>
                <c:pt idx="1">
                  <c:v>100 - 1000</c:v>
                </c:pt>
                <c:pt idx="2">
                  <c:v>1000 - 10000</c:v>
                </c:pt>
                <c:pt idx="3">
                  <c:v>10000 - 100000</c:v>
                </c:pt>
                <c:pt idx="4">
                  <c:v>&gt; 100000</c:v>
                </c:pt>
              </c:strCache>
            </c:strRef>
          </c:cat>
          <c:val>
            <c:numRef>
              <c:f>Sheet1!$G$19:$K$19</c:f>
              <c:numCache>
                <c:formatCode>General</c:formatCode>
                <c:ptCount val="5"/>
                <c:pt idx="0">
                  <c:v>0.74</c:v>
                </c:pt>
                <c:pt idx="1">
                  <c:v>77.76</c:v>
                </c:pt>
                <c:pt idx="2">
                  <c:v>19.48</c:v>
                </c:pt>
                <c:pt idx="3">
                  <c:v>1.97</c:v>
                </c:pt>
                <c:pt idx="4">
                  <c:v>0.06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Sheet1!$F$20</c:f>
              <c:strCache>
                <c:ptCount val="1"/>
                <c:pt idx="0">
                  <c:v>Android System</c:v>
                </c:pt>
              </c:strCache>
            </c:strRef>
          </c:tx>
          <c:spPr>
            <a:ln w="2222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Sheet1!$G$15:$K$15</c:f>
              <c:strCache>
                <c:ptCount val="5"/>
                <c:pt idx="0">
                  <c:v>10 - 100</c:v>
                </c:pt>
                <c:pt idx="1">
                  <c:v>100 - 1000</c:v>
                </c:pt>
                <c:pt idx="2">
                  <c:v>1000 - 10000</c:v>
                </c:pt>
                <c:pt idx="3">
                  <c:v>10000 - 100000</c:v>
                </c:pt>
                <c:pt idx="4">
                  <c:v>&gt; 100000</c:v>
                </c:pt>
              </c:strCache>
            </c:strRef>
          </c:cat>
          <c:val>
            <c:numRef>
              <c:f>Sheet1!$G$20:$K$20</c:f>
              <c:numCache>
                <c:formatCode>General</c:formatCode>
                <c:ptCount val="5"/>
                <c:pt idx="0">
                  <c:v>2.35</c:v>
                </c:pt>
                <c:pt idx="1">
                  <c:v>59.0</c:v>
                </c:pt>
                <c:pt idx="2">
                  <c:v>35.14</c:v>
                </c:pt>
                <c:pt idx="3">
                  <c:v>3.46</c:v>
                </c:pt>
                <c:pt idx="4">
                  <c:v>0.05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Sheet1!$F$21</c:f>
              <c:strCache>
                <c:ptCount val="1"/>
                <c:pt idx="0">
                  <c:v>PayPal</c:v>
                </c:pt>
              </c:strCache>
            </c:strRef>
          </c:tx>
          <c:spPr>
            <a:ln w="2222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Sheet1!$G$15:$K$15</c:f>
              <c:strCache>
                <c:ptCount val="5"/>
                <c:pt idx="0">
                  <c:v>10 - 100</c:v>
                </c:pt>
                <c:pt idx="1">
                  <c:v>100 - 1000</c:v>
                </c:pt>
                <c:pt idx="2">
                  <c:v>1000 - 10000</c:v>
                </c:pt>
                <c:pt idx="3">
                  <c:v>10000 - 100000</c:v>
                </c:pt>
                <c:pt idx="4">
                  <c:v>&gt; 100000</c:v>
                </c:pt>
              </c:strCache>
            </c:strRef>
          </c:cat>
          <c:val>
            <c:numRef>
              <c:f>Sheet1!$G$21:$K$21</c:f>
              <c:numCache>
                <c:formatCode>General</c:formatCode>
                <c:ptCount val="5"/>
                <c:pt idx="0">
                  <c:v>0.0</c:v>
                </c:pt>
                <c:pt idx="1">
                  <c:v>83.87</c:v>
                </c:pt>
                <c:pt idx="2">
                  <c:v>11.87</c:v>
                </c:pt>
                <c:pt idx="3">
                  <c:v>4.13</c:v>
                </c:pt>
                <c:pt idx="4">
                  <c:v>0.13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Sheet1!$F$22</c:f>
              <c:strCache>
                <c:ptCount val="1"/>
                <c:pt idx="0">
                  <c:v>Evernote</c:v>
                </c:pt>
              </c:strCache>
            </c:strRef>
          </c:tx>
          <c:spPr>
            <a:ln w="2222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Sheet1!$G$15:$K$15</c:f>
              <c:strCache>
                <c:ptCount val="5"/>
                <c:pt idx="0">
                  <c:v>10 - 100</c:v>
                </c:pt>
                <c:pt idx="1">
                  <c:v>100 - 1000</c:v>
                </c:pt>
                <c:pt idx="2">
                  <c:v>1000 - 10000</c:v>
                </c:pt>
                <c:pt idx="3">
                  <c:v>10000 - 100000</c:v>
                </c:pt>
                <c:pt idx="4">
                  <c:v>&gt; 100000</c:v>
                </c:pt>
              </c:strCache>
            </c:strRef>
          </c:cat>
          <c:val>
            <c:numRef>
              <c:f>Sheet1!$G$22:$K$22</c:f>
              <c:numCache>
                <c:formatCode>General</c:formatCode>
                <c:ptCount val="5"/>
                <c:pt idx="0">
                  <c:v>0.0</c:v>
                </c:pt>
                <c:pt idx="1">
                  <c:v>90.67999999999998</c:v>
                </c:pt>
                <c:pt idx="2">
                  <c:v>8.36</c:v>
                </c:pt>
                <c:pt idx="3">
                  <c:v>0.96</c:v>
                </c:pt>
                <c:pt idx="4">
                  <c:v>0.0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Sheet1!$F$23</c:f>
              <c:strCache>
                <c:ptCount val="1"/>
                <c:pt idx="0">
                  <c:v>Swarm</c:v>
                </c:pt>
              </c:strCache>
            </c:strRef>
          </c:tx>
          <c:spPr>
            <a:ln w="2222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Sheet1!$G$15:$K$15</c:f>
              <c:strCache>
                <c:ptCount val="5"/>
                <c:pt idx="0">
                  <c:v>10 - 100</c:v>
                </c:pt>
                <c:pt idx="1">
                  <c:v>100 - 1000</c:v>
                </c:pt>
                <c:pt idx="2">
                  <c:v>1000 - 10000</c:v>
                </c:pt>
                <c:pt idx="3">
                  <c:v>10000 - 100000</c:v>
                </c:pt>
                <c:pt idx="4">
                  <c:v>&gt; 100000</c:v>
                </c:pt>
              </c:strCache>
            </c:strRef>
          </c:cat>
          <c:val>
            <c:numRef>
              <c:f>Sheet1!$G$23:$K$23</c:f>
              <c:numCache>
                <c:formatCode>General</c:formatCode>
                <c:ptCount val="5"/>
                <c:pt idx="0">
                  <c:v>0.0</c:v>
                </c:pt>
                <c:pt idx="1">
                  <c:v>80.07</c:v>
                </c:pt>
                <c:pt idx="2">
                  <c:v>13.85</c:v>
                </c:pt>
                <c:pt idx="3">
                  <c:v>5.74</c:v>
                </c:pt>
                <c:pt idx="4">
                  <c:v>0.34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Sheet1!$F$24</c:f>
              <c:strCache>
                <c:ptCount val="1"/>
                <c:pt idx="0">
                  <c:v>Aviate</c:v>
                </c:pt>
              </c:strCache>
            </c:strRef>
          </c:tx>
          <c:spPr>
            <a:ln w="2222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Sheet1!$G$15:$K$15</c:f>
              <c:strCache>
                <c:ptCount val="5"/>
                <c:pt idx="0">
                  <c:v>10 - 100</c:v>
                </c:pt>
                <c:pt idx="1">
                  <c:v>100 - 1000</c:v>
                </c:pt>
                <c:pt idx="2">
                  <c:v>1000 - 10000</c:v>
                </c:pt>
                <c:pt idx="3">
                  <c:v>10000 - 100000</c:v>
                </c:pt>
                <c:pt idx="4">
                  <c:v>&gt; 100000</c:v>
                </c:pt>
              </c:strCache>
            </c:strRef>
          </c:cat>
          <c:val>
            <c:numRef>
              <c:f>Sheet1!$G$24:$K$24</c:f>
              <c:numCache>
                <c:formatCode>General</c:formatCode>
                <c:ptCount val="5"/>
                <c:pt idx="0">
                  <c:v>0.22</c:v>
                </c:pt>
                <c:pt idx="1">
                  <c:v>74.55</c:v>
                </c:pt>
                <c:pt idx="2">
                  <c:v>19.75</c:v>
                </c:pt>
                <c:pt idx="3">
                  <c:v>5.359999999999998</c:v>
                </c:pt>
                <c:pt idx="4">
                  <c:v>0.11</c:v>
                </c:pt>
              </c:numCache>
            </c:numRef>
          </c:val>
          <c:smooth val="0"/>
        </c:ser>
        <c:ser>
          <c:idx val="9"/>
          <c:order val="9"/>
          <c:tx>
            <c:strRef>
              <c:f>Sheet1!$F$25</c:f>
              <c:strCache>
                <c:ptCount val="1"/>
                <c:pt idx="0">
                  <c:v>GPS Status </c:v>
                </c:pt>
              </c:strCache>
            </c:strRef>
          </c:tx>
          <c:spPr>
            <a:ln w="2222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Sheet1!$G$15:$K$15</c:f>
              <c:strCache>
                <c:ptCount val="5"/>
                <c:pt idx="0">
                  <c:v>10 - 100</c:v>
                </c:pt>
                <c:pt idx="1">
                  <c:v>100 - 1000</c:v>
                </c:pt>
                <c:pt idx="2">
                  <c:v>1000 - 10000</c:v>
                </c:pt>
                <c:pt idx="3">
                  <c:v>10000 - 100000</c:v>
                </c:pt>
                <c:pt idx="4">
                  <c:v>&gt; 100000</c:v>
                </c:pt>
              </c:strCache>
            </c:strRef>
          </c:cat>
          <c:val>
            <c:numRef>
              <c:f>Sheet1!$G$25:$K$25</c:f>
              <c:numCache>
                <c:formatCode>General</c:formatCode>
                <c:ptCount val="5"/>
                <c:pt idx="0">
                  <c:v>0.0</c:v>
                </c:pt>
                <c:pt idx="1">
                  <c:v>98.31</c:v>
                </c:pt>
                <c:pt idx="2">
                  <c:v>1.69</c:v>
                </c:pt>
                <c:pt idx="3">
                  <c:v>0.0</c:v>
                </c:pt>
                <c:pt idx="4">
                  <c:v>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024134592"/>
        <c:axId val="-2024147600"/>
      </c:lineChart>
      <c:catAx>
        <c:axId val="-20241345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dk1">
                  <a:lumMod val="15000"/>
                  <a:lumOff val="85000"/>
                  <a:alpha val="51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Query Runtime - </a:t>
                </a:r>
                <a:r>
                  <a:rPr lang="el-GR"/>
                  <a:t>μ</a:t>
                </a:r>
                <a:r>
                  <a:rPr lang="en-US"/>
                  <a:t>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24147600"/>
        <c:crosses val="autoZero"/>
        <c:auto val="1"/>
        <c:lblAlgn val="ctr"/>
        <c:lblOffset val="100"/>
        <c:noMultiLvlLbl val="0"/>
      </c:catAx>
      <c:valAx>
        <c:axId val="-202414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 of Queries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24134592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sz="1200"/>
              <a:t>Statistics for Query Runtimes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Sheet1!$F$16</c:f>
              <c:strCache>
                <c:ptCount val="1"/>
                <c:pt idx="0">
                  <c:v>Google Play Services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Sheet1!$G$15:$K$15</c:f>
              <c:strCache>
                <c:ptCount val="5"/>
                <c:pt idx="0">
                  <c:v>10 - 100</c:v>
                </c:pt>
                <c:pt idx="1">
                  <c:v>100 - 1000</c:v>
                </c:pt>
                <c:pt idx="2">
                  <c:v>1000 - 10000</c:v>
                </c:pt>
                <c:pt idx="3">
                  <c:v>10000 - 100000</c:v>
                </c:pt>
                <c:pt idx="4">
                  <c:v>&gt; 100000</c:v>
                </c:pt>
              </c:strCache>
            </c:strRef>
          </c:cat>
          <c:val>
            <c:numRef>
              <c:f>Sheet1!$G$16:$K$16</c:f>
              <c:numCache>
                <c:formatCode>General</c:formatCode>
                <c:ptCount val="5"/>
                <c:pt idx="0">
                  <c:v>54.44</c:v>
                </c:pt>
                <c:pt idx="1">
                  <c:v>40.95</c:v>
                </c:pt>
                <c:pt idx="2">
                  <c:v>3.43</c:v>
                </c:pt>
                <c:pt idx="3">
                  <c:v>1.15</c:v>
                </c:pt>
                <c:pt idx="4">
                  <c:v>0.04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Sheet1!$F$17</c:f>
              <c:strCache>
                <c:ptCount val="1"/>
                <c:pt idx="0">
                  <c:v>Media Storage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Sheet1!$G$15:$K$15</c:f>
              <c:strCache>
                <c:ptCount val="5"/>
                <c:pt idx="0">
                  <c:v>10 - 100</c:v>
                </c:pt>
                <c:pt idx="1">
                  <c:v>100 - 1000</c:v>
                </c:pt>
                <c:pt idx="2">
                  <c:v>1000 - 10000</c:v>
                </c:pt>
                <c:pt idx="3">
                  <c:v>10000 - 100000</c:v>
                </c:pt>
                <c:pt idx="4">
                  <c:v>&gt; 100000</c:v>
                </c:pt>
              </c:strCache>
            </c:strRef>
          </c:cat>
          <c:val>
            <c:numRef>
              <c:f>Sheet1!$G$17:$K$17</c:f>
              <c:numCache>
                <c:formatCode>General</c:formatCode>
                <c:ptCount val="5"/>
                <c:pt idx="0">
                  <c:v>0.02</c:v>
                </c:pt>
                <c:pt idx="1">
                  <c:v>96.14</c:v>
                </c:pt>
                <c:pt idx="2">
                  <c:v>3.23</c:v>
                </c:pt>
                <c:pt idx="3">
                  <c:v>0.57</c:v>
                </c:pt>
                <c:pt idx="4">
                  <c:v>0.04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Sheet1!$F$18</c:f>
              <c:strCache>
                <c:ptCount val="1"/>
                <c:pt idx="0">
                  <c:v>Gmail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Sheet1!$G$15:$K$15</c:f>
              <c:strCache>
                <c:ptCount val="5"/>
                <c:pt idx="0">
                  <c:v>10 - 100</c:v>
                </c:pt>
                <c:pt idx="1">
                  <c:v>100 - 1000</c:v>
                </c:pt>
                <c:pt idx="2">
                  <c:v>1000 - 10000</c:v>
                </c:pt>
                <c:pt idx="3">
                  <c:v>10000 - 100000</c:v>
                </c:pt>
                <c:pt idx="4">
                  <c:v>&gt; 100000</c:v>
                </c:pt>
              </c:strCache>
            </c:strRef>
          </c:cat>
          <c:val>
            <c:numRef>
              <c:f>Sheet1!$G$18:$K$18</c:f>
              <c:numCache>
                <c:formatCode>General</c:formatCode>
                <c:ptCount val="5"/>
                <c:pt idx="0">
                  <c:v>10.9</c:v>
                </c:pt>
                <c:pt idx="1">
                  <c:v>75.17999999999998</c:v>
                </c:pt>
                <c:pt idx="2">
                  <c:v>11.59</c:v>
                </c:pt>
                <c:pt idx="3">
                  <c:v>2.24</c:v>
                </c:pt>
                <c:pt idx="4">
                  <c:v>0.08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Sheet1!$F$19</c:f>
              <c:strCache>
                <c:ptCount val="1"/>
                <c:pt idx="0">
                  <c:v>Google+</c:v>
                </c:pt>
              </c:strCache>
            </c:strRef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Sheet1!$G$15:$K$15</c:f>
              <c:strCache>
                <c:ptCount val="5"/>
                <c:pt idx="0">
                  <c:v>10 - 100</c:v>
                </c:pt>
                <c:pt idx="1">
                  <c:v>100 - 1000</c:v>
                </c:pt>
                <c:pt idx="2">
                  <c:v>1000 - 10000</c:v>
                </c:pt>
                <c:pt idx="3">
                  <c:v>10000 - 100000</c:v>
                </c:pt>
                <c:pt idx="4">
                  <c:v>&gt; 100000</c:v>
                </c:pt>
              </c:strCache>
            </c:strRef>
          </c:cat>
          <c:val>
            <c:numRef>
              <c:f>Sheet1!$G$19:$K$19</c:f>
              <c:numCache>
                <c:formatCode>General</c:formatCode>
                <c:ptCount val="5"/>
                <c:pt idx="0">
                  <c:v>0.74</c:v>
                </c:pt>
                <c:pt idx="1">
                  <c:v>77.76</c:v>
                </c:pt>
                <c:pt idx="2">
                  <c:v>19.48</c:v>
                </c:pt>
                <c:pt idx="3">
                  <c:v>1.97</c:v>
                </c:pt>
                <c:pt idx="4">
                  <c:v>0.06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Sheet1!$F$20</c:f>
              <c:strCache>
                <c:ptCount val="1"/>
                <c:pt idx="0">
                  <c:v>Android System</c:v>
                </c:pt>
              </c:strCache>
            </c:strRef>
          </c:tx>
          <c:spPr>
            <a:ln w="2222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Sheet1!$G$15:$K$15</c:f>
              <c:strCache>
                <c:ptCount val="5"/>
                <c:pt idx="0">
                  <c:v>10 - 100</c:v>
                </c:pt>
                <c:pt idx="1">
                  <c:v>100 - 1000</c:v>
                </c:pt>
                <c:pt idx="2">
                  <c:v>1000 - 10000</c:v>
                </c:pt>
                <c:pt idx="3">
                  <c:v>10000 - 100000</c:v>
                </c:pt>
                <c:pt idx="4">
                  <c:v>&gt; 100000</c:v>
                </c:pt>
              </c:strCache>
            </c:strRef>
          </c:cat>
          <c:val>
            <c:numRef>
              <c:f>Sheet1!$G$20:$K$20</c:f>
              <c:numCache>
                <c:formatCode>General</c:formatCode>
                <c:ptCount val="5"/>
                <c:pt idx="0">
                  <c:v>2.35</c:v>
                </c:pt>
                <c:pt idx="1">
                  <c:v>59.0</c:v>
                </c:pt>
                <c:pt idx="2">
                  <c:v>35.14</c:v>
                </c:pt>
                <c:pt idx="3">
                  <c:v>3.46</c:v>
                </c:pt>
                <c:pt idx="4">
                  <c:v>0.05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Sheet1!$F$21</c:f>
              <c:strCache>
                <c:ptCount val="1"/>
                <c:pt idx="0">
                  <c:v>PayPal</c:v>
                </c:pt>
              </c:strCache>
            </c:strRef>
          </c:tx>
          <c:spPr>
            <a:ln w="2222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Sheet1!$G$15:$K$15</c:f>
              <c:strCache>
                <c:ptCount val="5"/>
                <c:pt idx="0">
                  <c:v>10 - 100</c:v>
                </c:pt>
                <c:pt idx="1">
                  <c:v>100 - 1000</c:v>
                </c:pt>
                <c:pt idx="2">
                  <c:v>1000 - 10000</c:v>
                </c:pt>
                <c:pt idx="3">
                  <c:v>10000 - 100000</c:v>
                </c:pt>
                <c:pt idx="4">
                  <c:v>&gt; 100000</c:v>
                </c:pt>
              </c:strCache>
            </c:strRef>
          </c:cat>
          <c:val>
            <c:numRef>
              <c:f>Sheet1!$G$21:$K$21</c:f>
              <c:numCache>
                <c:formatCode>General</c:formatCode>
                <c:ptCount val="5"/>
                <c:pt idx="0">
                  <c:v>0.0</c:v>
                </c:pt>
                <c:pt idx="1">
                  <c:v>83.87</c:v>
                </c:pt>
                <c:pt idx="2">
                  <c:v>11.87</c:v>
                </c:pt>
                <c:pt idx="3">
                  <c:v>4.13</c:v>
                </c:pt>
                <c:pt idx="4">
                  <c:v>0.13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Sheet1!$F$22</c:f>
              <c:strCache>
                <c:ptCount val="1"/>
                <c:pt idx="0">
                  <c:v>Evernote</c:v>
                </c:pt>
              </c:strCache>
            </c:strRef>
          </c:tx>
          <c:spPr>
            <a:ln w="2222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Sheet1!$G$15:$K$15</c:f>
              <c:strCache>
                <c:ptCount val="5"/>
                <c:pt idx="0">
                  <c:v>10 - 100</c:v>
                </c:pt>
                <c:pt idx="1">
                  <c:v>100 - 1000</c:v>
                </c:pt>
                <c:pt idx="2">
                  <c:v>1000 - 10000</c:v>
                </c:pt>
                <c:pt idx="3">
                  <c:v>10000 - 100000</c:v>
                </c:pt>
                <c:pt idx="4">
                  <c:v>&gt; 100000</c:v>
                </c:pt>
              </c:strCache>
            </c:strRef>
          </c:cat>
          <c:val>
            <c:numRef>
              <c:f>Sheet1!$G$22:$K$22</c:f>
              <c:numCache>
                <c:formatCode>General</c:formatCode>
                <c:ptCount val="5"/>
                <c:pt idx="0">
                  <c:v>0.0</c:v>
                </c:pt>
                <c:pt idx="1">
                  <c:v>90.67999999999998</c:v>
                </c:pt>
                <c:pt idx="2">
                  <c:v>8.36</c:v>
                </c:pt>
                <c:pt idx="3">
                  <c:v>0.96</c:v>
                </c:pt>
                <c:pt idx="4">
                  <c:v>0.0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Sheet1!$F$23</c:f>
              <c:strCache>
                <c:ptCount val="1"/>
                <c:pt idx="0">
                  <c:v>Swarm</c:v>
                </c:pt>
              </c:strCache>
            </c:strRef>
          </c:tx>
          <c:spPr>
            <a:ln w="2222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Sheet1!$G$15:$K$15</c:f>
              <c:strCache>
                <c:ptCount val="5"/>
                <c:pt idx="0">
                  <c:v>10 - 100</c:v>
                </c:pt>
                <c:pt idx="1">
                  <c:v>100 - 1000</c:v>
                </c:pt>
                <c:pt idx="2">
                  <c:v>1000 - 10000</c:v>
                </c:pt>
                <c:pt idx="3">
                  <c:v>10000 - 100000</c:v>
                </c:pt>
                <c:pt idx="4">
                  <c:v>&gt; 100000</c:v>
                </c:pt>
              </c:strCache>
            </c:strRef>
          </c:cat>
          <c:val>
            <c:numRef>
              <c:f>Sheet1!$G$23:$K$23</c:f>
              <c:numCache>
                <c:formatCode>General</c:formatCode>
                <c:ptCount val="5"/>
                <c:pt idx="0">
                  <c:v>0.0</c:v>
                </c:pt>
                <c:pt idx="1">
                  <c:v>80.07</c:v>
                </c:pt>
                <c:pt idx="2">
                  <c:v>13.85</c:v>
                </c:pt>
                <c:pt idx="3">
                  <c:v>5.74</c:v>
                </c:pt>
                <c:pt idx="4">
                  <c:v>0.34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Sheet1!$F$24</c:f>
              <c:strCache>
                <c:ptCount val="1"/>
                <c:pt idx="0">
                  <c:v>Aviate</c:v>
                </c:pt>
              </c:strCache>
            </c:strRef>
          </c:tx>
          <c:spPr>
            <a:ln w="2222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Sheet1!$G$15:$K$15</c:f>
              <c:strCache>
                <c:ptCount val="5"/>
                <c:pt idx="0">
                  <c:v>10 - 100</c:v>
                </c:pt>
                <c:pt idx="1">
                  <c:v>100 - 1000</c:v>
                </c:pt>
                <c:pt idx="2">
                  <c:v>1000 - 10000</c:v>
                </c:pt>
                <c:pt idx="3">
                  <c:v>10000 - 100000</c:v>
                </c:pt>
                <c:pt idx="4">
                  <c:v>&gt; 100000</c:v>
                </c:pt>
              </c:strCache>
            </c:strRef>
          </c:cat>
          <c:val>
            <c:numRef>
              <c:f>Sheet1!$G$24:$K$24</c:f>
              <c:numCache>
                <c:formatCode>General</c:formatCode>
                <c:ptCount val="5"/>
                <c:pt idx="0">
                  <c:v>0.22</c:v>
                </c:pt>
                <c:pt idx="1">
                  <c:v>74.55</c:v>
                </c:pt>
                <c:pt idx="2">
                  <c:v>19.75</c:v>
                </c:pt>
                <c:pt idx="3">
                  <c:v>5.359999999999998</c:v>
                </c:pt>
                <c:pt idx="4">
                  <c:v>0.11</c:v>
                </c:pt>
              </c:numCache>
            </c:numRef>
          </c:val>
          <c:smooth val="0"/>
        </c:ser>
        <c:ser>
          <c:idx val="9"/>
          <c:order val="9"/>
          <c:tx>
            <c:strRef>
              <c:f>Sheet1!$F$25</c:f>
              <c:strCache>
                <c:ptCount val="1"/>
                <c:pt idx="0">
                  <c:v>GPS Status </c:v>
                </c:pt>
              </c:strCache>
            </c:strRef>
          </c:tx>
          <c:spPr>
            <a:ln w="2222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Sheet1!$G$15:$K$15</c:f>
              <c:strCache>
                <c:ptCount val="5"/>
                <c:pt idx="0">
                  <c:v>10 - 100</c:v>
                </c:pt>
                <c:pt idx="1">
                  <c:v>100 - 1000</c:v>
                </c:pt>
                <c:pt idx="2">
                  <c:v>1000 - 10000</c:v>
                </c:pt>
                <c:pt idx="3">
                  <c:v>10000 - 100000</c:v>
                </c:pt>
                <c:pt idx="4">
                  <c:v>&gt; 100000</c:v>
                </c:pt>
              </c:strCache>
            </c:strRef>
          </c:cat>
          <c:val>
            <c:numRef>
              <c:f>Sheet1!$G$25:$K$25</c:f>
              <c:numCache>
                <c:formatCode>General</c:formatCode>
                <c:ptCount val="5"/>
                <c:pt idx="0">
                  <c:v>0.0</c:v>
                </c:pt>
                <c:pt idx="1">
                  <c:v>98.31</c:v>
                </c:pt>
                <c:pt idx="2">
                  <c:v>1.69</c:v>
                </c:pt>
                <c:pt idx="3">
                  <c:v>0.0</c:v>
                </c:pt>
                <c:pt idx="4">
                  <c:v>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024353232"/>
        <c:axId val="-2024362720"/>
      </c:lineChart>
      <c:catAx>
        <c:axId val="-20243532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dk1">
                  <a:lumMod val="15000"/>
                  <a:lumOff val="85000"/>
                  <a:alpha val="51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Query Runtime - </a:t>
                </a:r>
                <a:r>
                  <a:rPr lang="el-GR"/>
                  <a:t>μ</a:t>
                </a:r>
                <a:r>
                  <a:rPr lang="en-US"/>
                  <a:t>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24362720"/>
        <c:crosses val="autoZero"/>
        <c:auto val="1"/>
        <c:lblAlgn val="ctr"/>
        <c:lblOffset val="100"/>
        <c:noMultiLvlLbl val="0"/>
      </c:catAx>
      <c:valAx>
        <c:axId val="-202436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 of Queries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24353232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AEFC-2A84-43DD-9248-264D99C2F141}" type="datetimeFigureOut">
              <a:rPr lang="en-US" smtClean="0"/>
              <a:t>11/11/15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A35F-4FB9-4377-A773-4435BFB8C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652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AEFC-2A84-43DD-9248-264D99C2F141}" type="datetimeFigureOut">
              <a:rPr lang="en-US" smtClean="0"/>
              <a:t>11/11/15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A35F-4FB9-4377-A773-4435BFB8C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024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AEFC-2A84-43DD-9248-264D99C2F141}" type="datetimeFigureOut">
              <a:rPr lang="en-US" smtClean="0"/>
              <a:t>11/11/15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A35F-4FB9-4377-A773-4435BFB8C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637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AEFC-2A84-43DD-9248-264D99C2F141}" type="datetimeFigureOut">
              <a:rPr lang="en-US" smtClean="0"/>
              <a:t>11/11/15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A35F-4FB9-4377-A773-4435BFB8C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448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AEFC-2A84-43DD-9248-264D99C2F141}" type="datetimeFigureOut">
              <a:rPr lang="en-US" smtClean="0"/>
              <a:t>11/11/15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A35F-4FB9-4377-A773-4435BFB8C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000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AEFC-2A84-43DD-9248-264D99C2F141}" type="datetimeFigureOut">
              <a:rPr lang="en-US" smtClean="0"/>
              <a:t>11/11/15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A35F-4FB9-4377-A773-4435BFB8C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719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AEFC-2A84-43DD-9248-264D99C2F141}" type="datetimeFigureOut">
              <a:rPr lang="en-US" smtClean="0"/>
              <a:t>11/11/15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A35F-4FB9-4377-A773-4435BFB8C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086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AEFC-2A84-43DD-9248-264D99C2F141}" type="datetimeFigureOut">
              <a:rPr lang="en-US" smtClean="0"/>
              <a:t>11/11/15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A35F-4FB9-4377-A773-4435BFB8C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95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AEFC-2A84-43DD-9248-264D99C2F141}" type="datetimeFigureOut">
              <a:rPr lang="en-US" smtClean="0"/>
              <a:t>11/11/15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A35F-4FB9-4377-A773-4435BFB8C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086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AEFC-2A84-43DD-9248-264D99C2F141}" type="datetimeFigureOut">
              <a:rPr lang="en-US" smtClean="0"/>
              <a:t>11/11/15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A35F-4FB9-4377-A773-4435BFB8C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23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AEFC-2A84-43DD-9248-264D99C2F141}" type="datetimeFigureOut">
              <a:rPr lang="en-US" smtClean="0"/>
              <a:t>11/11/15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A35F-4FB9-4377-A773-4435BFB8C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468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AEFC-2A84-43DD-9248-264D99C2F141}" type="datetimeFigureOut">
              <a:rPr lang="en-US" smtClean="0"/>
              <a:t>11/11/15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A35F-4FB9-4377-A773-4435BFB8C15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898716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AEFC-2A84-43DD-9248-264D99C2F141}" type="datetimeFigureOut">
              <a:rPr lang="en-US" smtClean="0"/>
              <a:t>11/11/15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A35F-4FB9-4377-A773-4435BFB8C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96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AEFC-2A84-43DD-9248-264D99C2F141}" type="datetimeFigureOut">
              <a:rPr lang="en-US" smtClean="0"/>
              <a:t>11/11/15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A35F-4FB9-4377-A773-4435BFB8C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4807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AEFC-2A84-43DD-9248-264D99C2F141}" type="datetimeFigureOut">
              <a:rPr lang="en-US" smtClean="0"/>
              <a:t>11/11/15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A35F-4FB9-4377-A773-4435BFB8C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0292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AEFC-2A84-43DD-9248-264D99C2F141}" type="datetimeFigureOut">
              <a:rPr lang="en-US" smtClean="0"/>
              <a:t>11/11/15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A35F-4FB9-4377-A773-4435BFB8C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5363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AEFC-2A84-43DD-9248-264D99C2F141}" type="datetimeFigureOut">
              <a:rPr lang="en-US" smtClean="0"/>
              <a:t>11/11/15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A35F-4FB9-4377-A773-4435BFB8C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420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A17AEFC-2A84-43DD-9248-264D99C2F141}" type="datetimeFigureOut">
              <a:rPr lang="en-US" smtClean="0"/>
              <a:t>11/11/15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9A35F-4FB9-4377-A773-4435BFB8C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243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74264" y="3116687"/>
            <a:ext cx="5872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PocketData</a:t>
            </a:r>
            <a:r>
              <a:rPr lang="en-US" sz="3600" b="1" dirty="0" smtClean="0"/>
              <a:t> Benchmark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734873" y="3876541"/>
            <a:ext cx="4682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Naveen | </a:t>
            </a:r>
            <a:r>
              <a:rPr lang="en-US" dirty="0" err="1" smtClean="0"/>
              <a:t>Sankar</a:t>
            </a:r>
            <a:r>
              <a:rPr lang="en-US" dirty="0" smtClean="0"/>
              <a:t> | </a:t>
            </a:r>
            <a:r>
              <a:rPr lang="en-US" dirty="0" err="1" smtClean="0"/>
              <a:t>Saravanan</a:t>
            </a:r>
            <a:r>
              <a:rPr lang="en-US" dirty="0" smtClean="0"/>
              <a:t> | </a:t>
            </a:r>
            <a:r>
              <a:rPr lang="en-US" dirty="0" err="1" smtClean="0"/>
              <a:t>Sathish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10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4552" y="859986"/>
            <a:ext cx="6156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entury Gothic" panose="020B0502020202020204" pitchFamily="34" charset="0"/>
              </a:rPr>
              <a:t>Progress</a:t>
            </a:r>
            <a:endParaRPr lang="en-US" sz="2000" b="1" dirty="0">
              <a:latin typeface="Century Gothic" panose="020B0502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17431" y="1313644"/>
            <a:ext cx="4778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System Implementation: </a:t>
            </a:r>
            <a:endParaRPr lang="en-US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1004552" y="3227300"/>
            <a:ext cx="4146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Data Generation:</a:t>
            </a:r>
            <a:endParaRPr lang="en-US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1043187" y="4816698"/>
            <a:ext cx="4146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Query Analysis:</a:t>
            </a:r>
            <a:endParaRPr lang="en-US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1146218" y="5280338"/>
            <a:ext cx="919551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Breakdown of 16 applications by their read % and write 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Assessment of SELECT Complexity in terms of number of returned rows against the queries shot across top 10 applications.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Assessment of a runtime characteristic of the queries [SELECT, UPDATE, INSERT, DELETE] across 10 applications – 5 from the top end of the spectrum; 5 from the bottom.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288890" y="1697301"/>
            <a:ext cx="91955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Analytics generation was taking 6.5 to 8 </a:t>
            </a:r>
            <a:r>
              <a:rPr lang="en-US" sz="1600" dirty="0" err="1" smtClean="0"/>
              <a:t>hrs</a:t>
            </a:r>
            <a:r>
              <a:rPr lang="en-US" sz="1600" dirty="0" smtClean="0"/>
              <a:t> before.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Implemented two mode approach.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-m o </a:t>
            </a:r>
            <a:r>
              <a:rPr lang="en-US" sz="1600" dirty="0" smtClean="0">
                <a:sym typeface="Wingdings"/>
              </a:rPr>
              <a:t> Object generation. Read Log file and serialize Statement. Takes </a:t>
            </a:r>
            <a:r>
              <a:rPr lang="en-US" sz="1600" dirty="0" err="1" smtClean="0">
                <a:sym typeface="Wingdings"/>
              </a:rPr>
              <a:t>apprx</a:t>
            </a:r>
            <a:r>
              <a:rPr lang="en-US" sz="1600" dirty="0" smtClean="0">
                <a:sym typeface="Wingdings"/>
              </a:rPr>
              <a:t>. 8hrs.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ym typeface="Wingdings"/>
              </a:rPr>
              <a:t>-m d  Data Generation. Read Statement generate analytics. Takes </a:t>
            </a:r>
            <a:r>
              <a:rPr lang="en-US" sz="1600" dirty="0" err="1" smtClean="0">
                <a:sym typeface="Wingdings"/>
              </a:rPr>
              <a:t>apprx</a:t>
            </a:r>
            <a:r>
              <a:rPr lang="en-US" sz="1600" dirty="0" smtClean="0">
                <a:sym typeface="Wingdings"/>
              </a:rPr>
              <a:t>. 1 </a:t>
            </a:r>
            <a:r>
              <a:rPr lang="en-US" sz="1600" dirty="0" err="1" smtClean="0">
                <a:sym typeface="Wingdings"/>
              </a:rPr>
              <a:t>hr</a:t>
            </a:r>
            <a:r>
              <a:rPr lang="en-US" sz="1600" dirty="0" smtClean="0">
                <a:sym typeface="Wingdings"/>
              </a:rPr>
              <a:t> 20 </a:t>
            </a:r>
            <a:r>
              <a:rPr lang="en-US" sz="1600" dirty="0" err="1" smtClean="0">
                <a:sym typeface="Wingdings"/>
              </a:rPr>
              <a:t>mins</a:t>
            </a:r>
            <a:r>
              <a:rPr lang="en-US" sz="1600" dirty="0" smtClean="0">
                <a:sym typeface="Wingdings"/>
              </a:rPr>
              <a:t> (sequential version) 40 - 45 </a:t>
            </a:r>
            <a:r>
              <a:rPr lang="en-US" sz="1600" dirty="0" err="1" smtClean="0">
                <a:sym typeface="Wingdings"/>
              </a:rPr>
              <a:t>mins</a:t>
            </a:r>
            <a:r>
              <a:rPr lang="en-US" sz="1600" dirty="0" smtClean="0">
                <a:sym typeface="Wingdings"/>
              </a:rPr>
              <a:t> (parallel version)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ym typeface="Wingdings"/>
              </a:rPr>
              <a:t>Implemented </a:t>
            </a:r>
            <a:r>
              <a:rPr lang="en-US" sz="1600" dirty="0" err="1" smtClean="0">
                <a:sym typeface="Wingdings"/>
              </a:rPr>
              <a:t>JSQLParser</a:t>
            </a:r>
            <a:r>
              <a:rPr lang="en-US" sz="1600" dirty="0" smtClean="0">
                <a:sym typeface="Wingdings"/>
              </a:rPr>
              <a:t> to be </a:t>
            </a:r>
            <a:r>
              <a:rPr lang="en-US" sz="1600" dirty="0" err="1" smtClean="0">
                <a:sym typeface="Wingdings"/>
              </a:rPr>
              <a:t>serializable</a:t>
            </a:r>
            <a:r>
              <a:rPr lang="en-US" sz="1600" dirty="0" smtClean="0">
                <a:sym typeface="Wingdings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6218" y="3650181"/>
            <a:ext cx="100117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 Identifying the table types.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How many tables does each app uses? </a:t>
            </a:r>
            <a:r>
              <a:rPr lang="en-US" dirty="0"/>
              <a:t>how many </a:t>
            </a:r>
            <a:r>
              <a:rPr lang="en-US" dirty="0" smtClean="0"/>
              <a:t>content </a:t>
            </a:r>
            <a:r>
              <a:rPr lang="en-US" dirty="0"/>
              <a:t>provider tables?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Getting number of columns of each table using pragmas.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Getting approximate table size using select statements without where clause.</a:t>
            </a:r>
          </a:p>
          <a:p>
            <a:pPr marL="742950" lvl="1" indent="-285750">
              <a:buFont typeface="Arial" charset="0"/>
              <a:buChar char="•"/>
            </a:pPr>
            <a:endParaRPr lang="en-US" dirty="0" smtClean="0"/>
          </a:p>
          <a:p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57050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2"/>
          <p:cNvGrpSpPr/>
          <p:nvPr/>
        </p:nvGrpSpPr>
        <p:grpSpPr>
          <a:xfrm rot="16200000">
            <a:off x="214832" y="3388908"/>
            <a:ext cx="4301925" cy="2293805"/>
            <a:chOff x="1" y="0"/>
            <a:chExt cx="4251564" cy="1649307"/>
          </a:xfrm>
        </p:grpSpPr>
        <p:grpSp>
          <p:nvGrpSpPr>
            <p:cNvPr id="190" name="Group 189"/>
            <p:cNvGrpSpPr/>
            <p:nvPr/>
          </p:nvGrpSpPr>
          <p:grpSpPr>
            <a:xfrm>
              <a:off x="1" y="0"/>
              <a:ext cx="4251564" cy="1649307"/>
              <a:chOff x="1" y="0"/>
              <a:chExt cx="4251564" cy="1649307"/>
            </a:xfrm>
          </p:grpSpPr>
          <p:sp>
            <p:nvSpPr>
              <p:cNvPr id="202" name="Rectangle 201"/>
              <p:cNvSpPr/>
              <p:nvPr/>
            </p:nvSpPr>
            <p:spPr>
              <a:xfrm>
                <a:off x="1" y="338667"/>
                <a:ext cx="4251564" cy="131064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>
                    <a:effectLst/>
                    <a:ea typeface="Calibri" charset="0"/>
                    <a:cs typeface="Times New Roman" charset="0"/>
                  </a:rPr>
                  <a:t> </a:t>
                </a:r>
              </a:p>
            </p:txBody>
          </p:sp>
          <p:sp>
            <p:nvSpPr>
              <p:cNvPr id="203" name="Snip and Round Single Corner Rectangle 202"/>
              <p:cNvSpPr/>
              <p:nvPr/>
            </p:nvSpPr>
            <p:spPr>
              <a:xfrm>
                <a:off x="3201111" y="0"/>
                <a:ext cx="1028065" cy="342900"/>
              </a:xfrm>
              <a:prstGeom prst="snipRoundRect">
                <a:avLst>
                  <a:gd name="adj1" fmla="val 16667"/>
                  <a:gd name="adj2" fmla="val 50000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dirty="0">
                    <a:solidFill>
                      <a:srgbClr val="000000"/>
                    </a:solidFill>
                    <a:effectLst/>
                    <a:ea typeface="Calibri" charset="0"/>
                    <a:cs typeface="Times New Roman" charset="0"/>
                  </a:rPr>
                  <a:t>entity</a:t>
                </a:r>
                <a:endParaRPr lang="en-US" sz="1600" dirty="0">
                  <a:effectLst/>
                  <a:ea typeface="Calibri" charset="0"/>
                  <a:cs typeface="Times New Roman" charset="0"/>
                </a:endParaRPr>
              </a:p>
            </p:txBody>
          </p:sp>
        </p:grpSp>
        <p:sp>
          <p:nvSpPr>
            <p:cNvPr id="193" name="Oval 192"/>
            <p:cNvSpPr/>
            <p:nvPr/>
          </p:nvSpPr>
          <p:spPr>
            <a:xfrm>
              <a:off x="1457141" y="1143000"/>
              <a:ext cx="1624726" cy="45529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050" dirty="0" err="1">
                  <a:effectLst/>
                  <a:ea typeface="Calibri" charset="0"/>
                  <a:cs typeface="Times New Roman" charset="0"/>
                </a:rPr>
                <a:t>UnparsedSQLs</a:t>
              </a:r>
              <a:endParaRPr lang="en-US" sz="1400" dirty="0">
                <a:effectLst/>
                <a:ea typeface="Calibri" charset="0"/>
                <a:cs typeface="Times New Roman" charset="0"/>
              </a:endParaRPr>
            </a:p>
          </p:txBody>
        </p:sp>
        <p:sp>
          <p:nvSpPr>
            <p:cNvPr id="194" name="Oval 193"/>
            <p:cNvSpPr/>
            <p:nvPr/>
          </p:nvSpPr>
          <p:spPr>
            <a:xfrm>
              <a:off x="3352800" y="397934"/>
              <a:ext cx="866763" cy="457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effectLst/>
                  <a:ea typeface="Calibri" charset="0"/>
                  <a:cs typeface="Times New Roman" charset="0"/>
                </a:rPr>
                <a:t>App</a:t>
              </a:r>
            </a:p>
          </p:txBody>
        </p:sp>
        <p:sp>
          <p:nvSpPr>
            <p:cNvPr id="195" name="Oval 194"/>
            <p:cNvSpPr/>
            <p:nvPr/>
          </p:nvSpPr>
          <p:spPr>
            <a:xfrm>
              <a:off x="3246157" y="1134534"/>
              <a:ext cx="788422" cy="457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effectLst/>
                  <a:ea typeface="Calibri" charset="0"/>
                  <a:cs typeface="Times New Roman" charset="0"/>
                </a:rPr>
                <a:t>User</a:t>
              </a:r>
            </a:p>
          </p:txBody>
        </p:sp>
        <p:sp>
          <p:nvSpPr>
            <p:cNvPr id="196" name="Rectangle 195"/>
            <p:cNvSpPr/>
            <p:nvPr/>
          </p:nvSpPr>
          <p:spPr>
            <a:xfrm>
              <a:off x="1625600" y="397934"/>
              <a:ext cx="1486535" cy="4552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effectLst/>
                  <a:ea typeface="Calibri" charset="0"/>
                  <a:cs typeface="Times New Roman" charset="0"/>
                </a:rPr>
                <a:t>&lt;&lt;Abstract&gt;&gt;</a:t>
              </a: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err="1" smtClean="0">
                  <a:effectLst/>
                  <a:ea typeface="Calibri" charset="0"/>
                  <a:cs typeface="Times New Roman" charset="0"/>
                </a:rPr>
                <a:t>AbstractEntity</a:t>
              </a:r>
              <a:endParaRPr lang="en-US" dirty="0">
                <a:effectLst/>
                <a:ea typeface="Calibri" charset="0"/>
                <a:cs typeface="Times New Roman" charset="0"/>
              </a:endParaRPr>
            </a:p>
          </p:txBody>
        </p:sp>
        <p:cxnSp>
          <p:nvCxnSpPr>
            <p:cNvPr id="199" name="Straight Arrow Connector 198"/>
            <p:cNvCxnSpPr/>
            <p:nvPr/>
          </p:nvCxnSpPr>
          <p:spPr>
            <a:xfrm flipV="1">
              <a:off x="2286000" y="846667"/>
              <a:ext cx="111125" cy="34544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0" name="Straight Arrow Connector 199"/>
            <p:cNvCxnSpPr/>
            <p:nvPr/>
          </p:nvCxnSpPr>
          <p:spPr>
            <a:xfrm flipH="1" flipV="1">
              <a:off x="2971800" y="736600"/>
              <a:ext cx="457412" cy="45550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1" name="Straight Arrow Connector 200"/>
            <p:cNvCxnSpPr/>
            <p:nvPr/>
          </p:nvCxnSpPr>
          <p:spPr>
            <a:xfrm flipH="1" flipV="1">
              <a:off x="3081867" y="618067"/>
              <a:ext cx="343535" cy="4571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4" name="Group 103"/>
          <p:cNvGrpSpPr/>
          <p:nvPr/>
        </p:nvGrpSpPr>
        <p:grpSpPr>
          <a:xfrm>
            <a:off x="2763299" y="89008"/>
            <a:ext cx="4184795" cy="716168"/>
            <a:chOff x="0" y="0"/>
            <a:chExt cx="4686300" cy="914400"/>
          </a:xfrm>
        </p:grpSpPr>
        <p:sp>
          <p:nvSpPr>
            <p:cNvPr id="147" name="Rectangle 146"/>
            <p:cNvSpPr/>
            <p:nvPr/>
          </p:nvSpPr>
          <p:spPr>
            <a:xfrm>
              <a:off x="0" y="0"/>
              <a:ext cx="4686300" cy="9144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pSp>
          <p:nvGrpSpPr>
            <p:cNvPr id="148" name="Group 147"/>
            <p:cNvGrpSpPr/>
            <p:nvPr/>
          </p:nvGrpSpPr>
          <p:grpSpPr>
            <a:xfrm>
              <a:off x="152400" y="93133"/>
              <a:ext cx="554990" cy="624840"/>
              <a:chOff x="0" y="0"/>
              <a:chExt cx="723900" cy="829098"/>
            </a:xfrm>
            <a:solidFill>
              <a:schemeClr val="accent5">
                <a:lumMod val="20000"/>
                <a:lumOff val="80000"/>
              </a:schemeClr>
            </a:solidFill>
          </p:grpSpPr>
          <p:grpSp>
            <p:nvGrpSpPr>
              <p:cNvPr id="184" name="Group 183"/>
              <p:cNvGrpSpPr/>
              <p:nvPr/>
            </p:nvGrpSpPr>
            <p:grpSpPr>
              <a:xfrm>
                <a:off x="101600" y="0"/>
                <a:ext cx="622300" cy="735965"/>
                <a:chOff x="0" y="0"/>
                <a:chExt cx="622300" cy="735965"/>
              </a:xfrm>
              <a:grpFill/>
            </p:grpSpPr>
            <p:sp>
              <p:nvSpPr>
                <p:cNvPr id="188" name="Snip and Round Single Corner Rectangle 187"/>
                <p:cNvSpPr/>
                <p:nvPr/>
              </p:nvSpPr>
              <p:spPr>
                <a:xfrm>
                  <a:off x="50800" y="0"/>
                  <a:ext cx="571500" cy="685800"/>
                </a:xfrm>
                <a:prstGeom prst="snipRoundRect">
                  <a:avLst>
                    <a:gd name="adj1" fmla="val 0"/>
                    <a:gd name="adj2" fmla="val 43334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Snip and Round Single Corner Rectangle 188"/>
                <p:cNvSpPr/>
                <p:nvPr/>
              </p:nvSpPr>
              <p:spPr>
                <a:xfrm>
                  <a:off x="0" y="50800"/>
                  <a:ext cx="571500" cy="685165"/>
                </a:xfrm>
                <a:prstGeom prst="snipRoundRect">
                  <a:avLst>
                    <a:gd name="adj1" fmla="val 0"/>
                    <a:gd name="adj2" fmla="val 43334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5" name="Group 184"/>
              <p:cNvGrpSpPr/>
              <p:nvPr/>
            </p:nvGrpSpPr>
            <p:grpSpPr>
              <a:xfrm>
                <a:off x="0" y="93133"/>
                <a:ext cx="622300" cy="735965"/>
                <a:chOff x="0" y="0"/>
                <a:chExt cx="622300" cy="735965"/>
              </a:xfrm>
              <a:grpFill/>
            </p:grpSpPr>
            <p:sp>
              <p:nvSpPr>
                <p:cNvPr id="186" name="Snip and Round Single Corner Rectangle 185"/>
                <p:cNvSpPr/>
                <p:nvPr/>
              </p:nvSpPr>
              <p:spPr>
                <a:xfrm>
                  <a:off x="50800" y="0"/>
                  <a:ext cx="571500" cy="685800"/>
                </a:xfrm>
                <a:prstGeom prst="snipRoundRect">
                  <a:avLst>
                    <a:gd name="adj1" fmla="val 0"/>
                    <a:gd name="adj2" fmla="val 43334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87" name="Snip and Round Single Corner Rectangle 186"/>
                <p:cNvSpPr/>
                <p:nvPr/>
              </p:nvSpPr>
              <p:spPr>
                <a:xfrm>
                  <a:off x="0" y="50800"/>
                  <a:ext cx="571500" cy="685165"/>
                </a:xfrm>
                <a:prstGeom prst="snipRoundRect">
                  <a:avLst>
                    <a:gd name="adj1" fmla="val 0"/>
                    <a:gd name="adj2" fmla="val 43334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49" name="Group 148"/>
            <p:cNvGrpSpPr/>
            <p:nvPr/>
          </p:nvGrpSpPr>
          <p:grpSpPr>
            <a:xfrm>
              <a:off x="795867" y="101600"/>
              <a:ext cx="554990" cy="624840"/>
              <a:chOff x="0" y="0"/>
              <a:chExt cx="723900" cy="829098"/>
            </a:xfrm>
            <a:solidFill>
              <a:schemeClr val="accent5">
                <a:lumMod val="20000"/>
                <a:lumOff val="80000"/>
              </a:schemeClr>
            </a:solidFill>
          </p:grpSpPr>
          <p:grpSp>
            <p:nvGrpSpPr>
              <p:cNvPr id="178" name="Group 177"/>
              <p:cNvGrpSpPr/>
              <p:nvPr/>
            </p:nvGrpSpPr>
            <p:grpSpPr>
              <a:xfrm>
                <a:off x="101600" y="0"/>
                <a:ext cx="622300" cy="735965"/>
                <a:chOff x="0" y="0"/>
                <a:chExt cx="622300" cy="735965"/>
              </a:xfrm>
              <a:grpFill/>
            </p:grpSpPr>
            <p:sp>
              <p:nvSpPr>
                <p:cNvPr id="182" name="Snip and Round Single Corner Rectangle 181"/>
                <p:cNvSpPr/>
                <p:nvPr/>
              </p:nvSpPr>
              <p:spPr>
                <a:xfrm>
                  <a:off x="50800" y="0"/>
                  <a:ext cx="571500" cy="685800"/>
                </a:xfrm>
                <a:prstGeom prst="snipRoundRect">
                  <a:avLst>
                    <a:gd name="adj1" fmla="val 0"/>
                    <a:gd name="adj2" fmla="val 43334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83" name="Snip and Round Single Corner Rectangle 182"/>
                <p:cNvSpPr/>
                <p:nvPr/>
              </p:nvSpPr>
              <p:spPr>
                <a:xfrm>
                  <a:off x="0" y="50800"/>
                  <a:ext cx="571500" cy="685165"/>
                </a:xfrm>
                <a:prstGeom prst="snipRoundRect">
                  <a:avLst>
                    <a:gd name="adj1" fmla="val 0"/>
                    <a:gd name="adj2" fmla="val 43334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79" name="Group 178"/>
              <p:cNvGrpSpPr/>
              <p:nvPr/>
            </p:nvGrpSpPr>
            <p:grpSpPr>
              <a:xfrm>
                <a:off x="0" y="93133"/>
                <a:ext cx="622300" cy="735965"/>
                <a:chOff x="0" y="0"/>
                <a:chExt cx="622300" cy="735965"/>
              </a:xfrm>
              <a:grpFill/>
            </p:grpSpPr>
            <p:sp>
              <p:nvSpPr>
                <p:cNvPr id="180" name="Snip and Round Single Corner Rectangle 179"/>
                <p:cNvSpPr/>
                <p:nvPr/>
              </p:nvSpPr>
              <p:spPr>
                <a:xfrm>
                  <a:off x="50800" y="0"/>
                  <a:ext cx="571500" cy="685800"/>
                </a:xfrm>
                <a:prstGeom prst="snipRoundRect">
                  <a:avLst>
                    <a:gd name="adj1" fmla="val 0"/>
                    <a:gd name="adj2" fmla="val 43334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81" name="Snip and Round Single Corner Rectangle 180"/>
                <p:cNvSpPr/>
                <p:nvPr/>
              </p:nvSpPr>
              <p:spPr>
                <a:xfrm>
                  <a:off x="0" y="50800"/>
                  <a:ext cx="571500" cy="685165"/>
                </a:xfrm>
                <a:prstGeom prst="snipRoundRect">
                  <a:avLst>
                    <a:gd name="adj1" fmla="val 0"/>
                    <a:gd name="adj2" fmla="val 43334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50" name="Group 149"/>
            <p:cNvGrpSpPr/>
            <p:nvPr/>
          </p:nvGrpSpPr>
          <p:grpSpPr>
            <a:xfrm>
              <a:off x="1498600" y="101600"/>
              <a:ext cx="554990" cy="624840"/>
              <a:chOff x="0" y="0"/>
              <a:chExt cx="723900" cy="829098"/>
            </a:xfrm>
            <a:solidFill>
              <a:schemeClr val="accent5">
                <a:lumMod val="20000"/>
                <a:lumOff val="80000"/>
              </a:schemeClr>
            </a:solidFill>
          </p:grpSpPr>
          <p:grpSp>
            <p:nvGrpSpPr>
              <p:cNvPr id="172" name="Group 171"/>
              <p:cNvGrpSpPr/>
              <p:nvPr/>
            </p:nvGrpSpPr>
            <p:grpSpPr>
              <a:xfrm>
                <a:off x="101600" y="0"/>
                <a:ext cx="622300" cy="735965"/>
                <a:chOff x="0" y="0"/>
                <a:chExt cx="622300" cy="735965"/>
              </a:xfrm>
              <a:grpFill/>
            </p:grpSpPr>
            <p:sp>
              <p:nvSpPr>
                <p:cNvPr id="176" name="Snip and Round Single Corner Rectangle 175"/>
                <p:cNvSpPr/>
                <p:nvPr/>
              </p:nvSpPr>
              <p:spPr>
                <a:xfrm>
                  <a:off x="50800" y="0"/>
                  <a:ext cx="571500" cy="685800"/>
                </a:xfrm>
                <a:prstGeom prst="snipRoundRect">
                  <a:avLst>
                    <a:gd name="adj1" fmla="val 0"/>
                    <a:gd name="adj2" fmla="val 43334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Snip and Round Single Corner Rectangle 176"/>
                <p:cNvSpPr/>
                <p:nvPr/>
              </p:nvSpPr>
              <p:spPr>
                <a:xfrm>
                  <a:off x="0" y="50800"/>
                  <a:ext cx="571500" cy="685165"/>
                </a:xfrm>
                <a:prstGeom prst="snipRoundRect">
                  <a:avLst>
                    <a:gd name="adj1" fmla="val 0"/>
                    <a:gd name="adj2" fmla="val 43334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73" name="Group 172"/>
              <p:cNvGrpSpPr/>
              <p:nvPr/>
            </p:nvGrpSpPr>
            <p:grpSpPr>
              <a:xfrm>
                <a:off x="0" y="93133"/>
                <a:ext cx="622300" cy="735965"/>
                <a:chOff x="0" y="0"/>
                <a:chExt cx="622300" cy="735965"/>
              </a:xfrm>
              <a:grpFill/>
            </p:grpSpPr>
            <p:sp>
              <p:nvSpPr>
                <p:cNvPr id="174" name="Snip and Round Single Corner Rectangle 173"/>
                <p:cNvSpPr/>
                <p:nvPr/>
              </p:nvSpPr>
              <p:spPr>
                <a:xfrm>
                  <a:off x="50800" y="0"/>
                  <a:ext cx="571500" cy="685800"/>
                </a:xfrm>
                <a:prstGeom prst="snipRoundRect">
                  <a:avLst>
                    <a:gd name="adj1" fmla="val 0"/>
                    <a:gd name="adj2" fmla="val 43334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75" name="Snip and Round Single Corner Rectangle 174"/>
                <p:cNvSpPr/>
                <p:nvPr/>
              </p:nvSpPr>
              <p:spPr>
                <a:xfrm>
                  <a:off x="0" y="50800"/>
                  <a:ext cx="571500" cy="685165"/>
                </a:xfrm>
                <a:prstGeom prst="snipRoundRect">
                  <a:avLst>
                    <a:gd name="adj1" fmla="val 0"/>
                    <a:gd name="adj2" fmla="val 43334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51" name="Group 150"/>
            <p:cNvGrpSpPr/>
            <p:nvPr/>
          </p:nvGrpSpPr>
          <p:grpSpPr>
            <a:xfrm>
              <a:off x="2184400" y="101600"/>
              <a:ext cx="554990" cy="624840"/>
              <a:chOff x="0" y="0"/>
              <a:chExt cx="723900" cy="829098"/>
            </a:xfrm>
            <a:solidFill>
              <a:schemeClr val="accent5">
                <a:lumMod val="20000"/>
                <a:lumOff val="80000"/>
              </a:schemeClr>
            </a:solidFill>
          </p:grpSpPr>
          <p:grpSp>
            <p:nvGrpSpPr>
              <p:cNvPr id="166" name="Group 165"/>
              <p:cNvGrpSpPr/>
              <p:nvPr/>
            </p:nvGrpSpPr>
            <p:grpSpPr>
              <a:xfrm>
                <a:off x="101600" y="0"/>
                <a:ext cx="622300" cy="735965"/>
                <a:chOff x="0" y="0"/>
                <a:chExt cx="622300" cy="735965"/>
              </a:xfrm>
              <a:grpFill/>
            </p:grpSpPr>
            <p:sp>
              <p:nvSpPr>
                <p:cNvPr id="170" name="Snip and Round Single Corner Rectangle 169"/>
                <p:cNvSpPr/>
                <p:nvPr/>
              </p:nvSpPr>
              <p:spPr>
                <a:xfrm>
                  <a:off x="50800" y="0"/>
                  <a:ext cx="571500" cy="685800"/>
                </a:xfrm>
                <a:prstGeom prst="snipRoundRect">
                  <a:avLst>
                    <a:gd name="adj1" fmla="val 0"/>
                    <a:gd name="adj2" fmla="val 43334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71" name="Snip and Round Single Corner Rectangle 170"/>
                <p:cNvSpPr/>
                <p:nvPr/>
              </p:nvSpPr>
              <p:spPr>
                <a:xfrm>
                  <a:off x="0" y="50800"/>
                  <a:ext cx="571500" cy="685165"/>
                </a:xfrm>
                <a:prstGeom prst="snipRoundRect">
                  <a:avLst>
                    <a:gd name="adj1" fmla="val 0"/>
                    <a:gd name="adj2" fmla="val 43334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67" name="Group 166"/>
              <p:cNvGrpSpPr/>
              <p:nvPr/>
            </p:nvGrpSpPr>
            <p:grpSpPr>
              <a:xfrm>
                <a:off x="0" y="93133"/>
                <a:ext cx="622300" cy="735965"/>
                <a:chOff x="0" y="0"/>
                <a:chExt cx="622300" cy="735965"/>
              </a:xfrm>
              <a:grpFill/>
            </p:grpSpPr>
            <p:sp>
              <p:nvSpPr>
                <p:cNvPr id="168" name="Snip and Round Single Corner Rectangle 167"/>
                <p:cNvSpPr/>
                <p:nvPr/>
              </p:nvSpPr>
              <p:spPr>
                <a:xfrm>
                  <a:off x="50800" y="0"/>
                  <a:ext cx="571500" cy="685800"/>
                </a:xfrm>
                <a:prstGeom prst="snipRoundRect">
                  <a:avLst>
                    <a:gd name="adj1" fmla="val 0"/>
                    <a:gd name="adj2" fmla="val 43334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Snip and Round Single Corner Rectangle 168"/>
                <p:cNvSpPr/>
                <p:nvPr/>
              </p:nvSpPr>
              <p:spPr>
                <a:xfrm>
                  <a:off x="0" y="50800"/>
                  <a:ext cx="571500" cy="685165"/>
                </a:xfrm>
                <a:prstGeom prst="snipRoundRect">
                  <a:avLst>
                    <a:gd name="adj1" fmla="val 0"/>
                    <a:gd name="adj2" fmla="val 43334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52" name="Group 151"/>
            <p:cNvGrpSpPr/>
            <p:nvPr/>
          </p:nvGrpSpPr>
          <p:grpSpPr>
            <a:xfrm>
              <a:off x="2870200" y="101600"/>
              <a:ext cx="554990" cy="624840"/>
              <a:chOff x="0" y="0"/>
              <a:chExt cx="723900" cy="829098"/>
            </a:xfrm>
            <a:solidFill>
              <a:schemeClr val="accent5">
                <a:lumMod val="20000"/>
                <a:lumOff val="80000"/>
              </a:schemeClr>
            </a:solidFill>
          </p:grpSpPr>
          <p:grpSp>
            <p:nvGrpSpPr>
              <p:cNvPr id="160" name="Group 159"/>
              <p:cNvGrpSpPr/>
              <p:nvPr/>
            </p:nvGrpSpPr>
            <p:grpSpPr>
              <a:xfrm>
                <a:off x="101600" y="0"/>
                <a:ext cx="622300" cy="735965"/>
                <a:chOff x="0" y="0"/>
                <a:chExt cx="622300" cy="735965"/>
              </a:xfrm>
              <a:grpFill/>
            </p:grpSpPr>
            <p:sp>
              <p:nvSpPr>
                <p:cNvPr id="164" name="Snip and Round Single Corner Rectangle 163"/>
                <p:cNvSpPr/>
                <p:nvPr/>
              </p:nvSpPr>
              <p:spPr>
                <a:xfrm>
                  <a:off x="50800" y="0"/>
                  <a:ext cx="571500" cy="685800"/>
                </a:xfrm>
                <a:prstGeom prst="snipRoundRect">
                  <a:avLst>
                    <a:gd name="adj1" fmla="val 0"/>
                    <a:gd name="adj2" fmla="val 43334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Snip and Round Single Corner Rectangle 164"/>
                <p:cNvSpPr/>
                <p:nvPr/>
              </p:nvSpPr>
              <p:spPr>
                <a:xfrm>
                  <a:off x="0" y="50800"/>
                  <a:ext cx="571500" cy="685165"/>
                </a:xfrm>
                <a:prstGeom prst="snipRoundRect">
                  <a:avLst>
                    <a:gd name="adj1" fmla="val 0"/>
                    <a:gd name="adj2" fmla="val 43334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61" name="Group 160"/>
              <p:cNvGrpSpPr/>
              <p:nvPr/>
            </p:nvGrpSpPr>
            <p:grpSpPr>
              <a:xfrm>
                <a:off x="0" y="93133"/>
                <a:ext cx="622300" cy="735965"/>
                <a:chOff x="0" y="0"/>
                <a:chExt cx="622300" cy="735965"/>
              </a:xfrm>
              <a:grpFill/>
            </p:grpSpPr>
            <p:sp>
              <p:nvSpPr>
                <p:cNvPr id="162" name="Snip and Round Single Corner Rectangle 161"/>
                <p:cNvSpPr/>
                <p:nvPr/>
              </p:nvSpPr>
              <p:spPr>
                <a:xfrm>
                  <a:off x="50800" y="0"/>
                  <a:ext cx="571500" cy="685800"/>
                </a:xfrm>
                <a:prstGeom prst="snipRoundRect">
                  <a:avLst>
                    <a:gd name="adj1" fmla="val 0"/>
                    <a:gd name="adj2" fmla="val 43334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63" name="Snip and Round Single Corner Rectangle 162"/>
                <p:cNvSpPr/>
                <p:nvPr/>
              </p:nvSpPr>
              <p:spPr>
                <a:xfrm>
                  <a:off x="0" y="50800"/>
                  <a:ext cx="571500" cy="685165"/>
                </a:xfrm>
                <a:prstGeom prst="snipRoundRect">
                  <a:avLst>
                    <a:gd name="adj1" fmla="val 0"/>
                    <a:gd name="adj2" fmla="val 43334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53" name="Group 152"/>
            <p:cNvGrpSpPr/>
            <p:nvPr/>
          </p:nvGrpSpPr>
          <p:grpSpPr>
            <a:xfrm>
              <a:off x="3666067" y="101600"/>
              <a:ext cx="554990" cy="624840"/>
              <a:chOff x="0" y="0"/>
              <a:chExt cx="723900" cy="829098"/>
            </a:xfrm>
            <a:solidFill>
              <a:schemeClr val="accent5">
                <a:lumMod val="20000"/>
                <a:lumOff val="80000"/>
              </a:schemeClr>
            </a:solidFill>
          </p:grpSpPr>
          <p:grpSp>
            <p:nvGrpSpPr>
              <p:cNvPr id="154" name="Group 153"/>
              <p:cNvGrpSpPr/>
              <p:nvPr/>
            </p:nvGrpSpPr>
            <p:grpSpPr>
              <a:xfrm>
                <a:off x="101600" y="0"/>
                <a:ext cx="622300" cy="735965"/>
                <a:chOff x="0" y="0"/>
                <a:chExt cx="622300" cy="735965"/>
              </a:xfrm>
              <a:grpFill/>
            </p:grpSpPr>
            <p:sp>
              <p:nvSpPr>
                <p:cNvPr id="158" name="Snip and Round Single Corner Rectangle 157"/>
                <p:cNvSpPr/>
                <p:nvPr/>
              </p:nvSpPr>
              <p:spPr>
                <a:xfrm>
                  <a:off x="50800" y="0"/>
                  <a:ext cx="571500" cy="685800"/>
                </a:xfrm>
                <a:prstGeom prst="snipRoundRect">
                  <a:avLst>
                    <a:gd name="adj1" fmla="val 0"/>
                    <a:gd name="adj2" fmla="val 43334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59" name="Snip and Round Single Corner Rectangle 158"/>
                <p:cNvSpPr/>
                <p:nvPr/>
              </p:nvSpPr>
              <p:spPr>
                <a:xfrm>
                  <a:off x="0" y="50800"/>
                  <a:ext cx="571500" cy="685165"/>
                </a:xfrm>
                <a:prstGeom prst="snipRoundRect">
                  <a:avLst>
                    <a:gd name="adj1" fmla="val 0"/>
                    <a:gd name="adj2" fmla="val 43334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55" name="Group 154"/>
              <p:cNvGrpSpPr/>
              <p:nvPr/>
            </p:nvGrpSpPr>
            <p:grpSpPr>
              <a:xfrm>
                <a:off x="0" y="93133"/>
                <a:ext cx="622300" cy="735965"/>
                <a:chOff x="0" y="0"/>
                <a:chExt cx="622300" cy="735965"/>
              </a:xfrm>
              <a:grpFill/>
            </p:grpSpPr>
            <p:sp>
              <p:nvSpPr>
                <p:cNvPr id="156" name="Snip and Round Single Corner Rectangle 155"/>
                <p:cNvSpPr/>
                <p:nvPr/>
              </p:nvSpPr>
              <p:spPr>
                <a:xfrm>
                  <a:off x="50800" y="0"/>
                  <a:ext cx="571500" cy="685800"/>
                </a:xfrm>
                <a:prstGeom prst="snipRoundRect">
                  <a:avLst>
                    <a:gd name="adj1" fmla="val 0"/>
                    <a:gd name="adj2" fmla="val 43334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Snip and Round Single Corner Rectangle 156"/>
                <p:cNvSpPr/>
                <p:nvPr/>
              </p:nvSpPr>
              <p:spPr>
                <a:xfrm>
                  <a:off x="0" y="50800"/>
                  <a:ext cx="571500" cy="685165"/>
                </a:xfrm>
                <a:prstGeom prst="snipRoundRect">
                  <a:avLst>
                    <a:gd name="adj1" fmla="val 0"/>
                    <a:gd name="adj2" fmla="val 43334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12" name="Group 111"/>
          <p:cNvGrpSpPr/>
          <p:nvPr/>
        </p:nvGrpSpPr>
        <p:grpSpPr>
          <a:xfrm>
            <a:off x="3831955" y="3467409"/>
            <a:ext cx="4128271" cy="2225465"/>
            <a:chOff x="0" y="0"/>
            <a:chExt cx="3594735" cy="1942465"/>
          </a:xfrm>
        </p:grpSpPr>
        <p:grpSp>
          <p:nvGrpSpPr>
            <p:cNvPr id="134" name="Group 133"/>
            <p:cNvGrpSpPr/>
            <p:nvPr/>
          </p:nvGrpSpPr>
          <p:grpSpPr>
            <a:xfrm>
              <a:off x="0" y="0"/>
              <a:ext cx="3594735" cy="1942465"/>
              <a:chOff x="0" y="-111099"/>
              <a:chExt cx="4004733" cy="2628027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140" name="Rectangle 139"/>
              <p:cNvSpPr/>
              <p:nvPr/>
            </p:nvSpPr>
            <p:spPr>
              <a:xfrm>
                <a:off x="0" y="347133"/>
                <a:ext cx="4001135" cy="2169795"/>
              </a:xfrm>
              <a:prstGeom prst="rect">
                <a:avLst/>
              </a:prstGeom>
              <a:grp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>
                    <a:effectLst/>
                    <a:ea typeface="Calibri" charset="0"/>
                    <a:cs typeface="Times New Roman" charset="0"/>
                  </a:rPr>
                  <a:t> </a:t>
                </a:r>
              </a:p>
            </p:txBody>
          </p:sp>
          <p:sp>
            <p:nvSpPr>
              <p:cNvPr id="141" name="Snip and Round Single Corner Rectangle 140"/>
              <p:cNvSpPr/>
              <p:nvPr/>
            </p:nvSpPr>
            <p:spPr>
              <a:xfrm>
                <a:off x="2633133" y="-111099"/>
                <a:ext cx="1371600" cy="454001"/>
              </a:xfrm>
              <a:prstGeom prst="snipRoundRect">
                <a:avLst>
                  <a:gd name="adj1" fmla="val 16667"/>
                  <a:gd name="adj2" fmla="val 50000"/>
                </a:avLst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dirty="0">
                    <a:solidFill>
                      <a:srgbClr val="000000"/>
                    </a:solidFill>
                    <a:effectLst/>
                    <a:ea typeface="Calibri" charset="0"/>
                    <a:cs typeface="Times New Roman" charset="0"/>
                  </a:rPr>
                  <a:t>service</a:t>
                </a:r>
                <a:endParaRPr lang="en-US" sz="1600" dirty="0">
                  <a:effectLst/>
                  <a:ea typeface="Calibri" charset="0"/>
                  <a:cs typeface="Times New Roman" charset="0"/>
                </a:endParaRPr>
              </a:p>
            </p:txBody>
          </p:sp>
        </p:grpSp>
        <p:sp>
          <p:nvSpPr>
            <p:cNvPr id="135" name="Rectangle 134"/>
            <p:cNvSpPr/>
            <p:nvPr/>
          </p:nvSpPr>
          <p:spPr>
            <a:xfrm>
              <a:off x="110067" y="448733"/>
              <a:ext cx="3369945" cy="353695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dirty="0" err="1">
                  <a:effectLst/>
                  <a:ea typeface="Calibri" charset="0"/>
                  <a:cs typeface="Times New Roman" charset="0"/>
                </a:rPr>
                <a:t>PersistanceService</a:t>
              </a:r>
              <a:endParaRPr lang="en-US" dirty="0">
                <a:effectLst/>
                <a:ea typeface="Calibri" charset="0"/>
                <a:cs typeface="Times New Roman" charset="0"/>
              </a:endParaRPr>
            </a:p>
          </p:txBody>
        </p:sp>
        <p:sp>
          <p:nvSpPr>
            <p:cNvPr id="136" name="Oval 135"/>
            <p:cNvSpPr/>
            <p:nvPr/>
          </p:nvSpPr>
          <p:spPr>
            <a:xfrm>
              <a:off x="50799" y="931212"/>
              <a:ext cx="2205688" cy="457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err="1">
                  <a:effectLst/>
                  <a:ea typeface="Calibri" charset="0"/>
                  <a:cs typeface="Times New Roman" charset="0"/>
                </a:rPr>
                <a:t>PersistenceFileService</a:t>
              </a:r>
              <a:endParaRPr lang="en-US" dirty="0">
                <a:effectLst/>
                <a:ea typeface="Calibri" charset="0"/>
                <a:cs typeface="Times New Roman" charset="0"/>
              </a:endParaRPr>
            </a:p>
          </p:txBody>
        </p:sp>
        <p:sp>
          <p:nvSpPr>
            <p:cNvPr id="137" name="Oval 136"/>
            <p:cNvSpPr/>
            <p:nvPr/>
          </p:nvSpPr>
          <p:spPr>
            <a:xfrm>
              <a:off x="1253029" y="1371600"/>
              <a:ext cx="2231641" cy="457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>
                  <a:ea typeface="Calibri" charset="0"/>
                  <a:cs typeface="Times New Roman" charset="0"/>
                </a:rPr>
                <a:t>PersistLogDataService</a:t>
              </a:r>
              <a:endParaRPr lang="en-US" dirty="0">
                <a:effectLst/>
                <a:ea typeface="Calibri" charset="0"/>
                <a:cs typeface="Times New Roman" charset="0"/>
              </a:endParaRPr>
            </a:p>
          </p:txBody>
        </p:sp>
        <p:cxnSp>
          <p:nvCxnSpPr>
            <p:cNvPr id="138" name="Straight Arrow Connector 137"/>
            <p:cNvCxnSpPr/>
            <p:nvPr/>
          </p:nvCxnSpPr>
          <p:spPr>
            <a:xfrm flipV="1">
              <a:off x="855133" y="804333"/>
              <a:ext cx="346498" cy="22690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9" name="Straight Arrow Connector 138"/>
            <p:cNvCxnSpPr/>
            <p:nvPr/>
          </p:nvCxnSpPr>
          <p:spPr>
            <a:xfrm flipH="1" flipV="1">
              <a:off x="2683933" y="804333"/>
              <a:ext cx="45719" cy="56980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3" name="Down Arrow 112"/>
          <p:cNvSpPr/>
          <p:nvPr/>
        </p:nvSpPr>
        <p:spPr>
          <a:xfrm>
            <a:off x="4535091" y="2532665"/>
            <a:ext cx="208106" cy="1430843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effectLst/>
                <a:ea typeface="Calibri" charset="0"/>
                <a:cs typeface="Times New Roman" charset="0"/>
              </a:rPr>
              <a:t> </a:t>
            </a:r>
          </a:p>
        </p:txBody>
      </p:sp>
      <p:sp>
        <p:nvSpPr>
          <p:cNvPr id="114" name="Down Arrow 113"/>
          <p:cNvSpPr/>
          <p:nvPr/>
        </p:nvSpPr>
        <p:spPr>
          <a:xfrm>
            <a:off x="5253348" y="2532665"/>
            <a:ext cx="208106" cy="1430843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5" name="Text Box 173"/>
          <p:cNvSpPr txBox="1"/>
          <p:nvPr/>
        </p:nvSpPr>
        <p:spPr>
          <a:xfrm rot="16200000">
            <a:off x="4260026" y="3170986"/>
            <a:ext cx="390411" cy="20243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chemeClr val="tx1"/>
                </a:solidFill>
                <a:effectLst/>
                <a:ea typeface="Calibri" charset="0"/>
                <a:cs typeface="Times New Roman" charset="0"/>
              </a:rPr>
              <a:t>close</a:t>
            </a:r>
          </a:p>
        </p:txBody>
      </p:sp>
      <p:sp>
        <p:nvSpPr>
          <p:cNvPr id="116" name="Text Box 174"/>
          <p:cNvSpPr txBox="1"/>
          <p:nvPr/>
        </p:nvSpPr>
        <p:spPr>
          <a:xfrm rot="16200000">
            <a:off x="4974991" y="3167671"/>
            <a:ext cx="397374" cy="20243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chemeClr val="tx1"/>
                </a:solidFill>
                <a:effectLst/>
                <a:ea typeface="Calibri" charset="0"/>
                <a:cs typeface="Times New Roman" charset="0"/>
              </a:rPr>
              <a:t>write</a:t>
            </a:r>
          </a:p>
        </p:txBody>
      </p:sp>
      <p:grpSp>
        <p:nvGrpSpPr>
          <p:cNvPr id="118" name="Group 117"/>
          <p:cNvGrpSpPr/>
          <p:nvPr/>
        </p:nvGrpSpPr>
        <p:grpSpPr>
          <a:xfrm>
            <a:off x="3998767" y="920067"/>
            <a:ext cx="3524021" cy="1629234"/>
            <a:chOff x="0" y="0"/>
            <a:chExt cx="3594506" cy="1942465"/>
          </a:xfrm>
        </p:grpSpPr>
        <p:grpSp>
          <p:nvGrpSpPr>
            <p:cNvPr id="124" name="Group 123"/>
            <p:cNvGrpSpPr/>
            <p:nvPr/>
          </p:nvGrpSpPr>
          <p:grpSpPr>
            <a:xfrm>
              <a:off x="0" y="0"/>
              <a:ext cx="3594506" cy="1942465"/>
              <a:chOff x="0" y="-111099"/>
              <a:chExt cx="4004733" cy="2628027"/>
            </a:xfrm>
          </p:grpSpPr>
          <p:sp>
            <p:nvSpPr>
              <p:cNvPr id="132" name="Rectangle 131"/>
              <p:cNvSpPr/>
              <p:nvPr/>
            </p:nvSpPr>
            <p:spPr>
              <a:xfrm>
                <a:off x="0" y="347133"/>
                <a:ext cx="4001135" cy="2169795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>
                    <a:effectLst/>
                    <a:ea typeface="Calibri" charset="0"/>
                    <a:cs typeface="Times New Roman" charset="0"/>
                  </a:rPr>
                  <a:t> </a:t>
                </a:r>
              </a:p>
            </p:txBody>
          </p:sp>
          <p:sp>
            <p:nvSpPr>
              <p:cNvPr id="133" name="Snip and Round Single Corner Rectangle 132"/>
              <p:cNvSpPr/>
              <p:nvPr/>
            </p:nvSpPr>
            <p:spPr>
              <a:xfrm>
                <a:off x="2633133" y="-111099"/>
                <a:ext cx="1371600" cy="454001"/>
              </a:xfrm>
              <a:prstGeom prst="snipRoundRect">
                <a:avLst>
                  <a:gd name="adj1" fmla="val 16667"/>
                  <a:gd name="adj2" fmla="val 5000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dirty="0">
                    <a:solidFill>
                      <a:srgbClr val="000000"/>
                    </a:solidFill>
                    <a:effectLst/>
                    <a:ea typeface="Calibri" charset="0"/>
                    <a:cs typeface="Times New Roman" charset="0"/>
                  </a:rPr>
                  <a:t>parser</a:t>
                </a:r>
                <a:endParaRPr lang="en-US" sz="1600" dirty="0">
                  <a:effectLst/>
                  <a:ea typeface="Calibri" charset="0"/>
                  <a:cs typeface="Times New Roman" charset="0"/>
                </a:endParaRPr>
              </a:p>
            </p:txBody>
          </p:sp>
        </p:grpSp>
        <p:sp>
          <p:nvSpPr>
            <p:cNvPr id="126" name="Rectangle 125"/>
            <p:cNvSpPr/>
            <p:nvPr/>
          </p:nvSpPr>
          <p:spPr>
            <a:xfrm>
              <a:off x="110066" y="448733"/>
              <a:ext cx="1311910" cy="118364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err="1">
                  <a:effectLst/>
                  <a:ea typeface="Calibri" charset="0"/>
                  <a:cs typeface="Times New Roman" charset="0"/>
                </a:rPr>
                <a:t>LogParser</a:t>
              </a:r>
              <a:endParaRPr lang="en-US" sz="1600" dirty="0">
                <a:effectLst/>
                <a:ea typeface="Calibri" charset="0"/>
                <a:cs typeface="Times New Roman" charset="0"/>
              </a:endParaRPr>
            </a:p>
          </p:txBody>
        </p:sp>
      </p:grpSp>
      <p:sp>
        <p:nvSpPr>
          <p:cNvPr id="119" name="Rectangle 118"/>
          <p:cNvSpPr/>
          <p:nvPr/>
        </p:nvSpPr>
        <p:spPr>
          <a:xfrm>
            <a:off x="537950" y="1201523"/>
            <a:ext cx="1108126" cy="108769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ea typeface="Calibri" charset="0"/>
                <a:cs typeface="Times New Roman" charset="0"/>
              </a:rPr>
              <a:t>Main</a:t>
            </a:r>
            <a:endParaRPr lang="en-US" sz="1200" dirty="0">
              <a:effectLst/>
              <a:ea typeface="Calibri" charset="0"/>
              <a:cs typeface="Times New Roman" charset="0"/>
            </a:endParaRPr>
          </a:p>
        </p:txBody>
      </p:sp>
      <p:sp>
        <p:nvSpPr>
          <p:cNvPr id="120" name="Text Box 11"/>
          <p:cNvSpPr txBox="1"/>
          <p:nvPr/>
        </p:nvSpPr>
        <p:spPr>
          <a:xfrm>
            <a:off x="1781684" y="1256416"/>
            <a:ext cx="2184680" cy="350308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dirty="0" err="1">
                <a:solidFill>
                  <a:schemeClr val="tx1"/>
                </a:solidFill>
                <a:effectLst/>
                <a:ea typeface="Calibri" charset="0"/>
                <a:cs typeface="Times New Roman" charset="0"/>
              </a:rPr>
              <a:t>parseLogsAndWriteFile</a:t>
            </a:r>
            <a:endParaRPr lang="en-US" sz="2000" dirty="0">
              <a:solidFill>
                <a:schemeClr val="tx1"/>
              </a:solidFill>
              <a:effectLst/>
              <a:ea typeface="Calibri" charset="0"/>
              <a:cs typeface="Times New Roman" charset="0"/>
            </a:endParaRPr>
          </a:p>
        </p:txBody>
      </p:sp>
      <p:sp>
        <p:nvSpPr>
          <p:cNvPr id="121" name="Text Box 168"/>
          <p:cNvSpPr txBox="1"/>
          <p:nvPr/>
        </p:nvSpPr>
        <p:spPr>
          <a:xfrm>
            <a:off x="2280155" y="1750473"/>
            <a:ext cx="1326886" cy="17755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dirty="0" err="1">
                <a:solidFill>
                  <a:schemeClr val="tx1"/>
                </a:solidFill>
                <a:effectLst/>
                <a:ea typeface="Calibri" charset="0"/>
                <a:cs typeface="Times New Roman" charset="0"/>
              </a:rPr>
              <a:t>shutDown</a:t>
            </a:r>
            <a:endParaRPr lang="en-US" sz="2000" dirty="0">
              <a:solidFill>
                <a:schemeClr val="tx1"/>
              </a:solidFill>
              <a:effectLst/>
              <a:ea typeface="Calibri" charset="0"/>
              <a:cs typeface="Times New Roman" charset="0"/>
            </a:endParaRPr>
          </a:p>
        </p:txBody>
      </p:sp>
      <p:sp>
        <p:nvSpPr>
          <p:cNvPr id="122" name="Down Arrow 121"/>
          <p:cNvSpPr/>
          <p:nvPr/>
        </p:nvSpPr>
        <p:spPr>
          <a:xfrm rot="16200000">
            <a:off x="2788213" y="315740"/>
            <a:ext cx="134573" cy="2559243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6" name="Down Arrow 105"/>
          <p:cNvSpPr/>
          <p:nvPr/>
        </p:nvSpPr>
        <p:spPr>
          <a:xfrm>
            <a:off x="4617164" y="823047"/>
            <a:ext cx="416963" cy="866456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5" name="Down Arrow 94"/>
          <p:cNvSpPr/>
          <p:nvPr/>
        </p:nvSpPr>
        <p:spPr>
          <a:xfrm rot="16200000">
            <a:off x="3719177" y="2075765"/>
            <a:ext cx="243191" cy="712113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206" name="Picture 205" descr="/Users/san/Downloads/osa_drive-harddisk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535" y="-64864"/>
            <a:ext cx="1117939" cy="1125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Picture 206" descr="/Users/san/Downloads/osa_drive-harddisk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546" y="5832281"/>
            <a:ext cx="3024493" cy="882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Down Arrow 108"/>
          <p:cNvSpPr/>
          <p:nvPr/>
        </p:nvSpPr>
        <p:spPr>
          <a:xfrm>
            <a:off x="4950924" y="5038838"/>
            <a:ext cx="306205" cy="1090493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10" name="Down Arrow 209"/>
          <p:cNvSpPr/>
          <p:nvPr/>
        </p:nvSpPr>
        <p:spPr>
          <a:xfrm rot="16200000">
            <a:off x="3581773" y="4997780"/>
            <a:ext cx="545001" cy="712113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7" name="Down Arrow 106"/>
          <p:cNvSpPr/>
          <p:nvPr/>
        </p:nvSpPr>
        <p:spPr>
          <a:xfrm rot="16200000">
            <a:off x="2794694" y="798886"/>
            <a:ext cx="134573" cy="2559243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0" name="Down Arrow 109"/>
          <p:cNvSpPr/>
          <p:nvPr/>
        </p:nvSpPr>
        <p:spPr>
          <a:xfrm>
            <a:off x="6964305" y="5494500"/>
            <a:ext cx="306205" cy="634832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111" name="Group 110"/>
          <p:cNvGrpSpPr/>
          <p:nvPr/>
        </p:nvGrpSpPr>
        <p:grpSpPr>
          <a:xfrm rot="5400000">
            <a:off x="7938937" y="1881508"/>
            <a:ext cx="2400064" cy="1799957"/>
            <a:chOff x="1" y="1"/>
            <a:chExt cx="4258800" cy="1649306"/>
          </a:xfrm>
        </p:grpSpPr>
        <p:grpSp>
          <p:nvGrpSpPr>
            <p:cNvPr id="117" name="Group 116"/>
            <p:cNvGrpSpPr/>
            <p:nvPr/>
          </p:nvGrpSpPr>
          <p:grpSpPr>
            <a:xfrm>
              <a:off x="1" y="1"/>
              <a:ext cx="4258800" cy="1649306"/>
              <a:chOff x="1" y="1"/>
              <a:chExt cx="4258800" cy="1649306"/>
            </a:xfrm>
          </p:grpSpPr>
          <p:sp>
            <p:nvSpPr>
              <p:cNvPr id="211" name="Rectangle 210"/>
              <p:cNvSpPr/>
              <p:nvPr/>
            </p:nvSpPr>
            <p:spPr>
              <a:xfrm>
                <a:off x="1" y="338667"/>
                <a:ext cx="4251564" cy="131064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>
                    <a:effectLst/>
                    <a:ea typeface="Calibri" charset="0"/>
                    <a:cs typeface="Times New Roman" charset="0"/>
                  </a:rPr>
                  <a:t> </a:t>
                </a:r>
              </a:p>
            </p:txBody>
          </p:sp>
          <p:sp>
            <p:nvSpPr>
              <p:cNvPr id="212" name="Snip and Round Single Corner Rectangle 211"/>
              <p:cNvSpPr/>
              <p:nvPr/>
            </p:nvSpPr>
            <p:spPr>
              <a:xfrm>
                <a:off x="2473487" y="1"/>
                <a:ext cx="1785314" cy="342900"/>
              </a:xfrm>
              <a:prstGeom prst="snipRoundRect">
                <a:avLst>
                  <a:gd name="adj1" fmla="val 16667"/>
                  <a:gd name="adj2" fmla="val 50000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dirty="0" smtClean="0">
                    <a:solidFill>
                      <a:srgbClr val="000000"/>
                    </a:solidFill>
                    <a:effectLst/>
                    <a:ea typeface="Calibri" charset="0"/>
                    <a:cs typeface="Times New Roman" charset="0"/>
                  </a:rPr>
                  <a:t>beans</a:t>
                </a:r>
                <a:endParaRPr lang="en-US" sz="1600" dirty="0">
                  <a:effectLst/>
                  <a:ea typeface="Calibri" charset="0"/>
                  <a:cs typeface="Times New Roman" charset="0"/>
                </a:endParaRPr>
              </a:p>
            </p:txBody>
          </p:sp>
        </p:grpSp>
        <p:sp>
          <p:nvSpPr>
            <p:cNvPr id="142" name="Oval 141"/>
            <p:cNvSpPr/>
            <p:nvPr/>
          </p:nvSpPr>
          <p:spPr>
            <a:xfrm>
              <a:off x="458559" y="804280"/>
              <a:ext cx="2998451" cy="45529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err="1" smtClean="0">
                  <a:effectLst/>
                  <a:ea typeface="Calibri" charset="0"/>
                  <a:cs typeface="Times New Roman" charset="0"/>
                </a:rPr>
                <a:t>LogData</a:t>
              </a:r>
              <a:endParaRPr lang="en-US" sz="2400" dirty="0">
                <a:effectLst/>
                <a:ea typeface="Calibri" charset="0"/>
                <a:cs typeface="Times New Roman" charset="0"/>
              </a:endParaRPr>
            </a:p>
          </p:txBody>
        </p:sp>
      </p:grpSp>
      <p:sp>
        <p:nvSpPr>
          <p:cNvPr id="213" name="Down Arrow 212"/>
          <p:cNvSpPr/>
          <p:nvPr/>
        </p:nvSpPr>
        <p:spPr>
          <a:xfrm rot="5400000">
            <a:off x="7776149" y="1503158"/>
            <a:ext cx="243191" cy="916628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534688" y="58304"/>
            <a:ext cx="2461018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MODE_OBJECT_GEN</a:t>
            </a:r>
          </a:p>
        </p:txBody>
      </p:sp>
      <p:sp>
        <p:nvSpPr>
          <p:cNvPr id="214" name="TextBox 213"/>
          <p:cNvSpPr txBox="1"/>
          <p:nvPr/>
        </p:nvSpPr>
        <p:spPr>
          <a:xfrm>
            <a:off x="1728283" y="16212"/>
            <a:ext cx="1197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Log Files</a:t>
            </a:r>
            <a:endParaRPr lang="en-US" dirty="0"/>
          </a:p>
        </p:txBody>
      </p:sp>
      <p:grpSp>
        <p:nvGrpSpPr>
          <p:cNvPr id="221" name="Group 220"/>
          <p:cNvGrpSpPr/>
          <p:nvPr/>
        </p:nvGrpSpPr>
        <p:grpSpPr>
          <a:xfrm>
            <a:off x="10181166" y="1035838"/>
            <a:ext cx="1836579" cy="5241039"/>
            <a:chOff x="10181166" y="1035838"/>
            <a:chExt cx="1836579" cy="5241039"/>
          </a:xfrm>
        </p:grpSpPr>
        <p:grpSp>
          <p:nvGrpSpPr>
            <p:cNvPr id="222" name="Group 221"/>
            <p:cNvGrpSpPr/>
            <p:nvPr/>
          </p:nvGrpSpPr>
          <p:grpSpPr>
            <a:xfrm>
              <a:off x="10181166" y="1035838"/>
              <a:ext cx="1830094" cy="5241039"/>
              <a:chOff x="8535332" y="986103"/>
              <a:chExt cx="1830094" cy="5241039"/>
            </a:xfrm>
          </p:grpSpPr>
          <p:sp>
            <p:nvSpPr>
              <p:cNvPr id="224" name="Rounded Rectangle 223"/>
              <p:cNvSpPr/>
              <p:nvPr/>
            </p:nvSpPr>
            <p:spPr>
              <a:xfrm>
                <a:off x="8535332" y="986103"/>
                <a:ext cx="1819718" cy="5241039"/>
              </a:xfrm>
              <a:prstGeom prst="roundRect">
                <a:avLst/>
              </a:prstGeom>
              <a:ln>
                <a:solidFill>
                  <a:schemeClr val="accent3">
                    <a:alpha val="39000"/>
                  </a:schemeClr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25" name="Text Box 192"/>
              <p:cNvSpPr txBox="1"/>
              <p:nvPr/>
            </p:nvSpPr>
            <p:spPr>
              <a:xfrm>
                <a:off x="8561631" y="2925662"/>
                <a:ext cx="1482991" cy="30658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400" dirty="0" err="1">
                    <a:effectLst/>
                    <a:ea typeface="Calibri" charset="0"/>
                    <a:cs typeface="Times New Roman" charset="0"/>
                  </a:rPr>
                  <a:t>JsqlParser.jar</a:t>
                </a:r>
                <a:endParaRPr lang="en-US" sz="1400" dirty="0">
                  <a:effectLst/>
                  <a:ea typeface="Calibri" charset="0"/>
                  <a:cs typeface="Times New Roman" charset="0"/>
                </a:endParaRPr>
              </a:p>
            </p:txBody>
          </p:sp>
          <p:sp>
            <p:nvSpPr>
              <p:cNvPr id="226" name="Text Box 193"/>
              <p:cNvSpPr txBox="1"/>
              <p:nvPr/>
            </p:nvSpPr>
            <p:spPr>
              <a:xfrm>
                <a:off x="8575804" y="2600738"/>
                <a:ext cx="1639489" cy="35080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400" dirty="0" err="1">
                    <a:effectLst/>
                    <a:ea typeface="Calibri" charset="0"/>
                    <a:cs typeface="Times New Roman" charset="0"/>
                  </a:rPr>
                  <a:t>Json-simple.jar</a:t>
                </a:r>
                <a:endParaRPr lang="en-US" sz="1400" dirty="0">
                  <a:effectLst/>
                  <a:ea typeface="Calibri" charset="0"/>
                  <a:cs typeface="Times New Roman" charset="0"/>
                </a:endParaRPr>
              </a:p>
            </p:txBody>
          </p:sp>
          <p:sp>
            <p:nvSpPr>
              <p:cNvPr id="227" name="Text Box 194"/>
              <p:cNvSpPr txBox="1"/>
              <p:nvPr/>
            </p:nvSpPr>
            <p:spPr>
              <a:xfrm>
                <a:off x="8558288" y="3246943"/>
                <a:ext cx="1807138" cy="30658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400" dirty="0" smtClean="0">
                    <a:effectLst/>
                    <a:ea typeface="Calibri" charset="0"/>
                    <a:cs typeface="Times New Roman" charset="0"/>
                  </a:rPr>
                  <a:t>commons-</a:t>
                </a:r>
                <a:r>
                  <a:rPr lang="en-US" sz="1400" dirty="0" err="1" smtClean="0">
                    <a:effectLst/>
                    <a:ea typeface="Calibri" charset="0"/>
                    <a:cs typeface="Times New Roman" charset="0"/>
                  </a:rPr>
                  <a:t>lang.jar</a:t>
                </a:r>
                <a:endParaRPr lang="en-US" sz="1600" dirty="0">
                  <a:effectLst/>
                  <a:ea typeface="Calibri" charset="0"/>
                  <a:cs typeface="Times New Roman" charset="0"/>
                </a:endParaRPr>
              </a:p>
            </p:txBody>
          </p:sp>
          <p:sp>
            <p:nvSpPr>
              <p:cNvPr id="228" name="Text Box 6"/>
              <p:cNvSpPr txBox="1"/>
              <p:nvPr/>
            </p:nvSpPr>
            <p:spPr>
              <a:xfrm>
                <a:off x="8711347" y="1176410"/>
                <a:ext cx="1555463" cy="26328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dirty="0">
                    <a:effectLst/>
                    <a:ea typeface="Calibri" charset="0"/>
                    <a:cs typeface="Times New Roman" charset="0"/>
                  </a:rPr>
                  <a:t>&lt;&lt;External&gt;&gt;</a:t>
                </a:r>
              </a:p>
            </p:txBody>
          </p:sp>
        </p:grpSp>
        <p:sp>
          <p:nvSpPr>
            <p:cNvPr id="223" name="Text Box 194"/>
            <p:cNvSpPr txBox="1"/>
            <p:nvPr/>
          </p:nvSpPr>
          <p:spPr>
            <a:xfrm>
              <a:off x="10210607" y="3585266"/>
              <a:ext cx="1807138" cy="306584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ea typeface="Calibri" charset="0"/>
                  <a:cs typeface="Times New Roman" charset="0"/>
                </a:rPr>
                <a:t>c</a:t>
              </a:r>
              <a:r>
                <a:rPr lang="en-US" sz="1400" dirty="0" smtClean="0">
                  <a:effectLst/>
                  <a:ea typeface="Calibri" charset="0"/>
                  <a:cs typeface="Times New Roman" charset="0"/>
                </a:rPr>
                <a:t>ommons-</a:t>
              </a:r>
              <a:r>
                <a:rPr lang="en-US" sz="1400" dirty="0" err="1" smtClean="0">
                  <a:effectLst/>
                  <a:ea typeface="Calibri" charset="0"/>
                  <a:cs typeface="Times New Roman" charset="0"/>
                </a:rPr>
                <a:t>io.jar</a:t>
              </a:r>
              <a:endParaRPr lang="en-US" sz="1600" dirty="0">
                <a:effectLst/>
                <a:ea typeface="Calibri" charset="0"/>
                <a:cs typeface="Times New Roman" charset="0"/>
              </a:endParaRPr>
            </a:p>
          </p:txBody>
        </p:sp>
      </p:grpSp>
      <p:sp>
        <p:nvSpPr>
          <p:cNvPr id="98" name="Left-Right Arrow 97"/>
          <p:cNvSpPr/>
          <p:nvPr/>
        </p:nvSpPr>
        <p:spPr>
          <a:xfrm>
            <a:off x="7415681" y="1231431"/>
            <a:ext cx="2941499" cy="280978"/>
          </a:xfrm>
          <a:prstGeom prst="leftRightArrow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69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" name="Group 262"/>
          <p:cNvGrpSpPr/>
          <p:nvPr/>
        </p:nvGrpSpPr>
        <p:grpSpPr>
          <a:xfrm>
            <a:off x="2346347" y="507729"/>
            <a:ext cx="6797653" cy="2855555"/>
            <a:chOff x="3705493" y="3914883"/>
            <a:chExt cx="4128271" cy="2225465"/>
          </a:xfrm>
        </p:grpSpPr>
        <p:sp>
          <p:nvSpPr>
            <p:cNvPr id="264" name="Rectangle 263"/>
            <p:cNvSpPr/>
            <p:nvPr/>
          </p:nvSpPr>
          <p:spPr>
            <a:xfrm>
              <a:off x="3705493" y="4302923"/>
              <a:ext cx="4124562" cy="183742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200">
                  <a:effectLst/>
                  <a:ea typeface="Calibri" charset="0"/>
                  <a:cs typeface="Times New Roman" charset="0"/>
                </a:rPr>
                <a:t> </a:t>
              </a:r>
            </a:p>
          </p:txBody>
        </p:sp>
        <p:sp>
          <p:nvSpPr>
            <p:cNvPr id="265" name="Snip and Round Single Corner Rectangle 264"/>
            <p:cNvSpPr/>
            <p:nvPr/>
          </p:nvSpPr>
          <p:spPr>
            <a:xfrm>
              <a:off x="7120024" y="3914883"/>
              <a:ext cx="713740" cy="384457"/>
            </a:xfrm>
            <a:prstGeom prst="snipRoundRect">
              <a:avLst>
                <a:gd name="adj1" fmla="val 16667"/>
                <a:gd name="adj2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srgbClr val="000000"/>
                  </a:solidFill>
                  <a:effectLst/>
                  <a:ea typeface="Calibri" charset="0"/>
                  <a:cs typeface="Times New Roman" charset="0"/>
                </a:rPr>
                <a:t>parser</a:t>
              </a:r>
              <a:endParaRPr lang="en-US" sz="1600" dirty="0">
                <a:effectLst/>
                <a:ea typeface="Calibri" charset="0"/>
                <a:cs typeface="Times New Roman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10397" y="4057090"/>
            <a:ext cx="2559366" cy="2293805"/>
            <a:chOff x="-116455" y="2549301"/>
            <a:chExt cx="2559366" cy="2293805"/>
          </a:xfrm>
        </p:grpSpPr>
        <p:sp>
          <p:nvSpPr>
            <p:cNvPr id="202" name="Rectangle 201"/>
            <p:cNvSpPr/>
            <p:nvPr/>
          </p:nvSpPr>
          <p:spPr>
            <a:xfrm>
              <a:off x="-116455" y="3020309"/>
              <a:ext cx="2553356" cy="182279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200">
                  <a:effectLst/>
                  <a:ea typeface="Calibri" charset="0"/>
                  <a:cs typeface="Times New Roman" charset="0"/>
                </a:rPr>
                <a:t> </a:t>
              </a:r>
            </a:p>
          </p:txBody>
        </p:sp>
        <p:sp>
          <p:nvSpPr>
            <p:cNvPr id="203" name="Snip and Round Single Corner Rectangle 202"/>
            <p:cNvSpPr/>
            <p:nvPr/>
          </p:nvSpPr>
          <p:spPr>
            <a:xfrm>
              <a:off x="1317767" y="2549301"/>
              <a:ext cx="1125144" cy="476895"/>
            </a:xfrm>
            <a:prstGeom prst="snipRoundRect">
              <a:avLst>
                <a:gd name="adj1" fmla="val 16667"/>
                <a:gd name="adj2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>
                  <a:solidFill>
                    <a:srgbClr val="000000"/>
                  </a:solidFill>
                  <a:effectLst/>
                  <a:ea typeface="Calibri" charset="0"/>
                  <a:cs typeface="Times New Roman" charset="0"/>
                </a:rPr>
                <a:t>entity</a:t>
              </a:r>
              <a:endParaRPr lang="en-US" sz="1600" dirty="0">
                <a:effectLst/>
                <a:ea typeface="Calibri" charset="0"/>
                <a:cs typeface="Times New Roman" charset="0"/>
              </a:endParaRPr>
            </a:p>
          </p:txBody>
        </p:sp>
        <p:sp>
          <p:nvSpPr>
            <p:cNvPr id="193" name="Oval 192"/>
            <p:cNvSpPr/>
            <p:nvPr/>
          </p:nvSpPr>
          <p:spPr>
            <a:xfrm>
              <a:off x="-42842" y="4002764"/>
              <a:ext cx="1171251" cy="39385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050">
                  <a:ea typeface="Calibri" charset="0"/>
                  <a:cs typeface="Times New Roman" charset="0"/>
                </a:rPr>
                <a:t>Sql_log</a:t>
              </a:r>
              <a:endParaRPr lang="en-US" sz="1400" dirty="0">
                <a:effectLst/>
                <a:ea typeface="Calibri" charset="0"/>
                <a:cs typeface="Times New Roman" charset="0"/>
              </a:endParaRPr>
            </a:p>
          </p:txBody>
        </p:sp>
        <p:sp>
          <p:nvSpPr>
            <p:cNvPr id="195" name="Oval 194"/>
            <p:cNvSpPr/>
            <p:nvPr/>
          </p:nvSpPr>
          <p:spPr>
            <a:xfrm>
              <a:off x="930787" y="4275341"/>
              <a:ext cx="1357358" cy="48769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>
                  <a:ea typeface="Calibri" charset="0"/>
                  <a:cs typeface="Times New Roman" charset="0"/>
                </a:rPr>
                <a:t>Analytics</a:t>
              </a:r>
              <a:endParaRPr lang="en-US" sz="1400" dirty="0">
                <a:effectLst/>
                <a:ea typeface="Calibri" charset="0"/>
                <a:cs typeface="Times New Roman" charset="0"/>
              </a:endParaRPr>
            </a:p>
          </p:txBody>
        </p:sp>
        <p:sp>
          <p:nvSpPr>
            <p:cNvPr id="196" name="Rectangle 195"/>
            <p:cNvSpPr/>
            <p:nvPr/>
          </p:nvSpPr>
          <p:spPr>
            <a:xfrm>
              <a:off x="429172" y="3102735"/>
              <a:ext cx="1504143" cy="63321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effectLst/>
                  <a:ea typeface="Calibri" charset="0"/>
                  <a:cs typeface="Times New Roman" charset="0"/>
                </a:rPr>
                <a:t>&lt;&lt;Abstract&gt;&gt;</a:t>
              </a: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err="1" smtClean="0">
                  <a:effectLst/>
                  <a:ea typeface="Calibri" charset="0"/>
                  <a:cs typeface="Times New Roman" charset="0"/>
                </a:rPr>
                <a:t>AbstractEntity</a:t>
              </a:r>
              <a:endParaRPr lang="en-US" dirty="0">
                <a:effectLst/>
                <a:ea typeface="Calibri" charset="0"/>
                <a:cs typeface="Times New Roman" charset="0"/>
              </a:endParaRPr>
            </a:p>
          </p:txBody>
        </p:sp>
        <p:cxnSp>
          <p:nvCxnSpPr>
            <p:cNvPr id="199" name="Straight Arrow Connector 198"/>
            <p:cNvCxnSpPr/>
            <p:nvPr/>
          </p:nvCxnSpPr>
          <p:spPr>
            <a:xfrm flipV="1">
              <a:off x="659650" y="3610083"/>
              <a:ext cx="112441" cy="48042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0" name="Straight Arrow Connector 199"/>
            <p:cNvCxnSpPr/>
            <p:nvPr/>
          </p:nvCxnSpPr>
          <p:spPr>
            <a:xfrm flipV="1">
              <a:off x="1781684" y="3622382"/>
              <a:ext cx="19365" cy="77423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7" name="Rectangle 146"/>
          <p:cNvSpPr/>
          <p:nvPr/>
        </p:nvSpPr>
        <p:spPr>
          <a:xfrm>
            <a:off x="2763299" y="89008"/>
            <a:ext cx="4184795" cy="71616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3890319" y="3700873"/>
            <a:ext cx="4128271" cy="2225465"/>
            <a:chOff x="3705493" y="3914883"/>
            <a:chExt cx="4128271" cy="2225465"/>
          </a:xfrm>
        </p:grpSpPr>
        <p:sp>
          <p:nvSpPr>
            <p:cNvPr id="140" name="Rectangle 139"/>
            <p:cNvSpPr/>
            <p:nvPr/>
          </p:nvSpPr>
          <p:spPr>
            <a:xfrm>
              <a:off x="3705493" y="4302923"/>
              <a:ext cx="4124562" cy="183742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200">
                  <a:effectLst/>
                  <a:ea typeface="Calibri" charset="0"/>
                  <a:cs typeface="Times New Roman" charset="0"/>
                </a:rPr>
                <a:t> </a:t>
              </a:r>
            </a:p>
          </p:txBody>
        </p:sp>
        <p:sp>
          <p:nvSpPr>
            <p:cNvPr id="141" name="Snip and Round Single Corner Rectangle 140"/>
            <p:cNvSpPr/>
            <p:nvPr/>
          </p:nvSpPr>
          <p:spPr>
            <a:xfrm>
              <a:off x="6419853" y="3914883"/>
              <a:ext cx="1413911" cy="384457"/>
            </a:xfrm>
            <a:prstGeom prst="snipRoundRect">
              <a:avLst>
                <a:gd name="adj1" fmla="val 16667"/>
                <a:gd name="adj2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>
                  <a:solidFill>
                    <a:srgbClr val="000000"/>
                  </a:solidFill>
                  <a:effectLst/>
                  <a:ea typeface="Calibri" charset="0"/>
                  <a:cs typeface="Times New Roman" charset="0"/>
                </a:rPr>
                <a:t>service</a:t>
              </a:r>
              <a:endParaRPr lang="en-US" sz="1600" dirty="0">
                <a:effectLst/>
                <a:ea typeface="Calibri" charset="0"/>
                <a:cs typeface="Times New Roman" charset="0"/>
              </a:endParaRP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3861080" y="4428992"/>
              <a:ext cx="3870117" cy="405225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dirty="0" err="1">
                  <a:effectLst/>
                  <a:ea typeface="Calibri" charset="0"/>
                  <a:cs typeface="Times New Roman" charset="0"/>
                </a:rPr>
                <a:t>PersistanceService</a:t>
              </a:r>
              <a:endParaRPr lang="en-US" dirty="0">
                <a:effectLst/>
                <a:ea typeface="Calibri" charset="0"/>
                <a:cs typeface="Times New Roman" charset="0"/>
              </a:endParaRPr>
            </a:p>
          </p:txBody>
        </p:sp>
        <p:sp>
          <p:nvSpPr>
            <p:cNvPr id="136" name="Oval 135"/>
            <p:cNvSpPr/>
            <p:nvPr/>
          </p:nvSpPr>
          <p:spPr>
            <a:xfrm>
              <a:off x="4328040" y="5098499"/>
              <a:ext cx="2533060" cy="52381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err="1">
                  <a:effectLst/>
                  <a:ea typeface="Calibri" charset="0"/>
                  <a:cs typeface="Times New Roman" charset="0"/>
                </a:rPr>
                <a:t>PersistenceFileService</a:t>
              </a:r>
              <a:endParaRPr lang="en-US" dirty="0">
                <a:effectLst/>
                <a:ea typeface="Calibri" charset="0"/>
                <a:cs typeface="Times New Roman" charset="0"/>
              </a:endParaRPr>
            </a:p>
          </p:txBody>
        </p:sp>
        <p:cxnSp>
          <p:nvCxnSpPr>
            <p:cNvPr id="138" name="Straight Arrow Connector 137"/>
            <p:cNvCxnSpPr/>
            <p:nvPr/>
          </p:nvCxnSpPr>
          <p:spPr>
            <a:xfrm flipV="1">
              <a:off x="5561673" y="4787761"/>
              <a:ext cx="457" cy="46319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5" name="Text Box 173"/>
          <p:cNvSpPr txBox="1"/>
          <p:nvPr/>
        </p:nvSpPr>
        <p:spPr>
          <a:xfrm rot="16200000">
            <a:off x="4016839" y="3735196"/>
            <a:ext cx="390411" cy="20243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chemeClr val="tx1"/>
                </a:solidFill>
                <a:effectLst/>
                <a:ea typeface="Calibri" charset="0"/>
                <a:cs typeface="Times New Roman" charset="0"/>
              </a:rPr>
              <a:t>close</a:t>
            </a:r>
          </a:p>
        </p:txBody>
      </p:sp>
      <p:sp>
        <p:nvSpPr>
          <p:cNvPr id="116" name="Text Box 174"/>
          <p:cNvSpPr txBox="1"/>
          <p:nvPr/>
        </p:nvSpPr>
        <p:spPr>
          <a:xfrm rot="16200000">
            <a:off x="5266820" y="3712426"/>
            <a:ext cx="397374" cy="20243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chemeClr val="tx1"/>
                </a:solidFill>
                <a:effectLst/>
                <a:ea typeface="Calibri" charset="0"/>
                <a:cs typeface="Times New Roman" charset="0"/>
              </a:rPr>
              <a:t>write</a:t>
            </a:r>
          </a:p>
        </p:txBody>
      </p:sp>
      <p:sp>
        <p:nvSpPr>
          <p:cNvPr id="132" name="Rectangle 131"/>
          <p:cNvSpPr/>
          <p:nvPr/>
        </p:nvSpPr>
        <p:spPr>
          <a:xfrm>
            <a:off x="2450953" y="1151471"/>
            <a:ext cx="5067837" cy="20254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effectLst/>
                <a:ea typeface="Calibri" charset="0"/>
                <a:cs typeface="Times New Roman" charset="0"/>
              </a:rPr>
              <a:t> 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2575803" y="1238079"/>
            <a:ext cx="4826231" cy="34975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effectLst/>
                <a:ea typeface="Calibri" charset="0"/>
                <a:cs typeface="Times New Roman" charset="0"/>
              </a:rPr>
              <a:t>Reader</a:t>
            </a:r>
            <a:endParaRPr lang="en-US" sz="1600" dirty="0">
              <a:effectLst/>
              <a:ea typeface="Calibri" charset="0"/>
              <a:cs typeface="Times New Roman" charset="0"/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129384" y="2184020"/>
            <a:ext cx="1108126" cy="108769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ea typeface="Calibri" charset="0"/>
                <a:cs typeface="Times New Roman" charset="0"/>
              </a:rPr>
              <a:t>Main</a:t>
            </a:r>
            <a:endParaRPr lang="en-US" sz="1200" dirty="0">
              <a:effectLst/>
              <a:ea typeface="Calibri" charset="0"/>
              <a:cs typeface="Times New Roman" charset="0"/>
            </a:endParaRPr>
          </a:p>
        </p:txBody>
      </p:sp>
      <p:sp>
        <p:nvSpPr>
          <p:cNvPr id="120" name="Text Box 11"/>
          <p:cNvSpPr txBox="1"/>
          <p:nvPr/>
        </p:nvSpPr>
        <p:spPr>
          <a:xfrm>
            <a:off x="1587128" y="2238913"/>
            <a:ext cx="498471" cy="350308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smtClean="0">
                <a:solidFill>
                  <a:schemeClr val="tx1"/>
                </a:solidFill>
                <a:effectLst/>
                <a:ea typeface="Calibri" charset="0"/>
                <a:cs typeface="Times New Roman" charset="0"/>
              </a:rPr>
              <a:t>run</a:t>
            </a:r>
            <a:endParaRPr lang="en-US" sz="2000" dirty="0">
              <a:solidFill>
                <a:schemeClr val="tx1"/>
              </a:solidFill>
              <a:effectLst/>
              <a:ea typeface="Calibri" charset="0"/>
              <a:cs typeface="Times New Roman" charset="0"/>
            </a:endParaRPr>
          </a:p>
        </p:txBody>
      </p:sp>
      <p:sp>
        <p:nvSpPr>
          <p:cNvPr id="121" name="Text Box 168"/>
          <p:cNvSpPr txBox="1"/>
          <p:nvPr/>
        </p:nvSpPr>
        <p:spPr>
          <a:xfrm>
            <a:off x="1297651" y="2781609"/>
            <a:ext cx="1042794" cy="239041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dirty="0" err="1">
                <a:solidFill>
                  <a:schemeClr val="tx1"/>
                </a:solidFill>
                <a:effectLst/>
                <a:ea typeface="Calibri" charset="0"/>
                <a:cs typeface="Times New Roman" charset="0"/>
              </a:rPr>
              <a:t>shutDown</a:t>
            </a:r>
            <a:endParaRPr lang="en-US" sz="2000" dirty="0">
              <a:solidFill>
                <a:schemeClr val="tx1"/>
              </a:solidFill>
              <a:effectLst/>
              <a:ea typeface="Calibri" charset="0"/>
              <a:cs typeface="Times New Roman" charset="0"/>
            </a:endParaRPr>
          </a:p>
        </p:txBody>
      </p:sp>
      <p:sp>
        <p:nvSpPr>
          <p:cNvPr id="122" name="Down Arrow 121"/>
          <p:cNvSpPr/>
          <p:nvPr/>
        </p:nvSpPr>
        <p:spPr>
          <a:xfrm rot="16200000">
            <a:off x="1761386" y="1916497"/>
            <a:ext cx="146691" cy="1334838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6" name="Down Arrow 105"/>
          <p:cNvSpPr/>
          <p:nvPr/>
        </p:nvSpPr>
        <p:spPr>
          <a:xfrm>
            <a:off x="3015325" y="628023"/>
            <a:ext cx="185075" cy="689979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5" name="Down Arrow 94"/>
          <p:cNvSpPr/>
          <p:nvPr/>
        </p:nvSpPr>
        <p:spPr>
          <a:xfrm rot="10800000">
            <a:off x="2507208" y="3349760"/>
            <a:ext cx="243191" cy="712113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8" name="Left-Right Arrow 97"/>
          <p:cNvSpPr/>
          <p:nvPr/>
        </p:nvSpPr>
        <p:spPr>
          <a:xfrm>
            <a:off x="9127592" y="1231431"/>
            <a:ext cx="1229587" cy="280978"/>
          </a:xfrm>
          <a:prstGeom prst="leftRightArrow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206" name="Picture 205" descr="/Users/san/Downloads/osa_drive-harddisk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535" y="-64864"/>
            <a:ext cx="1117939" cy="1125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Picture 206" descr="/Users/san/Downloads/osa_drive-harddisk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253" y="6104659"/>
            <a:ext cx="3024493" cy="882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Down Arrow 108"/>
          <p:cNvSpPr/>
          <p:nvPr/>
        </p:nvSpPr>
        <p:spPr>
          <a:xfrm>
            <a:off x="5602676" y="5374935"/>
            <a:ext cx="306205" cy="934002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10" name="Down Arrow 209"/>
          <p:cNvSpPr/>
          <p:nvPr/>
        </p:nvSpPr>
        <p:spPr>
          <a:xfrm rot="16200000">
            <a:off x="3280630" y="5002028"/>
            <a:ext cx="545001" cy="712113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111" name="Group 110"/>
          <p:cNvGrpSpPr/>
          <p:nvPr/>
        </p:nvGrpSpPr>
        <p:grpSpPr>
          <a:xfrm>
            <a:off x="163696" y="554574"/>
            <a:ext cx="2079885" cy="1107904"/>
            <a:chOff x="1" y="1"/>
            <a:chExt cx="4258800" cy="1649306"/>
          </a:xfrm>
        </p:grpSpPr>
        <p:grpSp>
          <p:nvGrpSpPr>
            <p:cNvPr id="117" name="Group 116"/>
            <p:cNvGrpSpPr/>
            <p:nvPr/>
          </p:nvGrpSpPr>
          <p:grpSpPr>
            <a:xfrm>
              <a:off x="1" y="1"/>
              <a:ext cx="4258800" cy="1649306"/>
              <a:chOff x="1" y="1"/>
              <a:chExt cx="4258800" cy="1649306"/>
            </a:xfrm>
          </p:grpSpPr>
          <p:sp>
            <p:nvSpPr>
              <p:cNvPr id="211" name="Rectangle 210"/>
              <p:cNvSpPr/>
              <p:nvPr/>
            </p:nvSpPr>
            <p:spPr>
              <a:xfrm>
                <a:off x="1" y="338667"/>
                <a:ext cx="4251564" cy="131064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>
                    <a:effectLst/>
                    <a:ea typeface="Calibri" charset="0"/>
                    <a:cs typeface="Times New Roman" charset="0"/>
                  </a:rPr>
                  <a:t> </a:t>
                </a:r>
              </a:p>
            </p:txBody>
          </p:sp>
          <p:sp>
            <p:nvSpPr>
              <p:cNvPr id="212" name="Snip and Round Single Corner Rectangle 211"/>
              <p:cNvSpPr/>
              <p:nvPr/>
            </p:nvSpPr>
            <p:spPr>
              <a:xfrm>
                <a:off x="2473487" y="1"/>
                <a:ext cx="1785314" cy="342900"/>
              </a:xfrm>
              <a:prstGeom prst="snipRoundRect">
                <a:avLst>
                  <a:gd name="adj1" fmla="val 16667"/>
                  <a:gd name="adj2" fmla="val 50000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dirty="0" smtClean="0">
                    <a:solidFill>
                      <a:srgbClr val="000000"/>
                    </a:solidFill>
                    <a:effectLst/>
                    <a:ea typeface="Calibri" charset="0"/>
                    <a:cs typeface="Times New Roman" charset="0"/>
                  </a:rPr>
                  <a:t>beans</a:t>
                </a:r>
                <a:endParaRPr lang="en-US" sz="1600" dirty="0">
                  <a:effectLst/>
                  <a:ea typeface="Calibri" charset="0"/>
                  <a:cs typeface="Times New Roman" charset="0"/>
                </a:endParaRPr>
              </a:p>
            </p:txBody>
          </p:sp>
        </p:grpSp>
        <p:sp>
          <p:nvSpPr>
            <p:cNvPr id="142" name="Oval 141"/>
            <p:cNvSpPr/>
            <p:nvPr/>
          </p:nvSpPr>
          <p:spPr>
            <a:xfrm>
              <a:off x="458558" y="613726"/>
              <a:ext cx="3552111" cy="64585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err="1" smtClean="0">
                  <a:effectLst/>
                  <a:ea typeface="Calibri" charset="0"/>
                  <a:cs typeface="Times New Roman" charset="0"/>
                </a:rPr>
                <a:t>LogData</a:t>
              </a:r>
              <a:endParaRPr lang="en-US" sz="2400" dirty="0">
                <a:effectLst/>
                <a:ea typeface="Calibri" charset="0"/>
                <a:cs typeface="Times New Roman" charset="0"/>
              </a:endParaRPr>
            </a:p>
          </p:txBody>
        </p:sp>
      </p:grpSp>
      <p:sp>
        <p:nvSpPr>
          <p:cNvPr id="213" name="Down Arrow 212"/>
          <p:cNvSpPr/>
          <p:nvPr/>
        </p:nvSpPr>
        <p:spPr>
          <a:xfrm rot="16200000">
            <a:off x="2077168" y="1349216"/>
            <a:ext cx="243191" cy="406146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573600" y="58304"/>
            <a:ext cx="2461018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MODE_DATA_GEN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742719" y="16212"/>
            <a:ext cx="2081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LogData</a:t>
            </a:r>
            <a:r>
              <a:rPr lang="en-US" dirty="0" smtClean="0"/>
              <a:t> Objects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2906442" y="198325"/>
            <a:ext cx="416507" cy="452374"/>
            <a:chOff x="8531158" y="4917293"/>
            <a:chExt cx="416507" cy="452374"/>
          </a:xfrm>
        </p:grpSpPr>
        <p:sp>
          <p:nvSpPr>
            <p:cNvPr id="6" name="Rectangle 5"/>
            <p:cNvSpPr/>
            <p:nvPr/>
          </p:nvSpPr>
          <p:spPr>
            <a:xfrm>
              <a:off x="8531158" y="4917293"/>
              <a:ext cx="416507" cy="45237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8573304" y="4956205"/>
              <a:ext cx="345177" cy="355097"/>
              <a:chOff x="8573304" y="4956205"/>
              <a:chExt cx="442426" cy="538295"/>
            </a:xfrm>
          </p:grpSpPr>
          <p:sp>
            <p:nvSpPr>
              <p:cNvPr id="108" name="Oval 107"/>
              <p:cNvSpPr/>
              <p:nvPr/>
            </p:nvSpPr>
            <p:spPr>
              <a:xfrm>
                <a:off x="8573304" y="5089153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Oval 122"/>
              <p:cNvSpPr/>
              <p:nvPr/>
            </p:nvSpPr>
            <p:spPr>
              <a:xfrm>
                <a:off x="8589513" y="5046997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8608970" y="4998361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Oval 126"/>
              <p:cNvSpPr/>
              <p:nvPr/>
            </p:nvSpPr>
            <p:spPr>
              <a:xfrm>
                <a:off x="8625179" y="4956205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28" name="Group 127"/>
          <p:cNvGrpSpPr/>
          <p:nvPr/>
        </p:nvGrpSpPr>
        <p:grpSpPr>
          <a:xfrm>
            <a:off x="3447949" y="195078"/>
            <a:ext cx="416507" cy="452374"/>
            <a:chOff x="8531158" y="4917293"/>
            <a:chExt cx="416507" cy="452374"/>
          </a:xfrm>
        </p:grpSpPr>
        <p:sp>
          <p:nvSpPr>
            <p:cNvPr id="129" name="Rectangle 128"/>
            <p:cNvSpPr/>
            <p:nvPr/>
          </p:nvSpPr>
          <p:spPr>
            <a:xfrm>
              <a:off x="8531158" y="4917293"/>
              <a:ext cx="416507" cy="45237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0" name="Group 129"/>
            <p:cNvGrpSpPr/>
            <p:nvPr/>
          </p:nvGrpSpPr>
          <p:grpSpPr>
            <a:xfrm>
              <a:off x="8573304" y="4956205"/>
              <a:ext cx="345177" cy="355097"/>
              <a:chOff x="8573304" y="4956205"/>
              <a:chExt cx="442426" cy="538295"/>
            </a:xfrm>
          </p:grpSpPr>
          <p:sp>
            <p:nvSpPr>
              <p:cNvPr id="131" name="Oval 130"/>
              <p:cNvSpPr/>
              <p:nvPr/>
            </p:nvSpPr>
            <p:spPr>
              <a:xfrm>
                <a:off x="8573304" y="5089153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3" name="Oval 142"/>
              <p:cNvSpPr/>
              <p:nvPr/>
            </p:nvSpPr>
            <p:spPr>
              <a:xfrm>
                <a:off x="8589513" y="5046997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4" name="Oval 143"/>
              <p:cNvSpPr/>
              <p:nvPr/>
            </p:nvSpPr>
            <p:spPr>
              <a:xfrm>
                <a:off x="8608970" y="4998361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5" name="Oval 144"/>
              <p:cNvSpPr/>
              <p:nvPr/>
            </p:nvSpPr>
            <p:spPr>
              <a:xfrm>
                <a:off x="8625179" y="4956205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46" name="Group 145"/>
          <p:cNvGrpSpPr/>
          <p:nvPr/>
        </p:nvGrpSpPr>
        <p:grpSpPr>
          <a:xfrm>
            <a:off x="3950546" y="191831"/>
            <a:ext cx="416507" cy="452374"/>
            <a:chOff x="8531158" y="4917293"/>
            <a:chExt cx="416507" cy="452374"/>
          </a:xfrm>
        </p:grpSpPr>
        <p:sp>
          <p:nvSpPr>
            <p:cNvPr id="191" name="Rectangle 190"/>
            <p:cNvSpPr/>
            <p:nvPr/>
          </p:nvSpPr>
          <p:spPr>
            <a:xfrm>
              <a:off x="8531158" y="4917293"/>
              <a:ext cx="416507" cy="45237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2" name="Group 191"/>
            <p:cNvGrpSpPr/>
            <p:nvPr/>
          </p:nvGrpSpPr>
          <p:grpSpPr>
            <a:xfrm>
              <a:off x="8573304" y="4956205"/>
              <a:ext cx="345177" cy="355097"/>
              <a:chOff x="8573304" y="4956205"/>
              <a:chExt cx="442426" cy="538295"/>
            </a:xfrm>
          </p:grpSpPr>
          <p:sp>
            <p:nvSpPr>
              <p:cNvPr id="197" name="Oval 196"/>
              <p:cNvSpPr/>
              <p:nvPr/>
            </p:nvSpPr>
            <p:spPr>
              <a:xfrm>
                <a:off x="8573304" y="5089153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8" name="Oval 197"/>
              <p:cNvSpPr/>
              <p:nvPr/>
            </p:nvSpPr>
            <p:spPr>
              <a:xfrm>
                <a:off x="8589513" y="5046997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4" name="Oval 203"/>
              <p:cNvSpPr/>
              <p:nvPr/>
            </p:nvSpPr>
            <p:spPr>
              <a:xfrm>
                <a:off x="8608970" y="4998361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" name="Oval 204"/>
              <p:cNvSpPr/>
              <p:nvPr/>
            </p:nvSpPr>
            <p:spPr>
              <a:xfrm>
                <a:off x="8625179" y="4956205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08" name="Group 207"/>
          <p:cNvGrpSpPr/>
          <p:nvPr/>
        </p:nvGrpSpPr>
        <p:grpSpPr>
          <a:xfrm>
            <a:off x="4472597" y="198313"/>
            <a:ext cx="416507" cy="452374"/>
            <a:chOff x="8531158" y="4917293"/>
            <a:chExt cx="416507" cy="452374"/>
          </a:xfrm>
        </p:grpSpPr>
        <p:sp>
          <p:nvSpPr>
            <p:cNvPr id="209" name="Rectangle 208"/>
            <p:cNvSpPr/>
            <p:nvPr/>
          </p:nvSpPr>
          <p:spPr>
            <a:xfrm>
              <a:off x="8531158" y="4917293"/>
              <a:ext cx="416507" cy="45237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5" name="Group 214"/>
            <p:cNvGrpSpPr/>
            <p:nvPr/>
          </p:nvGrpSpPr>
          <p:grpSpPr>
            <a:xfrm>
              <a:off x="8573304" y="4956205"/>
              <a:ext cx="345177" cy="355097"/>
              <a:chOff x="8573304" y="4956205"/>
              <a:chExt cx="442426" cy="538295"/>
            </a:xfrm>
          </p:grpSpPr>
          <p:sp>
            <p:nvSpPr>
              <p:cNvPr id="216" name="Oval 215"/>
              <p:cNvSpPr/>
              <p:nvPr/>
            </p:nvSpPr>
            <p:spPr>
              <a:xfrm>
                <a:off x="8573304" y="5089153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7" name="Oval 216"/>
              <p:cNvSpPr/>
              <p:nvPr/>
            </p:nvSpPr>
            <p:spPr>
              <a:xfrm>
                <a:off x="8589513" y="5046997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8" name="Oval 217"/>
              <p:cNvSpPr/>
              <p:nvPr/>
            </p:nvSpPr>
            <p:spPr>
              <a:xfrm>
                <a:off x="8608970" y="4998361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9" name="Oval 218"/>
              <p:cNvSpPr/>
              <p:nvPr/>
            </p:nvSpPr>
            <p:spPr>
              <a:xfrm>
                <a:off x="8625179" y="4956205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20" name="Group 219"/>
          <p:cNvGrpSpPr/>
          <p:nvPr/>
        </p:nvGrpSpPr>
        <p:grpSpPr>
          <a:xfrm>
            <a:off x="4978439" y="198316"/>
            <a:ext cx="416507" cy="452374"/>
            <a:chOff x="8531158" y="4917293"/>
            <a:chExt cx="416507" cy="452374"/>
          </a:xfrm>
        </p:grpSpPr>
        <p:sp>
          <p:nvSpPr>
            <p:cNvPr id="221" name="Rectangle 220"/>
            <p:cNvSpPr/>
            <p:nvPr/>
          </p:nvSpPr>
          <p:spPr>
            <a:xfrm>
              <a:off x="8531158" y="4917293"/>
              <a:ext cx="416507" cy="45237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2" name="Group 221"/>
            <p:cNvGrpSpPr/>
            <p:nvPr/>
          </p:nvGrpSpPr>
          <p:grpSpPr>
            <a:xfrm>
              <a:off x="8573304" y="4956205"/>
              <a:ext cx="345177" cy="355097"/>
              <a:chOff x="8573304" y="4956205"/>
              <a:chExt cx="442426" cy="538295"/>
            </a:xfrm>
          </p:grpSpPr>
          <p:sp>
            <p:nvSpPr>
              <p:cNvPr id="223" name="Oval 222"/>
              <p:cNvSpPr/>
              <p:nvPr/>
            </p:nvSpPr>
            <p:spPr>
              <a:xfrm>
                <a:off x="8573304" y="5089153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4" name="Oval 223"/>
              <p:cNvSpPr/>
              <p:nvPr/>
            </p:nvSpPr>
            <p:spPr>
              <a:xfrm>
                <a:off x="8589513" y="5046997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5" name="Oval 224"/>
              <p:cNvSpPr/>
              <p:nvPr/>
            </p:nvSpPr>
            <p:spPr>
              <a:xfrm>
                <a:off x="8608970" y="4998361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6" name="Oval 225"/>
              <p:cNvSpPr/>
              <p:nvPr/>
            </p:nvSpPr>
            <p:spPr>
              <a:xfrm>
                <a:off x="8625179" y="4956205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27" name="Group 226"/>
          <p:cNvGrpSpPr/>
          <p:nvPr/>
        </p:nvGrpSpPr>
        <p:grpSpPr>
          <a:xfrm>
            <a:off x="5490766" y="195074"/>
            <a:ext cx="416507" cy="452374"/>
            <a:chOff x="8531158" y="4917293"/>
            <a:chExt cx="416507" cy="452374"/>
          </a:xfrm>
        </p:grpSpPr>
        <p:sp>
          <p:nvSpPr>
            <p:cNvPr id="228" name="Rectangle 227"/>
            <p:cNvSpPr/>
            <p:nvPr/>
          </p:nvSpPr>
          <p:spPr>
            <a:xfrm>
              <a:off x="8531158" y="4917293"/>
              <a:ext cx="416507" cy="45237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9" name="Group 228"/>
            <p:cNvGrpSpPr/>
            <p:nvPr/>
          </p:nvGrpSpPr>
          <p:grpSpPr>
            <a:xfrm>
              <a:off x="8573304" y="4956205"/>
              <a:ext cx="345177" cy="355097"/>
              <a:chOff x="8573304" y="4956205"/>
              <a:chExt cx="442426" cy="538295"/>
            </a:xfrm>
          </p:grpSpPr>
          <p:sp>
            <p:nvSpPr>
              <p:cNvPr id="230" name="Oval 229"/>
              <p:cNvSpPr/>
              <p:nvPr/>
            </p:nvSpPr>
            <p:spPr>
              <a:xfrm>
                <a:off x="8573304" y="5089153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1" name="Oval 230"/>
              <p:cNvSpPr/>
              <p:nvPr/>
            </p:nvSpPr>
            <p:spPr>
              <a:xfrm>
                <a:off x="8589513" y="5046997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2" name="Oval 231"/>
              <p:cNvSpPr/>
              <p:nvPr/>
            </p:nvSpPr>
            <p:spPr>
              <a:xfrm>
                <a:off x="8608970" y="4998361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3" name="Oval 232"/>
              <p:cNvSpPr/>
              <p:nvPr/>
            </p:nvSpPr>
            <p:spPr>
              <a:xfrm>
                <a:off x="8625179" y="4956205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34" name="Group 233"/>
          <p:cNvGrpSpPr/>
          <p:nvPr/>
        </p:nvGrpSpPr>
        <p:grpSpPr>
          <a:xfrm>
            <a:off x="6003088" y="191828"/>
            <a:ext cx="416507" cy="452374"/>
            <a:chOff x="8531158" y="4917293"/>
            <a:chExt cx="416507" cy="452374"/>
          </a:xfrm>
        </p:grpSpPr>
        <p:sp>
          <p:nvSpPr>
            <p:cNvPr id="235" name="Rectangle 234"/>
            <p:cNvSpPr/>
            <p:nvPr/>
          </p:nvSpPr>
          <p:spPr>
            <a:xfrm>
              <a:off x="8531158" y="4917293"/>
              <a:ext cx="416507" cy="45237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6" name="Group 235"/>
            <p:cNvGrpSpPr/>
            <p:nvPr/>
          </p:nvGrpSpPr>
          <p:grpSpPr>
            <a:xfrm>
              <a:off x="8573304" y="4956205"/>
              <a:ext cx="345177" cy="355097"/>
              <a:chOff x="8573304" y="4956205"/>
              <a:chExt cx="442426" cy="538295"/>
            </a:xfrm>
          </p:grpSpPr>
          <p:sp>
            <p:nvSpPr>
              <p:cNvPr id="237" name="Oval 236"/>
              <p:cNvSpPr/>
              <p:nvPr/>
            </p:nvSpPr>
            <p:spPr>
              <a:xfrm>
                <a:off x="8573304" y="5089153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8" name="Oval 237"/>
              <p:cNvSpPr/>
              <p:nvPr/>
            </p:nvSpPr>
            <p:spPr>
              <a:xfrm>
                <a:off x="8589513" y="5046997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9" name="Oval 238"/>
              <p:cNvSpPr/>
              <p:nvPr/>
            </p:nvSpPr>
            <p:spPr>
              <a:xfrm>
                <a:off x="8608970" y="4998361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0" name="Oval 239"/>
              <p:cNvSpPr/>
              <p:nvPr/>
            </p:nvSpPr>
            <p:spPr>
              <a:xfrm>
                <a:off x="8625179" y="4956205"/>
                <a:ext cx="390551" cy="4053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41" name="Down Arrow 240"/>
          <p:cNvSpPr/>
          <p:nvPr/>
        </p:nvSpPr>
        <p:spPr>
          <a:xfrm rot="16200000">
            <a:off x="1780421" y="2455179"/>
            <a:ext cx="124829" cy="1318629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4" name="Down Arrow 113"/>
          <p:cNvSpPr/>
          <p:nvPr/>
        </p:nvSpPr>
        <p:spPr>
          <a:xfrm>
            <a:off x="5593817" y="2976942"/>
            <a:ext cx="144406" cy="1235858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44" name="Down Arrow 243"/>
          <p:cNvSpPr/>
          <p:nvPr/>
        </p:nvSpPr>
        <p:spPr>
          <a:xfrm>
            <a:off x="3566560" y="624780"/>
            <a:ext cx="185075" cy="689979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45" name="Down Arrow 244"/>
          <p:cNvSpPr/>
          <p:nvPr/>
        </p:nvSpPr>
        <p:spPr>
          <a:xfrm>
            <a:off x="4069157" y="621537"/>
            <a:ext cx="185075" cy="689979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46" name="Down Arrow 245"/>
          <p:cNvSpPr/>
          <p:nvPr/>
        </p:nvSpPr>
        <p:spPr>
          <a:xfrm>
            <a:off x="4581484" y="628023"/>
            <a:ext cx="185075" cy="689979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47" name="Down Arrow 246"/>
          <p:cNvSpPr/>
          <p:nvPr/>
        </p:nvSpPr>
        <p:spPr>
          <a:xfrm>
            <a:off x="5103535" y="634507"/>
            <a:ext cx="185075" cy="689979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48" name="Down Arrow 247"/>
          <p:cNvSpPr/>
          <p:nvPr/>
        </p:nvSpPr>
        <p:spPr>
          <a:xfrm>
            <a:off x="5615860" y="640991"/>
            <a:ext cx="185075" cy="689979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49" name="Down Arrow 248"/>
          <p:cNvSpPr/>
          <p:nvPr/>
        </p:nvSpPr>
        <p:spPr>
          <a:xfrm>
            <a:off x="6167095" y="647475"/>
            <a:ext cx="185075" cy="689979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50" name="Rectangle 249"/>
          <p:cNvSpPr/>
          <p:nvPr/>
        </p:nvSpPr>
        <p:spPr>
          <a:xfrm>
            <a:off x="2572562" y="1964419"/>
            <a:ext cx="4826231" cy="34975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effectLst/>
                <a:ea typeface="Calibri" charset="0"/>
                <a:cs typeface="Times New Roman" charset="0"/>
              </a:rPr>
              <a:t>Queue</a:t>
            </a:r>
            <a:endParaRPr lang="en-US" sz="1600" dirty="0">
              <a:effectLst/>
              <a:ea typeface="Calibri" charset="0"/>
              <a:cs typeface="Times New Roman" charset="0"/>
            </a:endParaRPr>
          </a:p>
        </p:txBody>
      </p:sp>
      <p:sp>
        <p:nvSpPr>
          <p:cNvPr id="251" name="Down Arrow 250"/>
          <p:cNvSpPr/>
          <p:nvPr/>
        </p:nvSpPr>
        <p:spPr>
          <a:xfrm>
            <a:off x="3012081" y="1578097"/>
            <a:ext cx="198734" cy="392471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52" name="Down Arrow 251"/>
          <p:cNvSpPr/>
          <p:nvPr/>
        </p:nvSpPr>
        <p:spPr>
          <a:xfrm>
            <a:off x="3563316" y="1574854"/>
            <a:ext cx="198734" cy="392471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53" name="Down Arrow 252"/>
          <p:cNvSpPr/>
          <p:nvPr/>
        </p:nvSpPr>
        <p:spPr>
          <a:xfrm>
            <a:off x="4065913" y="1571611"/>
            <a:ext cx="198734" cy="392471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54" name="Down Arrow 253"/>
          <p:cNvSpPr/>
          <p:nvPr/>
        </p:nvSpPr>
        <p:spPr>
          <a:xfrm>
            <a:off x="4578240" y="1578097"/>
            <a:ext cx="198734" cy="392471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55" name="Down Arrow 254"/>
          <p:cNvSpPr/>
          <p:nvPr/>
        </p:nvSpPr>
        <p:spPr>
          <a:xfrm>
            <a:off x="5100291" y="1584581"/>
            <a:ext cx="198734" cy="392471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56" name="Down Arrow 255"/>
          <p:cNvSpPr/>
          <p:nvPr/>
        </p:nvSpPr>
        <p:spPr>
          <a:xfrm>
            <a:off x="5612616" y="1591065"/>
            <a:ext cx="198734" cy="392471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57" name="Down Arrow 256"/>
          <p:cNvSpPr/>
          <p:nvPr/>
        </p:nvSpPr>
        <p:spPr>
          <a:xfrm>
            <a:off x="6163851" y="1597549"/>
            <a:ext cx="198734" cy="392471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58" name="Rectangle 257"/>
          <p:cNvSpPr/>
          <p:nvPr/>
        </p:nvSpPr>
        <p:spPr>
          <a:xfrm>
            <a:off x="2579044" y="2622665"/>
            <a:ext cx="4826231" cy="34975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effectLst/>
                <a:ea typeface="Calibri" charset="0"/>
                <a:cs typeface="Times New Roman" charset="0"/>
              </a:rPr>
              <a:t>Writer</a:t>
            </a:r>
            <a:endParaRPr lang="en-US" sz="1600" dirty="0">
              <a:effectLst/>
              <a:ea typeface="Calibri" charset="0"/>
              <a:cs typeface="Times New Roman" charset="0"/>
            </a:endParaRPr>
          </a:p>
        </p:txBody>
      </p:sp>
      <p:sp>
        <p:nvSpPr>
          <p:cNvPr id="260" name="Rectangle 259"/>
          <p:cNvSpPr/>
          <p:nvPr/>
        </p:nvSpPr>
        <p:spPr>
          <a:xfrm>
            <a:off x="7680985" y="1136307"/>
            <a:ext cx="1340015" cy="20254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000" dirty="0" err="1" smtClean="0">
                <a:solidFill>
                  <a:schemeClr val="accent2">
                    <a:lumMod val="50000"/>
                  </a:schemeClr>
                </a:solidFill>
                <a:effectLst/>
                <a:ea typeface="Calibri" charset="0"/>
                <a:cs typeface="Times New Roman" charset="0"/>
              </a:rPr>
              <a:t>AnalyticsGen</a:t>
            </a:r>
            <a:endParaRPr lang="en-US" sz="2000" dirty="0">
              <a:solidFill>
                <a:schemeClr val="accent2">
                  <a:lumMod val="50000"/>
                </a:schemeClr>
              </a:solidFill>
              <a:effectLst/>
              <a:ea typeface="Calibri" charset="0"/>
              <a:cs typeface="Times New Roman" charset="0"/>
            </a:endParaRPr>
          </a:p>
        </p:txBody>
      </p:sp>
      <p:sp>
        <p:nvSpPr>
          <p:cNvPr id="269" name="Down Arrow 268"/>
          <p:cNvSpPr/>
          <p:nvPr/>
        </p:nvSpPr>
        <p:spPr>
          <a:xfrm rot="16200000">
            <a:off x="7374985" y="2027732"/>
            <a:ext cx="146691" cy="1334838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70" name="Text Box 11"/>
          <p:cNvSpPr txBox="1"/>
          <p:nvPr/>
        </p:nvSpPr>
        <p:spPr>
          <a:xfrm>
            <a:off x="7023371" y="2343805"/>
            <a:ext cx="1092380" cy="350308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effectLst/>
                <a:ea typeface="Calibri" charset="0"/>
                <a:cs typeface="Times New Roman" charset="0"/>
              </a:rPr>
              <a:t>generate</a:t>
            </a:r>
            <a:endParaRPr lang="en-US" sz="2000" dirty="0">
              <a:solidFill>
                <a:schemeClr val="bg1"/>
              </a:solidFill>
              <a:effectLst/>
              <a:ea typeface="Calibri" charset="0"/>
              <a:cs typeface="Times New Roman" charset="0"/>
            </a:endParaRPr>
          </a:p>
        </p:txBody>
      </p:sp>
      <p:sp>
        <p:nvSpPr>
          <p:cNvPr id="271" name="Down Arrow 270"/>
          <p:cNvSpPr/>
          <p:nvPr/>
        </p:nvSpPr>
        <p:spPr>
          <a:xfrm>
            <a:off x="4335702" y="2973699"/>
            <a:ext cx="144406" cy="1235858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72" name="Down Arrow 271"/>
          <p:cNvSpPr/>
          <p:nvPr/>
        </p:nvSpPr>
        <p:spPr>
          <a:xfrm>
            <a:off x="4746849" y="2301188"/>
            <a:ext cx="502177" cy="392471"/>
          </a:xfrm>
          <a:prstGeom prst="downArrow">
            <a:avLst/>
          </a:prstGeom>
          <a:gradFill>
            <a:gsLst>
              <a:gs pos="0">
                <a:schemeClr val="bg1"/>
              </a:gs>
              <a:gs pos="33000">
                <a:schemeClr val="bg1">
                  <a:lumMod val="7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0181166" y="1035838"/>
            <a:ext cx="1836579" cy="5241039"/>
            <a:chOff x="10181166" y="1035838"/>
            <a:chExt cx="1836579" cy="5241039"/>
          </a:xfrm>
        </p:grpSpPr>
        <p:grpSp>
          <p:nvGrpSpPr>
            <p:cNvPr id="2" name="Group 1"/>
            <p:cNvGrpSpPr/>
            <p:nvPr/>
          </p:nvGrpSpPr>
          <p:grpSpPr>
            <a:xfrm>
              <a:off x="10181166" y="1035838"/>
              <a:ext cx="1830094" cy="5241039"/>
              <a:chOff x="8535332" y="986103"/>
              <a:chExt cx="1830094" cy="5241039"/>
            </a:xfrm>
          </p:grpSpPr>
          <p:sp>
            <p:nvSpPr>
              <p:cNvPr id="99" name="Rounded Rectangle 98"/>
              <p:cNvSpPr/>
              <p:nvPr/>
            </p:nvSpPr>
            <p:spPr>
              <a:xfrm>
                <a:off x="8535332" y="986103"/>
                <a:ext cx="1819718" cy="5241039"/>
              </a:xfrm>
              <a:prstGeom prst="roundRect">
                <a:avLst/>
              </a:prstGeom>
              <a:ln>
                <a:solidFill>
                  <a:schemeClr val="accent3">
                    <a:alpha val="39000"/>
                  </a:schemeClr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00" name="Text Box 192"/>
              <p:cNvSpPr txBox="1"/>
              <p:nvPr/>
            </p:nvSpPr>
            <p:spPr>
              <a:xfrm>
                <a:off x="8561631" y="2925662"/>
                <a:ext cx="1482991" cy="30658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400" dirty="0" err="1">
                    <a:effectLst/>
                    <a:ea typeface="Calibri" charset="0"/>
                    <a:cs typeface="Times New Roman" charset="0"/>
                  </a:rPr>
                  <a:t>JsqlParser.jar</a:t>
                </a:r>
                <a:endParaRPr lang="en-US" sz="1400" dirty="0">
                  <a:effectLst/>
                  <a:ea typeface="Calibri" charset="0"/>
                  <a:cs typeface="Times New Roman" charset="0"/>
                </a:endParaRPr>
              </a:p>
            </p:txBody>
          </p:sp>
          <p:sp>
            <p:nvSpPr>
              <p:cNvPr id="101" name="Text Box 193"/>
              <p:cNvSpPr txBox="1"/>
              <p:nvPr/>
            </p:nvSpPr>
            <p:spPr>
              <a:xfrm>
                <a:off x="8575804" y="2600738"/>
                <a:ext cx="1639489" cy="35080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400" dirty="0" err="1">
                    <a:effectLst/>
                    <a:ea typeface="Calibri" charset="0"/>
                    <a:cs typeface="Times New Roman" charset="0"/>
                  </a:rPr>
                  <a:t>Json-simple.jar</a:t>
                </a:r>
                <a:endParaRPr lang="en-US" sz="1400" dirty="0">
                  <a:effectLst/>
                  <a:ea typeface="Calibri" charset="0"/>
                  <a:cs typeface="Times New Roman" charset="0"/>
                </a:endParaRPr>
              </a:p>
            </p:txBody>
          </p:sp>
          <p:sp>
            <p:nvSpPr>
              <p:cNvPr id="102" name="Text Box 194"/>
              <p:cNvSpPr txBox="1"/>
              <p:nvPr/>
            </p:nvSpPr>
            <p:spPr>
              <a:xfrm>
                <a:off x="8558288" y="3246943"/>
                <a:ext cx="1807138" cy="30658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400" dirty="0" smtClean="0">
                    <a:effectLst/>
                    <a:ea typeface="Calibri" charset="0"/>
                    <a:cs typeface="Times New Roman" charset="0"/>
                  </a:rPr>
                  <a:t>commons-</a:t>
                </a:r>
                <a:r>
                  <a:rPr lang="en-US" sz="1400" dirty="0" err="1" smtClean="0">
                    <a:effectLst/>
                    <a:ea typeface="Calibri" charset="0"/>
                    <a:cs typeface="Times New Roman" charset="0"/>
                  </a:rPr>
                  <a:t>lang.jar</a:t>
                </a:r>
                <a:endParaRPr lang="en-US" sz="1600" dirty="0">
                  <a:effectLst/>
                  <a:ea typeface="Calibri" charset="0"/>
                  <a:cs typeface="Times New Roman" charset="0"/>
                </a:endParaRPr>
              </a:p>
            </p:txBody>
          </p:sp>
          <p:sp>
            <p:nvSpPr>
              <p:cNvPr id="103" name="Text Box 6"/>
              <p:cNvSpPr txBox="1"/>
              <p:nvPr/>
            </p:nvSpPr>
            <p:spPr>
              <a:xfrm>
                <a:off x="8711347" y="1176410"/>
                <a:ext cx="1555463" cy="26328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dirty="0">
                    <a:effectLst/>
                    <a:ea typeface="Calibri" charset="0"/>
                    <a:cs typeface="Times New Roman" charset="0"/>
                  </a:rPr>
                  <a:t>&lt;&lt;External&gt;&gt;</a:t>
                </a:r>
              </a:p>
            </p:txBody>
          </p:sp>
        </p:grpSp>
        <p:sp>
          <p:nvSpPr>
            <p:cNvPr id="273" name="Text Box 194"/>
            <p:cNvSpPr txBox="1"/>
            <p:nvPr/>
          </p:nvSpPr>
          <p:spPr>
            <a:xfrm>
              <a:off x="10210607" y="3585266"/>
              <a:ext cx="1807138" cy="306584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ea typeface="Calibri" charset="0"/>
                  <a:cs typeface="Times New Roman" charset="0"/>
                </a:rPr>
                <a:t>c</a:t>
              </a:r>
              <a:r>
                <a:rPr lang="en-US" sz="1400" dirty="0" smtClean="0">
                  <a:effectLst/>
                  <a:ea typeface="Calibri" charset="0"/>
                  <a:cs typeface="Times New Roman" charset="0"/>
                </a:rPr>
                <a:t>ommons-</a:t>
              </a:r>
              <a:r>
                <a:rPr lang="en-US" sz="1400" dirty="0" err="1" smtClean="0">
                  <a:effectLst/>
                  <a:ea typeface="Calibri" charset="0"/>
                  <a:cs typeface="Times New Roman" charset="0"/>
                </a:rPr>
                <a:t>io.jar</a:t>
              </a:r>
              <a:endParaRPr lang="en-US" sz="1600" dirty="0">
                <a:effectLst/>
                <a:ea typeface="Calibri" charset="0"/>
                <a:cs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540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0152" y="563772"/>
            <a:ext cx="6156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entury Gothic" panose="020B0502020202020204" pitchFamily="34" charset="0"/>
              </a:rPr>
              <a:t>Parser Performance</a:t>
            </a:r>
            <a:endParaRPr lang="en-US" sz="2000" b="1" dirty="0">
              <a:latin typeface="Century Gothic" panose="020B0502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69" y="1139974"/>
            <a:ext cx="7122662" cy="20746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297" y="2394957"/>
            <a:ext cx="4552545" cy="18454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84" y="3541092"/>
            <a:ext cx="7120647" cy="222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19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4548" y="207376"/>
            <a:ext cx="6156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entury Gothic" panose="020B0502020202020204" pitchFamily="34" charset="0"/>
              </a:rPr>
              <a:t>Parser Performance</a:t>
            </a:r>
            <a:endParaRPr lang="en-US" sz="2000" b="1" dirty="0">
              <a:latin typeface="Century Gothic" panose="020B0502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98" y="772539"/>
            <a:ext cx="10611370" cy="15038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17" y="2444888"/>
            <a:ext cx="7266562" cy="407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0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85773"/>
          </a:xfrm>
        </p:spPr>
        <p:txBody>
          <a:bodyPr/>
          <a:lstStyle/>
          <a:p>
            <a:r>
              <a:rPr lang="en-US" smtClean="0"/>
              <a:t>Data generation</a:t>
            </a:r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7887879"/>
              </p:ext>
            </p:extLst>
          </p:nvPr>
        </p:nvGraphicFramePr>
        <p:xfrm>
          <a:off x="741363" y="1238250"/>
          <a:ext cx="9309099" cy="498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3033"/>
                <a:gridCol w="3103033"/>
                <a:gridCol w="3103033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Facebook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Whatsapp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PRAGMA types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PRAGMA types queried</a:t>
                      </a:r>
                      <a:r>
                        <a:rPr lang="en-US" baseline="0" dirty="0" smtClean="0"/>
                        <a:t> more than once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SELECT query</a:t>
                      </a:r>
                      <a:r>
                        <a:rPr lang="en-US" baseline="0" dirty="0" smtClean="0"/>
                        <a:t> types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SELECT query with joins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SELECT (App</a:t>
                      </a:r>
                      <a:r>
                        <a:rPr lang="en-US" baseline="0" dirty="0" smtClean="0"/>
                        <a:t> tables + Content Provider tables)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53+13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 + 15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UPDATE</a:t>
                      </a:r>
                      <a:r>
                        <a:rPr lang="en-US" baseline="0" dirty="0" smtClean="0"/>
                        <a:t> query types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INSERT query types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INSERT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DELETE query types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717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927942"/>
              </p:ext>
            </p:extLst>
          </p:nvPr>
        </p:nvGraphicFramePr>
        <p:xfrm>
          <a:off x="1120462" y="1390922"/>
          <a:ext cx="10019762" cy="498412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286863"/>
                <a:gridCol w="2074679"/>
                <a:gridCol w="1131644"/>
                <a:gridCol w="1131644"/>
                <a:gridCol w="1131644"/>
                <a:gridCol w="1131644"/>
                <a:gridCol w="1131644"/>
              </a:tblGrid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Application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Total SQL Queries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SELECT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PRAGMA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INSERT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UPDATE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DELETE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Contacts Storage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537437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268340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253913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1823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3639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9722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Calendar Storage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474202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359671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103874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1471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5449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3737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Download Manager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386315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383977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1668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122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408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140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Facebook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378161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225260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53541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79409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9381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10570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Keep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155714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35489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96049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13197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10928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Google Play Store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139386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50275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88420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258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424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Drive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46379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29857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14262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128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770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1362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Docs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28217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21039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4154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1120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662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1242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DropBox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13582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4659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4899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2087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1924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EventBrite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6043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4486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1557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NaverAppStore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3569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631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1619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1311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OneDrive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2384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2297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KeyChain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2161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890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1271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JuiceSSH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2103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670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1433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AppStore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1807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535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1133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134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069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EverNote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733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422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101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17430" y="412124"/>
            <a:ext cx="10084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entury Gothic" panose="020B0502020202020204" pitchFamily="34" charset="0"/>
              </a:rPr>
              <a:t>Read – Write Workloads </a:t>
            </a:r>
            <a:endParaRPr lang="en-US" sz="2000" b="1" dirty="0">
              <a:latin typeface="Century Gothic" panose="020B0502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17430" y="829272"/>
            <a:ext cx="8101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Focus: Android System Storage, Cloud Storage, Password Management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26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8344882"/>
              </p:ext>
            </p:extLst>
          </p:nvPr>
        </p:nvGraphicFramePr>
        <p:xfrm>
          <a:off x="1120462" y="1390922"/>
          <a:ext cx="10019762" cy="498412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286863"/>
                <a:gridCol w="2074679"/>
                <a:gridCol w="1131644"/>
                <a:gridCol w="1131644"/>
                <a:gridCol w="1131644"/>
                <a:gridCol w="1131644"/>
                <a:gridCol w="1131644"/>
              </a:tblGrid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Application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Total SQL Queries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SELECT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PRAGMA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INSERT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UPDATE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DELETE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Contacts Storage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537437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268340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253913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1823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3639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9722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Calendar Storage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474202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359671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103874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1471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5449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3737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Download Manager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386315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383977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1668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122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408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140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Facebook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378161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225260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53541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79409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9381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10570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Keep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155714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35489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96049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13197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10928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Google Play Store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139386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50275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88420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258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424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Drive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46379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29857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14262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128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770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1362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Docs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28217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21039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4154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1120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662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1242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DropBox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13582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4659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4899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2087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1924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EventBrite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6043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4486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1557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NaverAppStore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3569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631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1619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1311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OneDrive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2384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2297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63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12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KeyChain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2161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890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1271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JuiceSSH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2103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670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1433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292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AppStore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1807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535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1133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134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069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EverNote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733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422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101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17430" y="437882"/>
            <a:ext cx="10084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entury Gothic" panose="020B0502020202020204" pitchFamily="34" charset="0"/>
              </a:rPr>
              <a:t>Read – Write Workloads </a:t>
            </a:r>
            <a:endParaRPr lang="en-US" sz="2000" b="1" dirty="0">
              <a:latin typeface="Century Gothic" panose="020B0502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17430" y="829272"/>
            <a:ext cx="8101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Focus: Android System Storage, Cloud Storage, Password Management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 rot="21212504">
            <a:off x="7559898" y="4778062"/>
            <a:ext cx="3940935" cy="1081825"/>
          </a:xfrm>
          <a:prstGeom prst="ellipse">
            <a:avLst/>
          </a:prstGeom>
          <a:noFill/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70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04553" y="373488"/>
            <a:ext cx="6156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entury Gothic" panose="020B0502020202020204" pitchFamily="34" charset="0"/>
              </a:rPr>
              <a:t>Read – Write Workloads</a:t>
            </a:r>
            <a:endParaRPr lang="en-US" sz="2000" b="1" dirty="0">
              <a:latin typeface="Century Gothic" panose="020B0502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63" y="1277846"/>
            <a:ext cx="10058400" cy="53201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4553" y="764648"/>
            <a:ext cx="8101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Focus: Android System Storage, Cloud Storage, Password Management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946265" y="3155324"/>
            <a:ext cx="1004552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5731099" y="4069724"/>
            <a:ext cx="3219718" cy="901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5164428" y="4288665"/>
            <a:ext cx="3786389" cy="5409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950817" y="4069724"/>
            <a:ext cx="2021983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SQLite – Credential Store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15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2411767"/>
              </p:ext>
            </p:extLst>
          </p:nvPr>
        </p:nvGraphicFramePr>
        <p:xfrm>
          <a:off x="540913" y="1495423"/>
          <a:ext cx="11127345" cy="5098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705341" y="6440093"/>
            <a:ext cx="16098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Rows Returned</a:t>
            </a:r>
            <a:endParaRPr lang="en-US" sz="14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218941" y="3992451"/>
            <a:ext cx="321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0914" y="656822"/>
            <a:ext cx="2691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entury Gothic" panose="020B0502020202020204" pitchFamily="34" charset="0"/>
              </a:rPr>
              <a:t>Returned Row Count</a:t>
            </a:r>
          </a:p>
          <a:p>
            <a:endParaRPr lang="en-US" sz="2000" b="1" dirty="0"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8034" y="1123836"/>
            <a:ext cx="9140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Focus: Top 10 Mobile Applications each ranked by the number of queries dealt.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78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/>
          </p:nvPr>
        </p:nvGraphicFramePr>
        <p:xfrm>
          <a:off x="540913" y="1495423"/>
          <a:ext cx="11127345" cy="5098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705341" y="6440093"/>
            <a:ext cx="16098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Rows Returned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218941" y="3992451"/>
            <a:ext cx="321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0914" y="656822"/>
            <a:ext cx="2691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entury Gothic" panose="020B0502020202020204" pitchFamily="34" charset="0"/>
              </a:rPr>
              <a:t>Returned Row Count</a:t>
            </a:r>
          </a:p>
          <a:p>
            <a:endParaRPr lang="en-US" sz="2000" b="1" dirty="0"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8034" y="1123836"/>
            <a:ext cx="9140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Focus: Top 10 Mobile Applications each ranked by the number of queries dealt.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 rot="21212504">
            <a:off x="554088" y="6042899"/>
            <a:ext cx="3148286" cy="640886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89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3545819"/>
              </p:ext>
            </p:extLst>
          </p:nvPr>
        </p:nvGraphicFramePr>
        <p:xfrm>
          <a:off x="1730934" y="1851941"/>
          <a:ext cx="8662317" cy="4432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24248" y="704313"/>
            <a:ext cx="6156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entury Gothic" panose="020B0502020202020204" pitchFamily="34" charset="0"/>
              </a:rPr>
              <a:t>Query Runtime</a:t>
            </a:r>
            <a:endParaRPr lang="en-US" sz="2000" b="1" dirty="0"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4248" y="1104423"/>
            <a:ext cx="7890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Focus: 10 Applications, 5 each from the two ends of the spectrum (?)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78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9848977"/>
              </p:ext>
            </p:extLst>
          </p:nvPr>
        </p:nvGraphicFramePr>
        <p:xfrm>
          <a:off x="1730934" y="1851941"/>
          <a:ext cx="8662317" cy="4432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24248" y="704313"/>
            <a:ext cx="6156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entury Gothic" panose="020B0502020202020204" pitchFamily="34" charset="0"/>
              </a:rPr>
              <a:t>Query Runtime</a:t>
            </a:r>
            <a:endParaRPr lang="en-US" sz="2000" b="1" dirty="0"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4248" y="1104423"/>
            <a:ext cx="7890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Focus: 10 Applications, 5 each from the two ends of the spectrum (?)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 rot="21212504">
            <a:off x="3782847" y="5091861"/>
            <a:ext cx="1973104" cy="545875"/>
          </a:xfrm>
          <a:prstGeom prst="ellipse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7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4248" y="961891"/>
            <a:ext cx="6156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entury Gothic" panose="020B0502020202020204" pitchFamily="34" charset="0"/>
              </a:rPr>
              <a:t>Plan Ahead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4248" y="1493949"/>
            <a:ext cx="557655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250000"/>
              </a:lnSpc>
              <a:buFont typeface="+mj-lt"/>
              <a:buAutoNum type="romanLcPeriod"/>
            </a:pPr>
            <a:r>
              <a:rPr lang="en-US" dirty="0" smtClean="0"/>
              <a:t>Analysis on a large scale. </a:t>
            </a:r>
          </a:p>
          <a:p>
            <a:pPr marL="400050" indent="-400050">
              <a:lnSpc>
                <a:spcPct val="250000"/>
              </a:lnSpc>
              <a:buFont typeface="+mj-lt"/>
              <a:buAutoNum type="romanLcPeriod"/>
            </a:pPr>
            <a:r>
              <a:rPr lang="en-US" dirty="0" smtClean="0"/>
              <a:t>Data Generator. </a:t>
            </a:r>
          </a:p>
          <a:p>
            <a:pPr marL="400050" indent="-400050">
              <a:lnSpc>
                <a:spcPct val="250000"/>
              </a:lnSpc>
              <a:buFont typeface="+mj-lt"/>
              <a:buAutoNum type="romanLcPeriod"/>
            </a:pPr>
            <a:r>
              <a:rPr lang="en-US" dirty="0" smtClean="0"/>
              <a:t>Checkpoint – 2 Documentation. </a:t>
            </a:r>
          </a:p>
          <a:p>
            <a:pPr marL="400050" indent="-400050">
              <a:lnSpc>
                <a:spcPct val="250000"/>
              </a:lnSpc>
              <a:buFont typeface="+mj-lt"/>
              <a:buAutoNum type="romanLcPeriod"/>
            </a:pPr>
            <a:r>
              <a:rPr lang="en-US" dirty="0" smtClean="0"/>
              <a:t>Evaluation Strategies. </a:t>
            </a:r>
          </a:p>
          <a:p>
            <a:pPr marL="400050" indent="-400050">
              <a:buFont typeface="+mj-lt"/>
              <a:buAutoNum type="roman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78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785</TotalTime>
  <Words>755</Words>
  <Application>Microsoft Macintosh PowerPoint</Application>
  <PresentationFormat>Widescreen</PresentationFormat>
  <Paragraphs>392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Calibri</vt:lpstr>
      <vt:lpstr>Century Gothic</vt:lpstr>
      <vt:lpstr>Times New Roman</vt:lpstr>
      <vt:lpstr>Wingdings</vt:lpstr>
      <vt:lpstr>Wingdings 3</vt:lpstr>
      <vt:lpstr>Arial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Data generation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at Buffalo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Naveen Kumar Ramamurthy</dc:creator>
  <cp:lastModifiedBy>Sathish Kumar Deivasigamani</cp:lastModifiedBy>
  <cp:revision>70</cp:revision>
  <dcterms:created xsi:type="dcterms:W3CDTF">2015-10-27T20:22:46Z</dcterms:created>
  <dcterms:modified xsi:type="dcterms:W3CDTF">2015-11-11T10:38:20Z</dcterms:modified>
</cp:coreProperties>
</file>