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61" r:id="rId4"/>
    <p:sldId id="262" r:id="rId5"/>
    <p:sldId id="258" r:id="rId6"/>
    <p:sldId id="259" r:id="rId7"/>
    <p:sldId id="257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tendra\Documents\Metric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tendra\Documents\Metric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tendra\Documents\Metric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tendra\Documents\Metric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tendra\Documents\Metric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tendra\Documents\Metric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tendra\Documents\Metric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tendra\Documents\Metric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tendra\Documents\Metric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tendra\Documents\Metric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'Write Only Workload'!$B$1</c:f>
              <c:strCache>
                <c:ptCount val="1"/>
                <c:pt idx="0">
                  <c:v>Throughput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'Write Only Workload'!$A$2:$A$5</c:f>
              <c:strCache>
                <c:ptCount val="4"/>
                <c:pt idx="0">
                  <c:v>SQLite</c:v>
                </c:pt>
                <c:pt idx="1">
                  <c:v>H2</c:v>
                </c:pt>
                <c:pt idx="2">
                  <c:v>HSQLDB</c:v>
                </c:pt>
                <c:pt idx="3">
                  <c:v>Derby</c:v>
                </c:pt>
              </c:strCache>
            </c:strRef>
          </c:cat>
          <c:val>
            <c:numRef>
              <c:f>'Write Only Workload'!$B$2:$B$5</c:f>
              <c:numCache>
                <c:formatCode>General</c:formatCode>
                <c:ptCount val="4"/>
                <c:pt idx="0">
                  <c:v>8378.9519999999993</c:v>
                </c:pt>
                <c:pt idx="1">
                  <c:v>9006.3050000000003</c:v>
                </c:pt>
                <c:pt idx="2">
                  <c:v>9475.6790000000001</c:v>
                </c:pt>
                <c:pt idx="3">
                  <c:v>8071.8936000000003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65-4B92-A75D-DE0CEAEF2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1765152"/>
        <c:axId val="1531768416"/>
      </c:barChart>
      <c:catAx>
        <c:axId val="15317651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Databases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1768416"/>
        <c:crosses val="autoZero"/>
        <c:auto val="1"/>
        <c:lblAlgn val="ctr"/>
        <c:lblOffset val="100"/>
        <c:noMultiLvlLbl val="0"/>
      </c:catAx>
      <c:valAx>
        <c:axId val="153176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Operations/sec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1765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'Write Only Workload'!$B$7</c:f>
              <c:strCache>
                <c:ptCount val="1"/>
                <c:pt idx="0">
                  <c:v>Latency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'Write Only Workload'!$A$8:$A$11</c:f>
              <c:strCache>
                <c:ptCount val="4"/>
                <c:pt idx="0">
                  <c:v>SQLite</c:v>
                </c:pt>
                <c:pt idx="1">
                  <c:v>H2</c:v>
                </c:pt>
                <c:pt idx="2">
                  <c:v>HSQLDB</c:v>
                </c:pt>
                <c:pt idx="3">
                  <c:v>Derby</c:v>
                </c:pt>
              </c:strCache>
            </c:strRef>
          </c:cat>
          <c:val>
            <c:numRef>
              <c:f>'Write Only Workload'!$B$8:$B$11</c:f>
              <c:numCache>
                <c:formatCode>General</c:formatCode>
                <c:ptCount val="4"/>
                <c:pt idx="0">
                  <c:v>0.11934665999999999</c:v>
                </c:pt>
                <c:pt idx="1">
                  <c:v>0.111033335</c:v>
                </c:pt>
                <c:pt idx="2">
                  <c:v>0.10553332999999999</c:v>
                </c:pt>
                <c:pt idx="3">
                  <c:v>0.12388667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25-49D8-AED5-B45C483B4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1760800"/>
        <c:axId val="1531766240"/>
      </c:barChart>
      <c:catAx>
        <c:axId val="1531760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Databases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1766240"/>
        <c:crosses val="autoZero"/>
        <c:auto val="1"/>
        <c:lblAlgn val="ctr"/>
        <c:lblOffset val="100"/>
        <c:noMultiLvlLbl val="0"/>
      </c:catAx>
      <c:valAx>
        <c:axId val="153176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Milliseconds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176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'Write Only Workload'!$B$13</c:f>
              <c:strCache>
                <c:ptCount val="1"/>
                <c:pt idx="0">
                  <c:v>Overall Runtime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'Write Only Workload'!$A$14:$A$17</c:f>
              <c:strCache>
                <c:ptCount val="4"/>
                <c:pt idx="0">
                  <c:v>SQLite</c:v>
                </c:pt>
                <c:pt idx="1">
                  <c:v>H2</c:v>
                </c:pt>
                <c:pt idx="2">
                  <c:v>HSQLDB</c:v>
                </c:pt>
                <c:pt idx="3">
                  <c:v>Derby</c:v>
                </c:pt>
              </c:strCache>
            </c:strRef>
          </c:cat>
          <c:val>
            <c:numRef>
              <c:f>'Write Only Workload'!$B$14:$B$17</c:f>
              <c:numCache>
                <c:formatCode>General</c:formatCode>
                <c:ptCount val="4"/>
                <c:pt idx="0">
                  <c:v>17902</c:v>
                </c:pt>
                <c:pt idx="1">
                  <c:v>16655</c:v>
                </c:pt>
                <c:pt idx="2">
                  <c:v>15830</c:v>
                </c:pt>
                <c:pt idx="3">
                  <c:v>18583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C4-4964-8305-A72ABF30A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1767328"/>
        <c:axId val="1531768960"/>
      </c:barChart>
      <c:catAx>
        <c:axId val="1531767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Databases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1768960"/>
        <c:crosses val="autoZero"/>
        <c:auto val="1"/>
        <c:lblAlgn val="ctr"/>
        <c:lblOffset val="100"/>
        <c:noMultiLvlLbl val="0"/>
      </c:catAx>
      <c:valAx>
        <c:axId val="153176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Milliseconds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1767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'Write Only Workload'!$D$7</c:f>
              <c:strCache>
                <c:ptCount val="1"/>
                <c:pt idx="0">
                  <c:v>CPU Usage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'Write Only Workload'!$C$8:$C$11</c:f>
              <c:strCache>
                <c:ptCount val="4"/>
                <c:pt idx="0">
                  <c:v>SQLite</c:v>
                </c:pt>
                <c:pt idx="1">
                  <c:v>H2</c:v>
                </c:pt>
                <c:pt idx="2">
                  <c:v>HSQLDB</c:v>
                </c:pt>
                <c:pt idx="3">
                  <c:v>Derby</c:v>
                </c:pt>
              </c:strCache>
            </c:strRef>
          </c:cat>
          <c:val>
            <c:numRef>
              <c:f>'Write Only Workload'!$D$8:$D$11</c:f>
              <c:numCache>
                <c:formatCode>0.00%</c:formatCode>
                <c:ptCount val="4"/>
                <c:pt idx="0">
                  <c:v>0.25121631166984998</c:v>
                </c:pt>
                <c:pt idx="1">
                  <c:v>0.29896807542105602</c:v>
                </c:pt>
                <c:pt idx="2">
                  <c:v>0.26536326949497302</c:v>
                </c:pt>
                <c:pt idx="3">
                  <c:v>0.266511050662467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BB-461C-9153-EDCA0654B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1761888"/>
        <c:axId val="1531773312"/>
      </c:barChart>
      <c:catAx>
        <c:axId val="15317618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Databases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1773312"/>
        <c:crosses val="autoZero"/>
        <c:auto val="1"/>
        <c:lblAlgn val="ctr"/>
        <c:lblOffset val="100"/>
        <c:noMultiLvlLbl val="0"/>
      </c:catAx>
      <c:valAx>
        <c:axId val="153177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Percentage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176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'Write Only Workload'!$D$13</c:f>
              <c:strCache>
                <c:ptCount val="1"/>
                <c:pt idx="0">
                  <c:v>Memory Usage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'Write Only Workload'!$C$14:$C$17</c:f>
              <c:strCache>
                <c:ptCount val="4"/>
                <c:pt idx="0">
                  <c:v>SQLite</c:v>
                </c:pt>
                <c:pt idx="1">
                  <c:v>H2</c:v>
                </c:pt>
                <c:pt idx="2">
                  <c:v>HSQLDB</c:v>
                </c:pt>
                <c:pt idx="3">
                  <c:v>Derby</c:v>
                </c:pt>
              </c:strCache>
            </c:strRef>
          </c:cat>
          <c:val>
            <c:numRef>
              <c:f>'Write Only Workload'!$D$14:$D$17</c:f>
              <c:numCache>
                <c:formatCode>General</c:formatCode>
                <c:ptCount val="4"/>
                <c:pt idx="0">
                  <c:v>3320767</c:v>
                </c:pt>
                <c:pt idx="1">
                  <c:v>3696992</c:v>
                </c:pt>
                <c:pt idx="2">
                  <c:v>3910665</c:v>
                </c:pt>
                <c:pt idx="3">
                  <c:v>3533762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CB-42F5-98B2-9B7C2386B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399872"/>
        <c:axId val="1533388992"/>
      </c:barChart>
      <c:catAx>
        <c:axId val="1533399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Databases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88992"/>
        <c:crosses val="autoZero"/>
        <c:auto val="1"/>
        <c:lblAlgn val="ctr"/>
        <c:lblOffset val="100"/>
        <c:noMultiLvlLbl val="0"/>
      </c:catAx>
      <c:valAx>
        <c:axId val="153338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Kilobytes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99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'Authentication Workload'!$B$1</c:f>
              <c:strCache>
                <c:ptCount val="1"/>
                <c:pt idx="0">
                  <c:v>Throughput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'Authentication Workload'!$A$2:$A$5</c:f>
              <c:strCache>
                <c:ptCount val="4"/>
                <c:pt idx="0">
                  <c:v>SQLite</c:v>
                </c:pt>
                <c:pt idx="1">
                  <c:v>H2</c:v>
                </c:pt>
                <c:pt idx="2">
                  <c:v>HSQLDB</c:v>
                </c:pt>
                <c:pt idx="3">
                  <c:v>Derby</c:v>
                </c:pt>
              </c:strCache>
            </c:strRef>
          </c:cat>
          <c:val>
            <c:numRef>
              <c:f>'Authentication Workload'!$B$2:$B$5</c:f>
              <c:numCache>
                <c:formatCode>General</c:formatCode>
                <c:ptCount val="4"/>
                <c:pt idx="0">
                  <c:v>293.90215999999998</c:v>
                </c:pt>
                <c:pt idx="1">
                  <c:v>3169.0625</c:v>
                </c:pt>
                <c:pt idx="2">
                  <c:v>3372.1044999999999</c:v>
                </c:pt>
                <c:pt idx="3">
                  <c:v>359.59224999999998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46-4535-B6D0-C60075991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395520"/>
        <c:axId val="1533384640"/>
      </c:barChart>
      <c:catAx>
        <c:axId val="15333955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Databases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84640"/>
        <c:crosses val="autoZero"/>
        <c:auto val="1"/>
        <c:lblAlgn val="ctr"/>
        <c:lblOffset val="100"/>
        <c:noMultiLvlLbl val="0"/>
      </c:catAx>
      <c:valAx>
        <c:axId val="153338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Operations/sec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95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'Authentication Workload'!$B$7</c:f>
              <c:strCache>
                <c:ptCount val="1"/>
                <c:pt idx="0">
                  <c:v>Latency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'Authentication Workload'!$A$8:$A$11</c:f>
              <c:strCache>
                <c:ptCount val="4"/>
                <c:pt idx="0">
                  <c:v>SQLite</c:v>
                </c:pt>
                <c:pt idx="1">
                  <c:v>H2</c:v>
                </c:pt>
                <c:pt idx="2">
                  <c:v>HSQLDB</c:v>
                </c:pt>
                <c:pt idx="3">
                  <c:v>Derby</c:v>
                </c:pt>
              </c:strCache>
            </c:strRef>
          </c:cat>
          <c:val>
            <c:numRef>
              <c:f>'Authentication Workload'!$B$8:$B$11</c:f>
              <c:numCache>
                <c:formatCode>General</c:formatCode>
                <c:ptCount val="4"/>
                <c:pt idx="0">
                  <c:v>3.4024928000000001</c:v>
                </c:pt>
                <c:pt idx="1">
                  <c:v>0.31555070000000002</c:v>
                </c:pt>
                <c:pt idx="2">
                  <c:v>0.29655071999999999</c:v>
                </c:pt>
                <c:pt idx="3">
                  <c:v>2.7809273999999999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85-4304-914F-22168088A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385728"/>
        <c:axId val="1533396064"/>
      </c:barChart>
      <c:catAx>
        <c:axId val="15333857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Databases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96064"/>
        <c:crosses val="autoZero"/>
        <c:auto val="1"/>
        <c:lblAlgn val="ctr"/>
        <c:lblOffset val="100"/>
        <c:noMultiLvlLbl val="0"/>
      </c:catAx>
      <c:valAx>
        <c:axId val="153339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milliseconds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85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'Authentication Workload'!$B$13</c:f>
              <c:strCache>
                <c:ptCount val="1"/>
                <c:pt idx="0">
                  <c:v>Overall Runtime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'Authentication Workload'!$A$14:$A$17</c:f>
              <c:strCache>
                <c:ptCount val="4"/>
                <c:pt idx="0">
                  <c:v>SQLite</c:v>
                </c:pt>
                <c:pt idx="1">
                  <c:v>H2</c:v>
                </c:pt>
                <c:pt idx="2">
                  <c:v>HSQLDB</c:v>
                </c:pt>
                <c:pt idx="3">
                  <c:v>Derby</c:v>
                </c:pt>
              </c:strCache>
            </c:strRef>
          </c:cat>
          <c:val>
            <c:numRef>
              <c:f>'Authentication Workload'!$B$14:$B$17</c:f>
              <c:numCache>
                <c:formatCode>General</c:formatCode>
                <c:ptCount val="4"/>
                <c:pt idx="0">
                  <c:v>234772</c:v>
                </c:pt>
                <c:pt idx="1">
                  <c:v>21773</c:v>
                </c:pt>
                <c:pt idx="2">
                  <c:v>20462</c:v>
                </c:pt>
                <c:pt idx="3">
                  <c:v>191884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5A-4C23-8739-AF910C8AB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387360"/>
        <c:axId val="1533386272"/>
      </c:barChart>
      <c:catAx>
        <c:axId val="15333873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Databases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86272"/>
        <c:crosses val="autoZero"/>
        <c:auto val="1"/>
        <c:lblAlgn val="ctr"/>
        <c:lblOffset val="100"/>
        <c:noMultiLvlLbl val="0"/>
      </c:catAx>
      <c:valAx>
        <c:axId val="153338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milliseconds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87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'Authentication Workload'!$D$7</c:f>
              <c:strCache>
                <c:ptCount val="1"/>
                <c:pt idx="0">
                  <c:v>CPU Usage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'Authentication Workload'!$C$8:$C$11</c:f>
              <c:strCache>
                <c:ptCount val="4"/>
                <c:pt idx="0">
                  <c:v>SQLite</c:v>
                </c:pt>
                <c:pt idx="1">
                  <c:v>H2</c:v>
                </c:pt>
                <c:pt idx="2">
                  <c:v>HSQLDB</c:v>
                </c:pt>
                <c:pt idx="3">
                  <c:v>Derby</c:v>
                </c:pt>
              </c:strCache>
            </c:strRef>
          </c:cat>
          <c:val>
            <c:numRef>
              <c:f>'Authentication Workload'!$D$8:$D$11</c:f>
              <c:numCache>
                <c:formatCode>0.00%</c:formatCode>
                <c:ptCount val="4"/>
                <c:pt idx="0">
                  <c:v>0.25422957027700399</c:v>
                </c:pt>
                <c:pt idx="1">
                  <c:v>0.27322260394176401</c:v>
                </c:pt>
                <c:pt idx="2">
                  <c:v>0.26396788574269903</c:v>
                </c:pt>
                <c:pt idx="3">
                  <c:v>0.26422223029295999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0-434C-9446-EA1CAE8B3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387904"/>
        <c:axId val="1533396608"/>
      </c:barChart>
      <c:catAx>
        <c:axId val="15333879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Databases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96608"/>
        <c:crosses val="autoZero"/>
        <c:auto val="1"/>
        <c:lblAlgn val="ctr"/>
        <c:lblOffset val="100"/>
        <c:noMultiLvlLbl val="0"/>
      </c:catAx>
      <c:valAx>
        <c:axId val="153339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Percentage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87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'Authentication Workload'!$D$13</c:f>
              <c:strCache>
                <c:ptCount val="1"/>
                <c:pt idx="0">
                  <c:v>Memory Usage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'Authentication Workload'!$C$14:$C$17</c:f>
              <c:strCache>
                <c:ptCount val="4"/>
                <c:pt idx="0">
                  <c:v>SQLite</c:v>
                </c:pt>
                <c:pt idx="1">
                  <c:v>H2</c:v>
                </c:pt>
                <c:pt idx="2">
                  <c:v>HSQLDB</c:v>
                </c:pt>
                <c:pt idx="3">
                  <c:v>Derby</c:v>
                </c:pt>
              </c:strCache>
            </c:strRef>
          </c:cat>
          <c:val>
            <c:numRef>
              <c:f>'Authentication Workload'!$D$14:$D$17</c:f>
              <c:numCache>
                <c:formatCode>General</c:formatCode>
                <c:ptCount val="4"/>
                <c:pt idx="0">
                  <c:v>3631688</c:v>
                </c:pt>
                <c:pt idx="1">
                  <c:v>3731142</c:v>
                </c:pt>
                <c:pt idx="2">
                  <c:v>3581789</c:v>
                </c:pt>
                <c:pt idx="3">
                  <c:v>4159585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8-4C3C-A74B-D12822D43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390080"/>
        <c:axId val="1533397152"/>
      </c:barChart>
      <c:catAx>
        <c:axId val="15333900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Databases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97152"/>
        <c:crosses val="autoZero"/>
        <c:auto val="1"/>
        <c:lblAlgn val="ctr"/>
        <c:lblOffset val="100"/>
        <c:noMultiLvlLbl val="0"/>
      </c:catAx>
      <c:valAx>
        <c:axId val="153339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kilobytes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90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79B60-6F9D-4230-B67D-85B4E4F73FF1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D920D-4C3B-48C4-A0A7-44584194C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57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71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7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96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9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41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6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46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7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0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63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2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AEAC7-7D98-4539-B111-E36A5D307018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1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Internet of Things </a:t>
            </a:r>
            <a:r>
              <a:rPr lang="en-US" dirty="0" err="1" smtClean="0"/>
              <a:t>EMbedded</a:t>
            </a:r>
            <a:r>
              <a:rPr lang="en-US" dirty="0" smtClean="0"/>
              <a:t> </a:t>
            </a:r>
            <a:r>
              <a:rPr lang="en-US" dirty="0" err="1" smtClean="0"/>
              <a:t>db</a:t>
            </a:r>
            <a:r>
              <a:rPr lang="en-US" dirty="0" smtClean="0"/>
              <a:t> </a:t>
            </a:r>
            <a:r>
              <a:rPr lang="en-US" dirty="0" err="1" smtClean="0"/>
              <a:t>BENCHmark</a:t>
            </a:r>
            <a:r>
              <a:rPr lang="en-US" dirty="0" smtClean="0"/>
              <a:t> (ITEMBENCH)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Team </a:t>
            </a:r>
            <a:r>
              <a:rPr lang="en-US" dirty="0" err="1" smtClean="0"/>
              <a:t>CodeBlooded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43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RFID (HOPE AMD Dataset)</a:t>
            </a:r>
          </a:p>
          <a:p>
            <a:pPr lvl="1"/>
            <a:r>
              <a:rPr lang="en-US" dirty="0" smtClean="0"/>
              <a:t>Logging of Positions</a:t>
            </a:r>
          </a:p>
          <a:p>
            <a:pPr lvl="1"/>
            <a:r>
              <a:rPr lang="en-US" dirty="0" smtClean="0"/>
              <a:t>Authentication</a:t>
            </a:r>
          </a:p>
          <a:p>
            <a:pPr lvl="1"/>
            <a:r>
              <a:rPr lang="en-US" dirty="0" smtClean="0"/>
              <a:t>Notification</a:t>
            </a:r>
          </a:p>
          <a:p>
            <a:pPr lvl="1"/>
            <a:r>
              <a:rPr lang="en-US" dirty="0" smtClean="0"/>
              <a:t>Smart Notification</a:t>
            </a:r>
          </a:p>
          <a:p>
            <a:pPr lvl="1"/>
            <a:r>
              <a:rPr lang="en-US" dirty="0" smtClean="0"/>
              <a:t>Room Allocation</a:t>
            </a:r>
          </a:p>
          <a:p>
            <a:r>
              <a:rPr lang="en-US" dirty="0" smtClean="0"/>
              <a:t>Crowd Sensing</a:t>
            </a:r>
          </a:p>
          <a:p>
            <a:r>
              <a:rPr lang="en-US" dirty="0" smtClean="0"/>
              <a:t>Thermostat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463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 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Runner</a:t>
            </a:r>
          </a:p>
          <a:p>
            <a:r>
              <a:rPr lang="en-US" dirty="0" smtClean="0"/>
              <a:t>Test</a:t>
            </a:r>
          </a:p>
          <a:p>
            <a:pPr lvl="1"/>
            <a:r>
              <a:rPr lang="en-US" dirty="0" err="1" smtClean="0"/>
              <a:t>SimpleTest</a:t>
            </a:r>
            <a:endParaRPr lang="en-US" dirty="0" smtClean="0"/>
          </a:p>
          <a:p>
            <a:pPr lvl="1"/>
            <a:r>
              <a:rPr lang="en-US" dirty="0" err="1" smtClean="0"/>
              <a:t>MultiTest</a:t>
            </a:r>
            <a:endParaRPr lang="en-US" dirty="0" smtClean="0"/>
          </a:p>
          <a:p>
            <a:r>
              <a:rPr lang="en-US" dirty="0" smtClean="0"/>
              <a:t>Workloads</a:t>
            </a:r>
          </a:p>
          <a:p>
            <a:pPr lvl="1"/>
            <a:r>
              <a:rPr lang="en-US" dirty="0"/>
              <a:t>Write-Only Workload</a:t>
            </a:r>
          </a:p>
          <a:p>
            <a:pPr lvl="1"/>
            <a:r>
              <a:rPr lang="en-US" dirty="0"/>
              <a:t>Authentication Workload</a:t>
            </a:r>
          </a:p>
          <a:p>
            <a:pPr lvl="1"/>
            <a:r>
              <a:rPr lang="en-US" dirty="0"/>
              <a:t>Notification Workload</a:t>
            </a:r>
          </a:p>
          <a:p>
            <a:pPr lvl="1"/>
            <a:r>
              <a:rPr lang="en-US" dirty="0"/>
              <a:t>Smart Notification Workload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3601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 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Generator</a:t>
            </a:r>
          </a:p>
          <a:p>
            <a:pPr lvl="1"/>
            <a:r>
              <a:rPr lang="en-US" dirty="0" smtClean="0"/>
              <a:t>Series</a:t>
            </a:r>
          </a:p>
          <a:p>
            <a:pPr lvl="1"/>
            <a:r>
              <a:rPr lang="en-US" dirty="0" smtClean="0"/>
              <a:t>Random</a:t>
            </a:r>
          </a:p>
          <a:p>
            <a:pPr lvl="1"/>
            <a:r>
              <a:rPr lang="en-US" dirty="0" err="1" smtClean="0"/>
              <a:t>Zipfian</a:t>
            </a:r>
            <a:endParaRPr lang="en-US" dirty="0" smtClean="0"/>
          </a:p>
          <a:p>
            <a:r>
              <a:rPr lang="en-US" dirty="0" smtClean="0"/>
              <a:t>Database Connector (JDBC)</a:t>
            </a:r>
          </a:p>
          <a:p>
            <a:pPr lvl="1"/>
            <a:r>
              <a:rPr lang="en-US" dirty="0" smtClean="0"/>
              <a:t>SQLite</a:t>
            </a:r>
          </a:p>
          <a:p>
            <a:pPr lvl="1"/>
            <a:r>
              <a:rPr lang="en-US" dirty="0" smtClean="0"/>
              <a:t>H2</a:t>
            </a:r>
          </a:p>
          <a:p>
            <a:pPr lvl="1"/>
            <a:r>
              <a:rPr lang="en-US" dirty="0" smtClean="0"/>
              <a:t>HSQLDB</a:t>
            </a:r>
          </a:p>
          <a:p>
            <a:pPr lvl="1"/>
            <a:r>
              <a:rPr lang="en-US" dirty="0" smtClean="0"/>
              <a:t>Derby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601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Write-Only Workload Results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52531578"/>
              </p:ext>
            </p:extLst>
          </p:nvPr>
        </p:nvGraphicFramePr>
        <p:xfrm>
          <a:off x="1069908" y="1535429"/>
          <a:ext cx="3154882" cy="2598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181646645"/>
              </p:ext>
            </p:extLst>
          </p:nvPr>
        </p:nvGraphicFramePr>
        <p:xfrm>
          <a:off x="4456498" y="1535429"/>
          <a:ext cx="3137703" cy="259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282265249"/>
              </p:ext>
            </p:extLst>
          </p:nvPr>
        </p:nvGraphicFramePr>
        <p:xfrm>
          <a:off x="7920188" y="1551949"/>
          <a:ext cx="3107624" cy="259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113311557"/>
              </p:ext>
            </p:extLst>
          </p:nvPr>
        </p:nvGraphicFramePr>
        <p:xfrm>
          <a:off x="2345993" y="4134249"/>
          <a:ext cx="3260758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334307269"/>
              </p:ext>
            </p:extLst>
          </p:nvPr>
        </p:nvGraphicFramePr>
        <p:xfrm>
          <a:off x="5932739" y="4150769"/>
          <a:ext cx="332292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6138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Authentication Workload Results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986630233"/>
              </p:ext>
            </p:extLst>
          </p:nvPr>
        </p:nvGraphicFramePr>
        <p:xfrm>
          <a:off x="1018556" y="1453412"/>
          <a:ext cx="3093955" cy="2580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929663815"/>
              </p:ext>
            </p:extLst>
          </p:nvPr>
        </p:nvGraphicFramePr>
        <p:xfrm>
          <a:off x="4292867" y="1453412"/>
          <a:ext cx="3112203" cy="2580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052796844"/>
              </p:ext>
            </p:extLst>
          </p:nvPr>
        </p:nvGraphicFramePr>
        <p:xfrm>
          <a:off x="7778984" y="1453412"/>
          <a:ext cx="3200902" cy="2802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165437628"/>
              </p:ext>
            </p:extLst>
          </p:nvPr>
        </p:nvGraphicFramePr>
        <p:xfrm>
          <a:off x="2552516" y="4013807"/>
          <a:ext cx="3106788" cy="2894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717585916"/>
              </p:ext>
            </p:extLst>
          </p:nvPr>
        </p:nvGraphicFramePr>
        <p:xfrm>
          <a:off x="5846261" y="4063997"/>
          <a:ext cx="3229845" cy="2794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6003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 Result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Write-Only Workload</a:t>
            </a:r>
          </a:p>
          <a:p>
            <a:pPr lvl="1"/>
            <a:r>
              <a:rPr lang="en-US" dirty="0" smtClean="0"/>
              <a:t>SQLite takes more running time but consumes less CPU and memory.</a:t>
            </a:r>
          </a:p>
          <a:p>
            <a:pPr lvl="1"/>
            <a:r>
              <a:rPr lang="en-US" dirty="0" smtClean="0"/>
              <a:t>HSQLDB had best times but consumed more CPU and memory.</a:t>
            </a:r>
          </a:p>
          <a:p>
            <a:r>
              <a:rPr lang="en-US" dirty="0" smtClean="0"/>
              <a:t>Authentication Workload</a:t>
            </a:r>
          </a:p>
          <a:p>
            <a:pPr lvl="1"/>
            <a:r>
              <a:rPr lang="en-US" dirty="0" smtClean="0"/>
              <a:t>Close call between H2 and HSQLDB.</a:t>
            </a:r>
          </a:p>
          <a:p>
            <a:pPr lvl="1"/>
            <a:r>
              <a:rPr lang="en-US" dirty="0" smtClean="0"/>
              <a:t>HSQLDB had the best times and relatively consumed less CPU and memory.</a:t>
            </a:r>
          </a:p>
          <a:p>
            <a:pPr lvl="1"/>
            <a:r>
              <a:rPr lang="en-US" dirty="0" smtClean="0"/>
              <a:t>Derby consumed a lot of memory.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41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</a:t>
            </a:r>
            <a:r>
              <a:rPr lang="en-US" dirty="0" smtClean="0"/>
              <a:t>on </a:t>
            </a:r>
            <a:r>
              <a:rPr lang="en-US" dirty="0" err="1" smtClean="0"/>
              <a:t>IoT</a:t>
            </a:r>
            <a:r>
              <a:rPr lang="en-US" dirty="0" smtClean="0"/>
              <a:t> Workload for Data Centers.</a:t>
            </a:r>
          </a:p>
          <a:p>
            <a:r>
              <a:rPr lang="en-US" dirty="0" smtClean="0"/>
              <a:t>Improve/Add features to benchmark implementation</a:t>
            </a:r>
          </a:p>
          <a:p>
            <a:pPr lvl="1"/>
            <a:r>
              <a:rPr lang="en-US" dirty="0" smtClean="0"/>
              <a:t>Isolate exact memory usage by embedded dbs.</a:t>
            </a:r>
          </a:p>
          <a:p>
            <a:pPr lvl="1"/>
            <a:r>
              <a:rPr lang="en-US" dirty="0" smtClean="0"/>
              <a:t>Smart Notification Workload implementation.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402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189</Words>
  <Application>Microsoft Office PowerPoint</Application>
  <PresentationFormat>Widescreen</PresentationFormat>
  <Paragraphs>76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Internet of Things EMbedded db BENCHmark (ITEMBENCH)</vt:lpstr>
      <vt:lpstr>Taxonomy</vt:lpstr>
      <vt:lpstr>Benchmark Modules</vt:lpstr>
      <vt:lpstr>Benchmark Modules</vt:lpstr>
      <vt:lpstr>Write-Only Workload Results</vt:lpstr>
      <vt:lpstr>Authentication Workload Results</vt:lpstr>
      <vt:lpstr>Benchmark Result Observations</vt:lpstr>
      <vt:lpstr>Closing Stage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Embedded Database Benchmark</dc:title>
  <dc:creator>Jitendra Limaye</dc:creator>
  <cp:lastModifiedBy>Ketki</cp:lastModifiedBy>
  <cp:revision>48</cp:revision>
  <dcterms:created xsi:type="dcterms:W3CDTF">2015-10-09T12:34:38Z</dcterms:created>
  <dcterms:modified xsi:type="dcterms:W3CDTF">2015-12-02T06:47:05Z</dcterms:modified>
</cp:coreProperties>
</file>